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4" r:id="rId4"/>
    <p:sldId id="259" r:id="rId5"/>
    <p:sldId id="260" r:id="rId6"/>
    <p:sldId id="282" r:id="rId7"/>
    <p:sldId id="261" r:id="rId8"/>
    <p:sldId id="286" r:id="rId9"/>
    <p:sldId id="262" r:id="rId10"/>
    <p:sldId id="264" r:id="rId11"/>
    <p:sldId id="28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7A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E0B52-9B17-4C02-9550-7AC49401B4BA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F9D90E-ABBB-4AF0-A80F-3AD81CC9FB0E}">
      <dgm:prSet phldrT="[Text]"/>
      <dgm:spPr/>
      <dgm:t>
        <a:bodyPr/>
        <a:lstStyle/>
        <a:p>
          <a:r>
            <a:rPr lang="es-ES" dirty="0" err="1"/>
            <a:t>Necessitats</a:t>
          </a:r>
          <a:endParaRPr lang="es-ES"/>
        </a:p>
      </dgm:t>
    </dgm:pt>
    <dgm:pt modelId="{4B76BE88-1E76-4ED9-AA9C-B1C7058FA59E}" type="parTrans" cxnId="{8CE2C4BD-DA13-4F91-BA0C-13307137804B}">
      <dgm:prSet/>
      <dgm:spPr/>
      <dgm:t>
        <a:bodyPr/>
        <a:lstStyle/>
        <a:p>
          <a:endParaRPr lang="es-ES"/>
        </a:p>
      </dgm:t>
    </dgm:pt>
    <dgm:pt modelId="{EFE03EB2-60D9-4289-B2B9-50D66FAD2F0D}" type="sibTrans" cxnId="{8CE2C4BD-DA13-4F91-BA0C-13307137804B}">
      <dgm:prSet/>
      <dgm:spPr/>
      <dgm:t>
        <a:bodyPr/>
        <a:lstStyle/>
        <a:p>
          <a:endParaRPr lang="es-ES"/>
        </a:p>
      </dgm:t>
    </dgm:pt>
    <dgm:pt modelId="{8AAFABBD-D1E8-4822-86CF-FB345B8EDE04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ca-ES" sz="1200" b="1" noProof="0" dirty="0" err="1" smtClean="0"/>
            <a:t>Revissió</a:t>
          </a:r>
          <a:r>
            <a:rPr lang="ca-ES" sz="1200" b="1" noProof="0" dirty="0" smtClean="0"/>
            <a:t>  del concepte</a:t>
          </a:r>
          <a:r>
            <a:rPr lang="ca-ES" sz="1200" noProof="0" dirty="0" smtClean="0"/>
            <a:t>: de  </a:t>
          </a:r>
          <a:r>
            <a:rPr lang="ca-ES" sz="1200" noProof="0" dirty="0" err="1" smtClean="0"/>
            <a:t>Portal-catàleg</a:t>
          </a:r>
          <a:r>
            <a:rPr lang="ca-ES" sz="1200" noProof="0" dirty="0" smtClean="0"/>
            <a:t> de serveis a  Web de Campus (catàleg + Informació CBL)</a:t>
          </a:r>
          <a:endParaRPr lang="ca-ES" sz="1200" noProof="0" dirty="0"/>
        </a:p>
      </dgm:t>
    </dgm:pt>
    <dgm:pt modelId="{7FD0B5F9-2D3F-4FCB-AB11-41EDF4484485}" type="parTrans" cxnId="{C4BCB86E-008B-4356-9EA1-452A695EDF20}">
      <dgm:prSet/>
      <dgm:spPr/>
      <dgm:t>
        <a:bodyPr/>
        <a:lstStyle/>
        <a:p>
          <a:endParaRPr lang="es-ES"/>
        </a:p>
      </dgm:t>
    </dgm:pt>
    <dgm:pt modelId="{C808CA5F-845E-4083-89B5-91CAA8E82E4E}" type="sibTrans" cxnId="{C4BCB86E-008B-4356-9EA1-452A695EDF20}">
      <dgm:prSet/>
      <dgm:spPr/>
      <dgm:t>
        <a:bodyPr/>
        <a:lstStyle/>
        <a:p>
          <a:endParaRPr lang="es-ES"/>
        </a:p>
      </dgm:t>
    </dgm:pt>
    <dgm:pt modelId="{B38AEF04-4E34-48CD-886F-8F2BA2E4BBC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a-ES" sz="1200" b="1" noProof="0" dirty="0" smtClean="0"/>
            <a:t>Actualització tecnològica</a:t>
          </a:r>
          <a:r>
            <a:rPr lang="ca-ES" sz="1200" noProof="0" dirty="0" smtClean="0"/>
            <a:t>: de producte propi obsolet (basat en PLONE2) a producte basat en programari corporatiu UPC ( PLONE3/GENWEB + GN6)</a:t>
          </a:r>
          <a:endParaRPr lang="ca-ES" sz="1200" noProof="0" dirty="0"/>
        </a:p>
      </dgm:t>
    </dgm:pt>
    <dgm:pt modelId="{420AC074-319E-414D-ACFA-50B69C47E9F7}" type="parTrans" cxnId="{33AAA923-4445-497C-BAE2-3323E8C7B8A0}">
      <dgm:prSet/>
      <dgm:spPr/>
      <dgm:t>
        <a:bodyPr/>
        <a:lstStyle/>
        <a:p>
          <a:endParaRPr lang="es-ES"/>
        </a:p>
      </dgm:t>
    </dgm:pt>
    <dgm:pt modelId="{D2D248A8-1995-4F43-B24F-9F0E47E2D766}" type="sibTrans" cxnId="{33AAA923-4445-497C-BAE2-3323E8C7B8A0}">
      <dgm:prSet/>
      <dgm:spPr/>
      <dgm:t>
        <a:bodyPr/>
        <a:lstStyle/>
        <a:p>
          <a:endParaRPr lang="es-ES"/>
        </a:p>
      </dgm:t>
    </dgm:pt>
    <dgm:pt modelId="{EC61BF9D-CE70-4C8F-886C-F381B61CC767}">
      <dgm:prSet phldrT="[Text]"/>
      <dgm:spPr/>
      <dgm:t>
        <a:bodyPr/>
        <a:lstStyle/>
        <a:p>
          <a:r>
            <a:rPr lang="es-ES"/>
            <a:t>Premisses</a:t>
          </a:r>
        </a:p>
      </dgm:t>
    </dgm:pt>
    <dgm:pt modelId="{8DE09A53-AB38-48C6-9AA1-0ADE25D4F9A0}" type="parTrans" cxnId="{980BE7BB-0808-4B53-856A-78D6E75A75E2}">
      <dgm:prSet/>
      <dgm:spPr/>
      <dgm:t>
        <a:bodyPr/>
        <a:lstStyle/>
        <a:p>
          <a:endParaRPr lang="es-ES"/>
        </a:p>
      </dgm:t>
    </dgm:pt>
    <dgm:pt modelId="{4B52F8B5-6DB9-49CB-94EA-ED60AD76CE26}" type="sibTrans" cxnId="{980BE7BB-0808-4B53-856A-78D6E75A75E2}">
      <dgm:prSet/>
      <dgm:spPr/>
      <dgm:t>
        <a:bodyPr/>
        <a:lstStyle/>
        <a:p>
          <a:endParaRPr lang="es-ES"/>
        </a:p>
      </dgm:t>
    </dgm:pt>
    <dgm:pt modelId="{D7FDD836-178A-4B8C-834D-DA70FCB3E23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ca-ES" sz="1200" b="1" noProof="0" dirty="0" smtClean="0"/>
            <a:t>Concepte de dada única</a:t>
          </a:r>
          <a:r>
            <a:rPr lang="ca-ES" sz="1200" noProof="0" dirty="0" smtClean="0"/>
            <a:t>. No duplicitat --&gt; desenvolupar informació pròpia + aglutinar informació temàtica (enllaços a webs/planes relacionades)</a:t>
          </a:r>
          <a:endParaRPr lang="ca-ES" sz="1200" noProof="0" dirty="0"/>
        </a:p>
      </dgm:t>
    </dgm:pt>
    <dgm:pt modelId="{0900F2FB-5D5F-472C-8E6C-3B0339AC18EA}" type="parTrans" cxnId="{C2DF5956-A3D4-4A02-88DB-937370AEA5D6}">
      <dgm:prSet/>
      <dgm:spPr/>
      <dgm:t>
        <a:bodyPr/>
        <a:lstStyle/>
        <a:p>
          <a:endParaRPr lang="es-ES"/>
        </a:p>
      </dgm:t>
    </dgm:pt>
    <dgm:pt modelId="{78041800-EFBF-45C2-9886-87B1FB86015B}" type="sibTrans" cxnId="{C2DF5956-A3D4-4A02-88DB-937370AEA5D6}">
      <dgm:prSet/>
      <dgm:spPr/>
      <dgm:t>
        <a:bodyPr/>
        <a:lstStyle/>
        <a:p>
          <a:endParaRPr lang="es-ES"/>
        </a:p>
      </dgm:t>
    </dgm:pt>
    <dgm:pt modelId="{703A7DFF-9C4E-4ABC-86C9-DED94E223297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ca-ES" sz="1200" b="1" noProof="0" dirty="0" smtClean="0"/>
            <a:t>Innovació : </a:t>
          </a:r>
          <a:r>
            <a:rPr lang="ca-ES" sz="1200" b="0" noProof="0" dirty="0" smtClean="0"/>
            <a:t>ús d'elements </a:t>
          </a:r>
          <a:r>
            <a:rPr lang="ca-ES" sz="1200" noProof="0" dirty="0" smtClean="0"/>
            <a:t>comunicatius </a:t>
          </a:r>
          <a:r>
            <a:rPr lang="ca-ES" sz="1200" noProof="0" dirty="0" err="1" smtClean="0"/>
            <a:t>novedosos</a:t>
          </a:r>
          <a:r>
            <a:rPr lang="ca-ES" sz="1200" noProof="0" dirty="0" smtClean="0"/>
            <a:t> ( </a:t>
          </a:r>
          <a:r>
            <a:rPr lang="ca-ES" sz="1200" noProof="0" dirty="0" err="1" smtClean="0"/>
            <a:t>google</a:t>
          </a:r>
          <a:r>
            <a:rPr lang="ca-ES" sz="1200" noProof="0" dirty="0" smtClean="0"/>
            <a:t> </a:t>
          </a:r>
          <a:r>
            <a:rPr lang="ca-ES" sz="1200" noProof="0" dirty="0" err="1" smtClean="0"/>
            <a:t>maps</a:t>
          </a:r>
          <a:r>
            <a:rPr lang="ca-ES" sz="1200" noProof="0" dirty="0" smtClean="0"/>
            <a:t>, xarxes socials, </a:t>
          </a:r>
          <a:r>
            <a:rPr lang="ca-ES" sz="1200" noProof="0" dirty="0" err="1" smtClean="0"/>
            <a:t>e-administració</a:t>
          </a:r>
          <a:r>
            <a:rPr lang="ca-ES" sz="1200" noProof="0" dirty="0" smtClean="0"/>
            <a:t>...)</a:t>
          </a:r>
          <a:endParaRPr lang="ca-ES" sz="1200" noProof="0" dirty="0"/>
        </a:p>
      </dgm:t>
    </dgm:pt>
    <dgm:pt modelId="{288BF865-3ED9-443F-B1CE-B77A6AD67057}" type="parTrans" cxnId="{E0A88F79-FBAA-4022-ADB4-E3CF884D7E5A}">
      <dgm:prSet/>
      <dgm:spPr/>
      <dgm:t>
        <a:bodyPr/>
        <a:lstStyle/>
        <a:p>
          <a:endParaRPr lang="es-ES"/>
        </a:p>
      </dgm:t>
    </dgm:pt>
    <dgm:pt modelId="{86D89F14-8139-4A44-90F4-FC9308526C9C}" type="sibTrans" cxnId="{E0A88F79-FBAA-4022-ADB4-E3CF884D7E5A}">
      <dgm:prSet/>
      <dgm:spPr/>
      <dgm:t>
        <a:bodyPr/>
        <a:lstStyle/>
        <a:p>
          <a:endParaRPr lang="es-ES"/>
        </a:p>
      </dgm:t>
    </dgm:pt>
    <dgm:pt modelId="{3F6054AB-AC70-4518-AFB9-AABC9CB4FDB3}">
      <dgm:prSet phldrT="[Text]"/>
      <dgm:spPr/>
      <dgm:t>
        <a:bodyPr/>
        <a:lstStyle/>
        <a:p>
          <a:r>
            <a:rPr lang="es-ES"/>
            <a:t>Disseny </a:t>
          </a:r>
        </a:p>
      </dgm:t>
    </dgm:pt>
    <dgm:pt modelId="{E5351515-CED4-4F00-ADBA-0FA6FCFB15C5}" type="parTrans" cxnId="{77E3B8D6-D0B9-40F2-92BB-AA66952B1717}">
      <dgm:prSet/>
      <dgm:spPr/>
      <dgm:t>
        <a:bodyPr/>
        <a:lstStyle/>
        <a:p>
          <a:endParaRPr lang="es-ES"/>
        </a:p>
      </dgm:t>
    </dgm:pt>
    <dgm:pt modelId="{5B96B46E-5C6F-4D05-9332-CD31E185DACA}" type="sibTrans" cxnId="{77E3B8D6-D0B9-40F2-92BB-AA66952B1717}">
      <dgm:prSet/>
      <dgm:spPr/>
      <dgm:t>
        <a:bodyPr/>
        <a:lstStyle/>
        <a:p>
          <a:endParaRPr lang="es-ES"/>
        </a:p>
      </dgm:t>
    </dgm:pt>
    <dgm:pt modelId="{C58EEAF2-FF25-47F1-9DC9-EFC93752B38F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ca-ES" sz="1200" b="1" noProof="0" dirty="0" smtClean="0"/>
            <a:t>Orientat a públic intern (</a:t>
          </a:r>
          <a:r>
            <a:rPr lang="ca-ES" sz="1200" b="0" noProof="0" dirty="0" smtClean="0"/>
            <a:t>estudiants, </a:t>
          </a:r>
          <a:r>
            <a:rPr lang="ca-ES" sz="1200" b="0" noProof="0" dirty="0" err="1" smtClean="0"/>
            <a:t>pdi</a:t>
          </a:r>
          <a:r>
            <a:rPr lang="ca-ES" sz="1200" b="0" noProof="0" dirty="0" smtClean="0"/>
            <a:t>, pas, PMT</a:t>
          </a:r>
          <a:r>
            <a:rPr lang="ca-ES" sz="1200" b="1" noProof="0" dirty="0" smtClean="0"/>
            <a:t>) i públic extern (</a:t>
          </a:r>
          <a:r>
            <a:rPr lang="ca-ES" sz="1200" b="0" noProof="0" dirty="0" smtClean="0"/>
            <a:t>empreses, futurs estudiants</a:t>
          </a:r>
          <a:r>
            <a:rPr lang="ca-ES" sz="1200" b="1" noProof="0" dirty="0" smtClean="0"/>
            <a:t>, …)</a:t>
          </a:r>
          <a:endParaRPr lang="ca-ES" sz="1200" noProof="0" dirty="0"/>
        </a:p>
      </dgm:t>
    </dgm:pt>
    <dgm:pt modelId="{C3A9E117-25FF-430F-8EA8-3A7C4CAD27F9}" type="parTrans" cxnId="{89DBFBEB-29F6-45AB-8D86-87706BF2DF7F}">
      <dgm:prSet/>
      <dgm:spPr/>
      <dgm:t>
        <a:bodyPr/>
        <a:lstStyle/>
        <a:p>
          <a:endParaRPr lang="es-ES"/>
        </a:p>
      </dgm:t>
    </dgm:pt>
    <dgm:pt modelId="{341FC1FE-5932-47E5-943E-293FCCF25730}" type="sibTrans" cxnId="{89DBFBEB-29F6-45AB-8D86-87706BF2DF7F}">
      <dgm:prSet/>
      <dgm:spPr/>
      <dgm:t>
        <a:bodyPr/>
        <a:lstStyle/>
        <a:p>
          <a:endParaRPr lang="es-ES"/>
        </a:p>
      </dgm:t>
    </dgm:pt>
    <dgm:pt modelId="{D67F38EB-8EA6-49E1-A33F-F4A006AA59D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a-ES" sz="1200" b="1" noProof="0" dirty="0" smtClean="0"/>
            <a:t>Estructura tecnològica</a:t>
          </a:r>
          <a:r>
            <a:rPr lang="ca-ES" sz="1200" noProof="0" dirty="0" smtClean="0"/>
            <a:t>: </a:t>
          </a:r>
          <a:r>
            <a:rPr lang="ca-ES" sz="1200" b="0" noProof="0" dirty="0" smtClean="0"/>
            <a:t>Projecte conjunt amb </a:t>
          </a:r>
          <a:r>
            <a:rPr lang="ca-ES" sz="1200" b="0" noProof="0" dirty="0" err="1" smtClean="0"/>
            <a:t>UPCnet</a:t>
          </a:r>
          <a:r>
            <a:rPr lang="ca-ES" sz="1200" b="0" noProof="0" dirty="0" smtClean="0"/>
            <a:t> (i pilot UPC) per comunicar </a:t>
          </a:r>
          <a:r>
            <a:rPr lang="ca-ES" sz="1200" b="0" noProof="0" dirty="0" err="1" smtClean="0"/>
            <a:t>aplicatius</a:t>
          </a:r>
          <a:r>
            <a:rPr lang="ca-ES" sz="1200" b="0" noProof="0" dirty="0" smtClean="0"/>
            <a:t> via Web Service : catàleg de </a:t>
          </a:r>
          <a:r>
            <a:rPr lang="ca-ES" sz="1200" b="0" noProof="0" dirty="0" err="1" smtClean="0"/>
            <a:t>prestacions-genweb</a:t>
          </a:r>
          <a:r>
            <a:rPr lang="ca-ES" sz="1200" b="0" noProof="0" dirty="0" smtClean="0"/>
            <a:t> </a:t>
          </a:r>
          <a:r>
            <a:rPr lang="ca-ES" sz="1200" b="0" noProof="0" dirty="0" err="1" smtClean="0"/>
            <a:t>vs</a:t>
          </a:r>
          <a:r>
            <a:rPr lang="ca-ES" sz="1200" b="0" noProof="0" dirty="0" smtClean="0"/>
            <a:t> gestor de sol·licitus-gn6 amb categorització automàtica de tiquets (</a:t>
          </a:r>
          <a:r>
            <a:rPr lang="ca-ES" sz="1200" b="0" noProof="0" dirty="0" err="1" smtClean="0"/>
            <a:t>àrea-resolutor-sevei</a:t>
          </a:r>
          <a:r>
            <a:rPr lang="ca-ES" sz="1200" b="0" noProof="0" dirty="0" smtClean="0"/>
            <a:t>)</a:t>
          </a:r>
          <a:endParaRPr lang="ca-ES" sz="1200" noProof="0" dirty="0"/>
        </a:p>
      </dgm:t>
    </dgm:pt>
    <dgm:pt modelId="{6590A6B8-7835-4BB7-96DD-7BB735D4D4F2}" type="parTrans" cxnId="{95CBC3AE-B982-4E19-9398-E98198BE5BCF}">
      <dgm:prSet/>
      <dgm:spPr/>
      <dgm:t>
        <a:bodyPr/>
        <a:lstStyle/>
        <a:p>
          <a:endParaRPr lang="es-ES"/>
        </a:p>
      </dgm:t>
    </dgm:pt>
    <dgm:pt modelId="{ED678F13-ACA4-40AA-8B0B-B36D4D789FE8}" type="sibTrans" cxnId="{95CBC3AE-B982-4E19-9398-E98198BE5BCF}">
      <dgm:prSet/>
      <dgm:spPr/>
      <dgm:t>
        <a:bodyPr/>
        <a:lstStyle/>
        <a:p>
          <a:endParaRPr lang="es-ES"/>
        </a:p>
      </dgm:t>
    </dgm:pt>
    <dgm:pt modelId="{19EEF8B3-DAA3-40C8-98EE-A513A6A0A6B0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ca-ES" sz="1200" b="1" noProof="0" dirty="0" smtClean="0"/>
            <a:t>Autogestió:  </a:t>
          </a:r>
          <a:r>
            <a:rPr lang="ca-ES" sz="1200" b="0" noProof="0" dirty="0" smtClean="0"/>
            <a:t>del</a:t>
          </a:r>
          <a:r>
            <a:rPr lang="ca-ES" sz="1200" b="1" noProof="0" dirty="0" smtClean="0"/>
            <a:t> </a:t>
          </a:r>
          <a:r>
            <a:rPr lang="ca-ES" sz="1200" b="0" noProof="0" dirty="0" smtClean="0"/>
            <a:t>catàleg i la informació. </a:t>
          </a:r>
          <a:endParaRPr lang="ca-ES" sz="1200" b="0" noProof="0" dirty="0"/>
        </a:p>
      </dgm:t>
    </dgm:pt>
    <dgm:pt modelId="{4168DCBB-B38E-40B7-853A-EBA44FDC39DE}" type="parTrans" cxnId="{44BA6BD0-8AC0-4DA3-89A3-A03201EB3919}">
      <dgm:prSet/>
      <dgm:spPr/>
      <dgm:t>
        <a:bodyPr/>
        <a:lstStyle/>
        <a:p>
          <a:endParaRPr lang="es-ES"/>
        </a:p>
      </dgm:t>
    </dgm:pt>
    <dgm:pt modelId="{C9A65AB2-DDA5-45D6-BBCF-A7A0E307F2CF}" type="sibTrans" cxnId="{44BA6BD0-8AC0-4DA3-89A3-A03201EB3919}">
      <dgm:prSet/>
      <dgm:spPr/>
      <dgm:t>
        <a:bodyPr/>
        <a:lstStyle/>
        <a:p>
          <a:endParaRPr lang="es-ES"/>
        </a:p>
      </dgm:t>
    </dgm:pt>
    <dgm:pt modelId="{523E8A53-D8AD-4CA5-B8A3-9C941EE7BD04}">
      <dgm:prSet/>
      <dgm:spPr/>
      <dgm:t>
        <a:bodyPr/>
        <a:lstStyle/>
        <a:p>
          <a:r>
            <a:rPr lang="es-ES"/>
            <a:t>Solució</a:t>
          </a:r>
        </a:p>
      </dgm:t>
    </dgm:pt>
    <dgm:pt modelId="{BD15CE41-93FD-40CE-AF2F-D0B309A2F253}" type="parTrans" cxnId="{C77BF4FA-8C8A-4FA2-9451-2B418535B962}">
      <dgm:prSet/>
      <dgm:spPr/>
      <dgm:t>
        <a:bodyPr/>
        <a:lstStyle/>
        <a:p>
          <a:endParaRPr lang="es-ES"/>
        </a:p>
      </dgm:t>
    </dgm:pt>
    <dgm:pt modelId="{0F8D2CA4-D550-4058-AD66-8CC50DA8FC69}" type="sibTrans" cxnId="{C77BF4FA-8C8A-4FA2-9451-2B418535B962}">
      <dgm:prSet/>
      <dgm:spPr/>
      <dgm:t>
        <a:bodyPr/>
        <a:lstStyle/>
        <a:p>
          <a:endParaRPr lang="es-ES"/>
        </a:p>
      </dgm:t>
    </dgm:pt>
    <dgm:pt modelId="{15BCB4E6-4A7A-44C6-9D6B-5D56185459D8}">
      <dgm:prSet custT="1"/>
      <dgm:spPr/>
      <dgm:t>
        <a:bodyPr/>
        <a:lstStyle/>
        <a:p>
          <a:r>
            <a:rPr lang="ca-ES" sz="1200" b="1" noProof="0" dirty="0" smtClean="0"/>
            <a:t>Informació </a:t>
          </a:r>
          <a:r>
            <a:rPr lang="ca-ES" sz="1200" b="0" noProof="0" dirty="0" smtClean="0"/>
            <a:t>de Campus, docència, recerca, promocional i d'actualitat(noticies, avisos)</a:t>
          </a:r>
          <a:endParaRPr lang="ca-ES" sz="1200" b="0" noProof="0" dirty="0"/>
        </a:p>
      </dgm:t>
    </dgm:pt>
    <dgm:pt modelId="{C455FB60-A87B-4984-8F6D-04A4E3A79CF3}" type="parTrans" cxnId="{05DF928F-4A63-4B52-A334-2A5A881B6C8F}">
      <dgm:prSet/>
      <dgm:spPr/>
      <dgm:t>
        <a:bodyPr/>
        <a:lstStyle/>
        <a:p>
          <a:endParaRPr lang="es-ES"/>
        </a:p>
      </dgm:t>
    </dgm:pt>
    <dgm:pt modelId="{C87A4BA0-25D2-4B0D-B0AD-EDEE2D92C1F4}" type="sibTrans" cxnId="{05DF928F-4A63-4B52-A334-2A5A881B6C8F}">
      <dgm:prSet/>
      <dgm:spPr/>
      <dgm:t>
        <a:bodyPr/>
        <a:lstStyle/>
        <a:p>
          <a:endParaRPr lang="es-ES"/>
        </a:p>
      </dgm:t>
    </dgm:pt>
    <dgm:pt modelId="{FDCBE2ED-6E20-47C1-BAB4-23942B4747FD}">
      <dgm:prSet custT="1"/>
      <dgm:spPr/>
      <dgm:t>
        <a:bodyPr/>
        <a:lstStyle/>
        <a:p>
          <a:r>
            <a:rPr lang="ca-ES" sz="1200" b="1" noProof="0" dirty="0" smtClean="0"/>
            <a:t>Gestor de sol·licitud: </a:t>
          </a:r>
          <a:r>
            <a:rPr lang="ca-ES" sz="1200" b="0" noProof="0" dirty="0" smtClean="0"/>
            <a:t>a partir del catàleg, permet a l'usuari crear una petició de servei a resoldre per l‘àrea corresponent UTG amb interacció (consulta </a:t>
          </a:r>
          <a:r>
            <a:rPr lang="ca-ES" sz="1200" b="0" noProof="0" dirty="0" err="1" smtClean="0"/>
            <a:t>on-line</a:t>
          </a:r>
          <a:r>
            <a:rPr lang="ca-ES" sz="1200" b="0" noProof="0" dirty="0" smtClean="0"/>
            <a:t> estat, comentaris)</a:t>
          </a:r>
          <a:endParaRPr lang="ca-ES" sz="1200" b="0" noProof="0" dirty="0"/>
        </a:p>
      </dgm:t>
    </dgm:pt>
    <dgm:pt modelId="{F725F4F1-8F60-4FBF-B2D0-C118C71991BD}" type="parTrans" cxnId="{9CD3DEF1-826C-4D08-A66A-625FC336C132}">
      <dgm:prSet/>
      <dgm:spPr/>
      <dgm:t>
        <a:bodyPr/>
        <a:lstStyle/>
        <a:p>
          <a:endParaRPr lang="es-ES"/>
        </a:p>
      </dgm:t>
    </dgm:pt>
    <dgm:pt modelId="{27EF4AAB-9537-4685-97AF-0859BA497F8B}" type="sibTrans" cxnId="{9CD3DEF1-826C-4D08-A66A-625FC336C132}">
      <dgm:prSet/>
      <dgm:spPr/>
      <dgm:t>
        <a:bodyPr/>
        <a:lstStyle/>
        <a:p>
          <a:endParaRPr lang="es-ES"/>
        </a:p>
      </dgm:t>
    </dgm:pt>
    <dgm:pt modelId="{1FE72CB9-E185-4172-B3F4-4312A5C55ADA}">
      <dgm:prSet custT="1"/>
      <dgm:spPr/>
      <dgm:t>
        <a:bodyPr/>
        <a:lstStyle/>
        <a:p>
          <a:r>
            <a:rPr lang="ca-ES" sz="1200" b="1" noProof="0" dirty="0" smtClean="0"/>
            <a:t>Catàleg de Serveis</a:t>
          </a:r>
          <a:r>
            <a:rPr lang="ca-ES" sz="1200" b="0" noProof="0" dirty="0" smtClean="0"/>
            <a:t>: prestacions per col·lectiu,  resolució </a:t>
          </a:r>
          <a:r>
            <a:rPr lang="ca-ES" sz="1200" b="0" noProof="0" dirty="0" err="1" smtClean="0"/>
            <a:t>so·licituds</a:t>
          </a:r>
          <a:r>
            <a:rPr lang="ca-ES" sz="1200" b="0" noProof="0" dirty="0" smtClean="0"/>
            <a:t>:  enllaç amb </a:t>
          </a:r>
          <a:r>
            <a:rPr lang="ca-ES" sz="1200" b="0" noProof="0" dirty="0" err="1" smtClean="0"/>
            <a:t>aplicacións</a:t>
          </a:r>
          <a:r>
            <a:rPr lang="ca-ES" sz="1200" b="0" noProof="0" dirty="0" smtClean="0"/>
            <a:t> de gestió pròpies o externes o amb gestor sol·licituds Portal </a:t>
          </a:r>
          <a:endParaRPr lang="ca-ES" sz="1200" b="0" noProof="0" dirty="0"/>
        </a:p>
      </dgm:t>
    </dgm:pt>
    <dgm:pt modelId="{BC989A66-729D-4B2F-932B-6CD9DE2C0038}" type="parTrans" cxnId="{8F588D2E-D361-4E57-B2A3-687B3855930A}">
      <dgm:prSet/>
      <dgm:spPr/>
      <dgm:t>
        <a:bodyPr/>
        <a:lstStyle/>
        <a:p>
          <a:endParaRPr lang="es-ES"/>
        </a:p>
      </dgm:t>
    </dgm:pt>
    <dgm:pt modelId="{DA7C6EEA-30DA-4465-9B76-97656D24F712}" type="sibTrans" cxnId="{8F588D2E-D361-4E57-B2A3-687B3855930A}">
      <dgm:prSet/>
      <dgm:spPr/>
      <dgm:t>
        <a:bodyPr/>
        <a:lstStyle/>
        <a:p>
          <a:endParaRPr lang="es-ES"/>
        </a:p>
      </dgm:t>
    </dgm:pt>
    <dgm:pt modelId="{3B23DDA6-21BC-414F-9746-1B9C0DCEBD11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ca-ES" sz="1200" b="1" noProof="0" dirty="0" err="1" smtClean="0"/>
            <a:t>Multidispatcher</a:t>
          </a:r>
          <a:r>
            <a:rPr lang="ca-ES" sz="1200" b="0" noProof="0" dirty="0" smtClean="0"/>
            <a:t>: sol·licituds adreçades automàticament a l'àrea responsable</a:t>
          </a:r>
          <a:endParaRPr lang="ca-ES" sz="1200" b="0" noProof="0" dirty="0"/>
        </a:p>
      </dgm:t>
    </dgm:pt>
    <dgm:pt modelId="{7C1531B6-8BDF-4CA4-89DD-F9CC27995F35}" type="parTrans" cxnId="{36C6B6EB-6BA5-4865-B660-79D7C931EB70}">
      <dgm:prSet/>
      <dgm:spPr/>
      <dgm:t>
        <a:bodyPr/>
        <a:lstStyle/>
        <a:p>
          <a:endParaRPr lang="es-ES"/>
        </a:p>
      </dgm:t>
    </dgm:pt>
    <dgm:pt modelId="{6316B817-9046-40BD-970E-BB9F5B4C22AF}" type="sibTrans" cxnId="{36C6B6EB-6BA5-4865-B660-79D7C931EB70}">
      <dgm:prSet/>
      <dgm:spPr/>
      <dgm:t>
        <a:bodyPr/>
        <a:lstStyle/>
        <a:p>
          <a:endParaRPr lang="es-ES"/>
        </a:p>
      </dgm:t>
    </dgm:pt>
    <dgm:pt modelId="{C6BAE645-F5E8-42D0-930A-07B561C30267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ca-ES" sz="1200" b="1" noProof="0" dirty="0" smtClean="0"/>
            <a:t>Estructura de continguts (</a:t>
          </a:r>
          <a:r>
            <a:rPr lang="ca-ES" sz="1200" b="0" noProof="0" dirty="0" smtClean="0"/>
            <a:t>apartats informatius, catàleg prestacions</a:t>
          </a:r>
          <a:r>
            <a:rPr lang="ca-ES" sz="1200" b="1" noProof="0" dirty="0" smtClean="0"/>
            <a:t>)</a:t>
          </a:r>
          <a:endParaRPr lang="ca-ES" sz="1200" noProof="0" dirty="0"/>
        </a:p>
      </dgm:t>
    </dgm:pt>
    <dgm:pt modelId="{D454D653-3955-43A4-89D8-5F68261FC17D}" type="parTrans" cxnId="{0D5191E1-0953-4020-A748-2F4BAAA75110}">
      <dgm:prSet/>
      <dgm:spPr/>
      <dgm:t>
        <a:bodyPr/>
        <a:lstStyle/>
        <a:p>
          <a:endParaRPr lang="es-ES"/>
        </a:p>
      </dgm:t>
    </dgm:pt>
    <dgm:pt modelId="{6C5E875E-FD04-4E02-946E-251E830B2753}" type="sibTrans" cxnId="{0D5191E1-0953-4020-A748-2F4BAAA75110}">
      <dgm:prSet/>
      <dgm:spPr/>
      <dgm:t>
        <a:bodyPr/>
        <a:lstStyle/>
        <a:p>
          <a:endParaRPr lang="es-ES"/>
        </a:p>
      </dgm:t>
    </dgm:pt>
    <dgm:pt modelId="{560012E8-8158-497A-85E6-45CF7FFC62C1}" type="pres">
      <dgm:prSet presAssocID="{724E0B52-9B17-4C02-9550-7AC49401B4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9773FF-7803-4D0A-816C-F77B2945BF3D}" type="pres">
      <dgm:prSet presAssocID="{FDF9D90E-ABBB-4AF0-A80F-3AD81CC9FB0E}" presName="composite" presStyleCnt="0"/>
      <dgm:spPr/>
      <dgm:t>
        <a:bodyPr/>
        <a:lstStyle/>
        <a:p>
          <a:endParaRPr lang="es-ES"/>
        </a:p>
      </dgm:t>
    </dgm:pt>
    <dgm:pt modelId="{17375CF8-DA45-4E13-82EB-AA63C62CEEAE}" type="pres">
      <dgm:prSet presAssocID="{FDF9D90E-ABBB-4AF0-A80F-3AD81CC9FB0E}" presName="parentText" presStyleLbl="alignNode1" presStyleIdx="0" presStyleCnt="4" custLinFactNeighborX="825" custLinFactNeighborY="-330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A0203-F0E7-4D02-8368-4955B9AC0357}" type="pres">
      <dgm:prSet presAssocID="{FDF9D90E-ABBB-4AF0-A80F-3AD81CC9FB0E}" presName="descendantText" presStyleLbl="alignAcc1" presStyleIdx="0" presStyleCnt="4" custScaleY="116718" custLinFactNeighborX="193" custLinFactNeighborY="-215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F87742-67C6-4F43-89C9-F2BAD8A6E97D}" type="pres">
      <dgm:prSet presAssocID="{EFE03EB2-60D9-4289-B2B9-50D66FAD2F0D}" presName="sp" presStyleCnt="0"/>
      <dgm:spPr/>
      <dgm:t>
        <a:bodyPr/>
        <a:lstStyle/>
        <a:p>
          <a:endParaRPr lang="es-ES"/>
        </a:p>
      </dgm:t>
    </dgm:pt>
    <dgm:pt modelId="{CFCBC31C-421C-4EF8-B39D-05BC6A94BEA0}" type="pres">
      <dgm:prSet presAssocID="{EC61BF9D-CE70-4C8F-886C-F381B61CC767}" presName="composite" presStyleCnt="0"/>
      <dgm:spPr/>
      <dgm:t>
        <a:bodyPr/>
        <a:lstStyle/>
        <a:p>
          <a:endParaRPr lang="es-ES"/>
        </a:p>
      </dgm:t>
    </dgm:pt>
    <dgm:pt modelId="{07560327-92CA-474F-867B-A35CF48DBC44}" type="pres">
      <dgm:prSet presAssocID="{EC61BF9D-CE70-4C8F-886C-F381B61CC767}" presName="parentText" presStyleLbl="alignNode1" presStyleIdx="1" presStyleCnt="4" custLinFactNeighborX="793" custLinFactNeighborY="-381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6EBE9-0099-400B-AE03-04F3360725C1}" type="pres">
      <dgm:prSet presAssocID="{EC61BF9D-CE70-4C8F-886C-F381B61CC767}" presName="descendantText" presStyleLbl="alignAcc1" presStyleIdx="1" presStyleCnt="4" custScaleX="100772" custScaleY="166182" custLinFactNeighborX="-193" custLinFactNeighborY="-254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A5CDC7-A6DC-42E3-8A92-B70A5E80632C}" type="pres">
      <dgm:prSet presAssocID="{4B52F8B5-6DB9-49CB-94EA-ED60AD76CE26}" presName="sp" presStyleCnt="0"/>
      <dgm:spPr/>
      <dgm:t>
        <a:bodyPr/>
        <a:lstStyle/>
        <a:p>
          <a:endParaRPr lang="es-ES"/>
        </a:p>
      </dgm:t>
    </dgm:pt>
    <dgm:pt modelId="{4342ECD6-114E-4251-86D0-9D2349188E89}" type="pres">
      <dgm:prSet presAssocID="{3F6054AB-AC70-4518-AFB9-AABC9CB4FDB3}" presName="composite" presStyleCnt="0"/>
      <dgm:spPr/>
      <dgm:t>
        <a:bodyPr/>
        <a:lstStyle/>
        <a:p>
          <a:endParaRPr lang="es-ES"/>
        </a:p>
      </dgm:t>
    </dgm:pt>
    <dgm:pt modelId="{DD92F7A8-65F0-4818-95D4-D93A2237FFA4}" type="pres">
      <dgm:prSet presAssocID="{3F6054AB-AC70-4518-AFB9-AABC9CB4FDB3}" presName="parentText" presStyleLbl="alignNode1" presStyleIdx="2" presStyleCnt="4" custLinFactNeighborX="793" custLinFactNeighborY="-1901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C5AE8-89FF-4372-ABFD-55C135F0E4E2}" type="pres">
      <dgm:prSet presAssocID="{3F6054AB-AC70-4518-AFB9-AABC9CB4FDB3}" presName="descendantText" presStyleLbl="alignAcc1" presStyleIdx="2" presStyleCnt="4" custScaleY="142593" custLinFactNeighborX="193" custLinFactNeighborY="-6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6FEB8F-9002-4036-A7F6-8C4E244C263B}" type="pres">
      <dgm:prSet presAssocID="{5B96B46E-5C6F-4D05-9332-CD31E185DACA}" presName="sp" presStyleCnt="0"/>
      <dgm:spPr/>
      <dgm:t>
        <a:bodyPr/>
        <a:lstStyle/>
        <a:p>
          <a:endParaRPr lang="es-ES"/>
        </a:p>
      </dgm:t>
    </dgm:pt>
    <dgm:pt modelId="{FCD70AAB-718B-44CC-897E-1600D68C9C12}" type="pres">
      <dgm:prSet presAssocID="{523E8A53-D8AD-4CA5-B8A3-9C941EE7BD04}" presName="composite" presStyleCnt="0"/>
      <dgm:spPr/>
      <dgm:t>
        <a:bodyPr/>
        <a:lstStyle/>
        <a:p>
          <a:endParaRPr lang="es-ES"/>
        </a:p>
      </dgm:t>
    </dgm:pt>
    <dgm:pt modelId="{DB08E7FA-6DFA-443A-A46B-EBA5F826AFE4}" type="pres">
      <dgm:prSet presAssocID="{523E8A53-D8AD-4CA5-B8A3-9C941EE7BD04}" presName="parentText" presStyleLbl="alignNode1" presStyleIdx="3" presStyleCnt="4" custLinFactNeighborX="793" custLinFactNeighborY="-2074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0F6713-FE7C-4BA3-9EDA-0F6028B3EA71}" type="pres">
      <dgm:prSet presAssocID="{523E8A53-D8AD-4CA5-B8A3-9C941EE7BD04}" presName="descendantText" presStyleLbl="alignAcc1" presStyleIdx="3" presStyleCnt="4" custScaleY="166855" custLinFactNeighborX="193" custLinFactNeighborY="8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D15EE7-A0D7-4CBC-BE83-33D9C09E8663}" type="presOf" srcId="{FDF9D90E-ABBB-4AF0-A80F-3AD81CC9FB0E}" destId="{17375CF8-DA45-4E13-82EB-AA63C62CEEAE}" srcOrd="0" destOrd="0" presId="urn:microsoft.com/office/officeart/2005/8/layout/chevron2"/>
    <dgm:cxn modelId="{8F588D2E-D361-4E57-B2A3-687B3855930A}" srcId="{523E8A53-D8AD-4CA5-B8A3-9C941EE7BD04}" destId="{1FE72CB9-E185-4172-B3F4-4312A5C55ADA}" srcOrd="1" destOrd="0" parTransId="{BC989A66-729D-4B2F-932B-6CD9DE2C0038}" sibTransId="{DA7C6EEA-30DA-4465-9B76-97656D24F712}"/>
    <dgm:cxn modelId="{A047A56E-3BAF-41FD-924F-7A337C179F9F}" type="presOf" srcId="{1FE72CB9-E185-4172-B3F4-4312A5C55ADA}" destId="{3E0F6713-FE7C-4BA3-9EDA-0F6028B3EA71}" srcOrd="0" destOrd="1" presId="urn:microsoft.com/office/officeart/2005/8/layout/chevron2"/>
    <dgm:cxn modelId="{36C6B6EB-6BA5-4865-B660-79D7C931EB70}" srcId="{EC61BF9D-CE70-4C8F-886C-F381B61CC767}" destId="{3B23DDA6-21BC-414F-9746-1B9C0DCEBD11}" srcOrd="3" destOrd="0" parTransId="{7C1531B6-8BDF-4CA4-89DD-F9CC27995F35}" sibTransId="{6316B817-9046-40BD-970E-BB9F5B4C22AF}"/>
    <dgm:cxn modelId="{C4BCB86E-008B-4356-9EA1-452A695EDF20}" srcId="{FDF9D90E-ABBB-4AF0-A80F-3AD81CC9FB0E}" destId="{8AAFABBD-D1E8-4822-86CF-FB345B8EDE04}" srcOrd="0" destOrd="0" parTransId="{7FD0B5F9-2D3F-4FCB-AB11-41EDF4484485}" sibTransId="{C808CA5F-845E-4083-89B5-91CAA8E82E4E}"/>
    <dgm:cxn modelId="{89DBFBEB-29F6-45AB-8D86-87706BF2DF7F}" srcId="{3F6054AB-AC70-4518-AFB9-AABC9CB4FDB3}" destId="{C58EEAF2-FF25-47F1-9DC9-EFC93752B38F}" srcOrd="0" destOrd="0" parTransId="{C3A9E117-25FF-430F-8EA8-3A7C4CAD27F9}" sibTransId="{341FC1FE-5932-47E5-943E-293FCCF25730}"/>
    <dgm:cxn modelId="{B78731DA-9782-45C6-B182-AC81B33B0259}" type="presOf" srcId="{FDCBE2ED-6E20-47C1-BAB4-23942B4747FD}" destId="{3E0F6713-FE7C-4BA3-9EDA-0F6028B3EA71}" srcOrd="0" destOrd="2" presId="urn:microsoft.com/office/officeart/2005/8/layout/chevron2"/>
    <dgm:cxn modelId="{44BA6BD0-8AC0-4DA3-89A3-A03201EB3919}" srcId="{EC61BF9D-CE70-4C8F-886C-F381B61CC767}" destId="{19EEF8B3-DAA3-40C8-98EE-A513A6A0A6B0}" srcOrd="2" destOrd="0" parTransId="{4168DCBB-B38E-40B7-853A-EBA44FDC39DE}" sibTransId="{C9A65AB2-DDA5-45D6-BBCF-A7A0E307F2CF}"/>
    <dgm:cxn modelId="{58553104-FE97-45AB-86DA-ADBA4B5618EB}" type="presOf" srcId="{15BCB4E6-4A7A-44C6-9D6B-5D56185459D8}" destId="{3E0F6713-FE7C-4BA3-9EDA-0F6028B3EA71}" srcOrd="0" destOrd="0" presId="urn:microsoft.com/office/officeart/2005/8/layout/chevron2"/>
    <dgm:cxn modelId="{980BE7BB-0808-4B53-856A-78D6E75A75E2}" srcId="{724E0B52-9B17-4C02-9550-7AC49401B4BA}" destId="{EC61BF9D-CE70-4C8F-886C-F381B61CC767}" srcOrd="1" destOrd="0" parTransId="{8DE09A53-AB38-48C6-9AA1-0ADE25D4F9A0}" sibTransId="{4B52F8B5-6DB9-49CB-94EA-ED60AD76CE26}"/>
    <dgm:cxn modelId="{6083EDE1-EFDF-4288-BB39-707F2D95D497}" type="presOf" srcId="{D7FDD836-178A-4B8C-834D-DA70FCB3E23F}" destId="{DA16EBE9-0099-400B-AE03-04F3360725C1}" srcOrd="0" destOrd="0" presId="urn:microsoft.com/office/officeart/2005/8/layout/chevron2"/>
    <dgm:cxn modelId="{1668D5AB-815B-4693-8EA8-B2228F4F5AC8}" type="presOf" srcId="{C58EEAF2-FF25-47F1-9DC9-EFC93752B38F}" destId="{7ABC5AE8-89FF-4372-ABFD-55C135F0E4E2}" srcOrd="0" destOrd="0" presId="urn:microsoft.com/office/officeart/2005/8/layout/chevron2"/>
    <dgm:cxn modelId="{09DBC58D-7ACA-4E29-AF48-BCD1D20E6843}" type="presOf" srcId="{523E8A53-D8AD-4CA5-B8A3-9C941EE7BD04}" destId="{DB08E7FA-6DFA-443A-A46B-EBA5F826AFE4}" srcOrd="0" destOrd="0" presId="urn:microsoft.com/office/officeart/2005/8/layout/chevron2"/>
    <dgm:cxn modelId="{33158770-E70B-474B-9363-23B1107FB812}" type="presOf" srcId="{3F6054AB-AC70-4518-AFB9-AABC9CB4FDB3}" destId="{DD92F7A8-65F0-4818-95D4-D93A2237FFA4}" srcOrd="0" destOrd="0" presId="urn:microsoft.com/office/officeart/2005/8/layout/chevron2"/>
    <dgm:cxn modelId="{BC42EDEA-672B-4EDC-B114-CB77C3CDEA74}" type="presOf" srcId="{B38AEF04-4E34-48CD-886F-8F2BA2E4BBCF}" destId="{88BA0203-F0E7-4D02-8368-4955B9AC0357}" srcOrd="0" destOrd="1" presId="urn:microsoft.com/office/officeart/2005/8/layout/chevron2"/>
    <dgm:cxn modelId="{563FD8EA-0E37-48A5-9D46-72EC2FAB3305}" type="presOf" srcId="{C6BAE645-F5E8-42D0-930A-07B561C30267}" destId="{7ABC5AE8-89FF-4372-ABFD-55C135F0E4E2}" srcOrd="0" destOrd="1" presId="urn:microsoft.com/office/officeart/2005/8/layout/chevron2"/>
    <dgm:cxn modelId="{ACC85CBC-2F18-45E0-8F29-6CA904BEB54D}" type="presOf" srcId="{EC61BF9D-CE70-4C8F-886C-F381B61CC767}" destId="{07560327-92CA-474F-867B-A35CF48DBC44}" srcOrd="0" destOrd="0" presId="urn:microsoft.com/office/officeart/2005/8/layout/chevron2"/>
    <dgm:cxn modelId="{E0A88F79-FBAA-4022-ADB4-E3CF884D7E5A}" srcId="{EC61BF9D-CE70-4C8F-886C-F381B61CC767}" destId="{703A7DFF-9C4E-4ABC-86C9-DED94E223297}" srcOrd="1" destOrd="0" parTransId="{288BF865-3ED9-443F-B1CE-B77A6AD67057}" sibTransId="{86D89F14-8139-4A44-90F4-FC9308526C9C}"/>
    <dgm:cxn modelId="{9CD3DEF1-826C-4D08-A66A-625FC336C132}" srcId="{523E8A53-D8AD-4CA5-B8A3-9C941EE7BD04}" destId="{FDCBE2ED-6E20-47C1-BAB4-23942B4747FD}" srcOrd="2" destOrd="0" parTransId="{F725F4F1-8F60-4FBF-B2D0-C118C71991BD}" sibTransId="{27EF4AAB-9537-4685-97AF-0859BA497F8B}"/>
    <dgm:cxn modelId="{E2DE3B18-E20D-44F8-8C8F-2B9640C92DCE}" type="presOf" srcId="{19EEF8B3-DAA3-40C8-98EE-A513A6A0A6B0}" destId="{DA16EBE9-0099-400B-AE03-04F3360725C1}" srcOrd="0" destOrd="2" presId="urn:microsoft.com/office/officeart/2005/8/layout/chevron2"/>
    <dgm:cxn modelId="{77E3B8D6-D0B9-40F2-92BB-AA66952B1717}" srcId="{724E0B52-9B17-4C02-9550-7AC49401B4BA}" destId="{3F6054AB-AC70-4518-AFB9-AABC9CB4FDB3}" srcOrd="2" destOrd="0" parTransId="{E5351515-CED4-4F00-ADBA-0FA6FCFB15C5}" sibTransId="{5B96B46E-5C6F-4D05-9332-CD31E185DACA}"/>
    <dgm:cxn modelId="{C2DF5956-A3D4-4A02-88DB-937370AEA5D6}" srcId="{EC61BF9D-CE70-4C8F-886C-F381B61CC767}" destId="{D7FDD836-178A-4B8C-834D-DA70FCB3E23F}" srcOrd="0" destOrd="0" parTransId="{0900F2FB-5D5F-472C-8E6C-3B0339AC18EA}" sibTransId="{78041800-EFBF-45C2-9886-87B1FB86015B}"/>
    <dgm:cxn modelId="{33AAA923-4445-497C-BAE2-3323E8C7B8A0}" srcId="{FDF9D90E-ABBB-4AF0-A80F-3AD81CC9FB0E}" destId="{B38AEF04-4E34-48CD-886F-8F2BA2E4BBCF}" srcOrd="1" destOrd="0" parTransId="{420AC074-319E-414D-ACFA-50B69C47E9F7}" sibTransId="{D2D248A8-1995-4F43-B24F-9F0E47E2D766}"/>
    <dgm:cxn modelId="{95CBC3AE-B982-4E19-9398-E98198BE5BCF}" srcId="{3F6054AB-AC70-4518-AFB9-AABC9CB4FDB3}" destId="{D67F38EB-8EA6-49E1-A33F-F4A006AA59DD}" srcOrd="2" destOrd="0" parTransId="{6590A6B8-7835-4BB7-96DD-7BB735D4D4F2}" sibTransId="{ED678F13-ACA4-40AA-8B0B-B36D4D789FE8}"/>
    <dgm:cxn modelId="{05DF928F-4A63-4B52-A334-2A5A881B6C8F}" srcId="{523E8A53-D8AD-4CA5-B8A3-9C941EE7BD04}" destId="{15BCB4E6-4A7A-44C6-9D6B-5D56185459D8}" srcOrd="0" destOrd="0" parTransId="{C455FB60-A87B-4984-8F6D-04A4E3A79CF3}" sibTransId="{C87A4BA0-25D2-4B0D-B0AD-EDEE2D92C1F4}"/>
    <dgm:cxn modelId="{501AF18B-DD01-4C3E-9686-37F966896A33}" type="presOf" srcId="{703A7DFF-9C4E-4ABC-86C9-DED94E223297}" destId="{DA16EBE9-0099-400B-AE03-04F3360725C1}" srcOrd="0" destOrd="1" presId="urn:microsoft.com/office/officeart/2005/8/layout/chevron2"/>
    <dgm:cxn modelId="{A425DDA2-E27E-4C95-96D6-6E0092D6F6A0}" type="presOf" srcId="{D67F38EB-8EA6-49E1-A33F-F4A006AA59DD}" destId="{7ABC5AE8-89FF-4372-ABFD-55C135F0E4E2}" srcOrd="0" destOrd="2" presId="urn:microsoft.com/office/officeart/2005/8/layout/chevron2"/>
    <dgm:cxn modelId="{0D5191E1-0953-4020-A748-2F4BAAA75110}" srcId="{3F6054AB-AC70-4518-AFB9-AABC9CB4FDB3}" destId="{C6BAE645-F5E8-42D0-930A-07B561C30267}" srcOrd="1" destOrd="0" parTransId="{D454D653-3955-43A4-89D8-5F68261FC17D}" sibTransId="{6C5E875E-FD04-4E02-946E-251E830B2753}"/>
    <dgm:cxn modelId="{C77BF4FA-8C8A-4FA2-9451-2B418535B962}" srcId="{724E0B52-9B17-4C02-9550-7AC49401B4BA}" destId="{523E8A53-D8AD-4CA5-B8A3-9C941EE7BD04}" srcOrd="3" destOrd="0" parTransId="{BD15CE41-93FD-40CE-AF2F-D0B309A2F253}" sibTransId="{0F8D2CA4-D550-4058-AD66-8CC50DA8FC69}"/>
    <dgm:cxn modelId="{8CE2C4BD-DA13-4F91-BA0C-13307137804B}" srcId="{724E0B52-9B17-4C02-9550-7AC49401B4BA}" destId="{FDF9D90E-ABBB-4AF0-A80F-3AD81CC9FB0E}" srcOrd="0" destOrd="0" parTransId="{4B76BE88-1E76-4ED9-AA9C-B1C7058FA59E}" sibTransId="{EFE03EB2-60D9-4289-B2B9-50D66FAD2F0D}"/>
    <dgm:cxn modelId="{8F41A25A-C1EF-4059-879E-7E7BCD62A118}" type="presOf" srcId="{3B23DDA6-21BC-414F-9746-1B9C0DCEBD11}" destId="{DA16EBE9-0099-400B-AE03-04F3360725C1}" srcOrd="0" destOrd="3" presId="urn:microsoft.com/office/officeart/2005/8/layout/chevron2"/>
    <dgm:cxn modelId="{C8C2139A-BF5B-406C-80DA-780A4863EA1A}" type="presOf" srcId="{724E0B52-9B17-4C02-9550-7AC49401B4BA}" destId="{560012E8-8158-497A-85E6-45CF7FFC62C1}" srcOrd="0" destOrd="0" presId="urn:microsoft.com/office/officeart/2005/8/layout/chevron2"/>
    <dgm:cxn modelId="{76D91E60-AEC9-4BF7-A358-3041BB63E9D5}" type="presOf" srcId="{8AAFABBD-D1E8-4822-86CF-FB345B8EDE04}" destId="{88BA0203-F0E7-4D02-8368-4955B9AC0357}" srcOrd="0" destOrd="0" presId="urn:microsoft.com/office/officeart/2005/8/layout/chevron2"/>
    <dgm:cxn modelId="{3BE1BAF8-5A3C-4E8C-B333-3D6D171D2FEB}" type="presParOf" srcId="{560012E8-8158-497A-85E6-45CF7FFC62C1}" destId="{9C9773FF-7803-4D0A-816C-F77B2945BF3D}" srcOrd="0" destOrd="0" presId="urn:microsoft.com/office/officeart/2005/8/layout/chevron2"/>
    <dgm:cxn modelId="{12532952-2FCF-4D4A-B2F2-85D60A0B9330}" type="presParOf" srcId="{9C9773FF-7803-4D0A-816C-F77B2945BF3D}" destId="{17375CF8-DA45-4E13-82EB-AA63C62CEEAE}" srcOrd="0" destOrd="0" presId="urn:microsoft.com/office/officeart/2005/8/layout/chevron2"/>
    <dgm:cxn modelId="{736E8411-06DC-4675-BDD0-3DEB46A878F2}" type="presParOf" srcId="{9C9773FF-7803-4D0A-816C-F77B2945BF3D}" destId="{88BA0203-F0E7-4D02-8368-4955B9AC0357}" srcOrd="1" destOrd="0" presId="urn:microsoft.com/office/officeart/2005/8/layout/chevron2"/>
    <dgm:cxn modelId="{46B0C3B7-956A-49EB-800F-00372EF3A649}" type="presParOf" srcId="{560012E8-8158-497A-85E6-45CF7FFC62C1}" destId="{A7F87742-67C6-4F43-89C9-F2BAD8A6E97D}" srcOrd="1" destOrd="0" presId="urn:microsoft.com/office/officeart/2005/8/layout/chevron2"/>
    <dgm:cxn modelId="{56BFF109-DB23-4015-ACA0-140E82C235BD}" type="presParOf" srcId="{560012E8-8158-497A-85E6-45CF7FFC62C1}" destId="{CFCBC31C-421C-4EF8-B39D-05BC6A94BEA0}" srcOrd="2" destOrd="0" presId="urn:microsoft.com/office/officeart/2005/8/layout/chevron2"/>
    <dgm:cxn modelId="{29A8DB15-EC60-4BD4-875D-D0ECB05DEA1E}" type="presParOf" srcId="{CFCBC31C-421C-4EF8-B39D-05BC6A94BEA0}" destId="{07560327-92CA-474F-867B-A35CF48DBC44}" srcOrd="0" destOrd="0" presId="urn:microsoft.com/office/officeart/2005/8/layout/chevron2"/>
    <dgm:cxn modelId="{4C53ACEE-F422-42E2-8B2C-316B03F1D576}" type="presParOf" srcId="{CFCBC31C-421C-4EF8-B39D-05BC6A94BEA0}" destId="{DA16EBE9-0099-400B-AE03-04F3360725C1}" srcOrd="1" destOrd="0" presId="urn:microsoft.com/office/officeart/2005/8/layout/chevron2"/>
    <dgm:cxn modelId="{7B78D9A3-4C88-415B-AD6D-B8005FD410C8}" type="presParOf" srcId="{560012E8-8158-497A-85E6-45CF7FFC62C1}" destId="{F4A5CDC7-A6DC-42E3-8A92-B70A5E80632C}" srcOrd="3" destOrd="0" presId="urn:microsoft.com/office/officeart/2005/8/layout/chevron2"/>
    <dgm:cxn modelId="{ED97B173-74DA-4960-9E75-3B71E39E11C8}" type="presParOf" srcId="{560012E8-8158-497A-85E6-45CF7FFC62C1}" destId="{4342ECD6-114E-4251-86D0-9D2349188E89}" srcOrd="4" destOrd="0" presId="urn:microsoft.com/office/officeart/2005/8/layout/chevron2"/>
    <dgm:cxn modelId="{2B2539E2-3AFC-4D2E-83F6-A53A108CCD7B}" type="presParOf" srcId="{4342ECD6-114E-4251-86D0-9D2349188E89}" destId="{DD92F7A8-65F0-4818-95D4-D93A2237FFA4}" srcOrd="0" destOrd="0" presId="urn:microsoft.com/office/officeart/2005/8/layout/chevron2"/>
    <dgm:cxn modelId="{E7ED6172-E38F-4D5D-8F9F-3448A4015756}" type="presParOf" srcId="{4342ECD6-114E-4251-86D0-9D2349188E89}" destId="{7ABC5AE8-89FF-4372-ABFD-55C135F0E4E2}" srcOrd="1" destOrd="0" presId="urn:microsoft.com/office/officeart/2005/8/layout/chevron2"/>
    <dgm:cxn modelId="{0CCFA825-B7DB-4012-9917-5D4230F42D4E}" type="presParOf" srcId="{560012E8-8158-497A-85E6-45CF7FFC62C1}" destId="{166FEB8F-9002-4036-A7F6-8C4E244C263B}" srcOrd="5" destOrd="0" presId="urn:microsoft.com/office/officeart/2005/8/layout/chevron2"/>
    <dgm:cxn modelId="{64CA2365-4338-456E-AC03-D59F866300C4}" type="presParOf" srcId="{560012E8-8158-497A-85E6-45CF7FFC62C1}" destId="{FCD70AAB-718B-44CC-897E-1600D68C9C12}" srcOrd="6" destOrd="0" presId="urn:microsoft.com/office/officeart/2005/8/layout/chevron2"/>
    <dgm:cxn modelId="{AC1A4BAD-6D45-414F-B988-623B5E1E8AEF}" type="presParOf" srcId="{FCD70AAB-718B-44CC-897E-1600D68C9C12}" destId="{DB08E7FA-6DFA-443A-A46B-EBA5F826AFE4}" srcOrd="0" destOrd="0" presId="urn:microsoft.com/office/officeart/2005/8/layout/chevron2"/>
    <dgm:cxn modelId="{605FBBD0-4F6B-445C-9B0D-9B931741A60B}" type="presParOf" srcId="{FCD70AAB-718B-44CC-897E-1600D68C9C12}" destId="{3E0F6713-FE7C-4BA3-9EDA-0F6028B3EA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375CF8-DA45-4E13-82EB-AA63C62CEEAE}">
      <dsp:nvSpPr>
        <dsp:cNvPr id="0" name=""/>
        <dsp:cNvSpPr/>
      </dsp:nvSpPr>
      <dsp:spPr>
        <a:xfrm rot="5400000">
          <a:off x="-186791" y="180787"/>
          <a:ext cx="1205249" cy="8436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Necessitats</a:t>
          </a:r>
          <a:endParaRPr lang="es-ES" sz="1200" kern="1200"/>
        </a:p>
      </dsp:txBody>
      <dsp:txXfrm rot="5400000">
        <a:off x="-186791" y="180787"/>
        <a:ext cx="1205249" cy="843674"/>
      </dsp:txXfrm>
    </dsp:sp>
    <dsp:sp modelId="{88BA0203-F0E7-4D02-8368-4955B9AC0357}">
      <dsp:nvSpPr>
        <dsp:cNvPr id="0" name=""/>
        <dsp:cNvSpPr/>
      </dsp:nvSpPr>
      <dsp:spPr>
        <a:xfrm rot="5400000">
          <a:off x="3745065" y="-2901390"/>
          <a:ext cx="914383" cy="6717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b="1" kern="1200" noProof="0" dirty="0" err="1" smtClean="0"/>
            <a:t>Revissió</a:t>
          </a:r>
          <a:r>
            <a:rPr lang="ca-ES" sz="1200" b="1" kern="1200" noProof="0" dirty="0" smtClean="0"/>
            <a:t>  del concepte</a:t>
          </a:r>
          <a:r>
            <a:rPr lang="ca-ES" sz="1200" kern="1200" noProof="0" dirty="0" smtClean="0"/>
            <a:t>: de  </a:t>
          </a:r>
          <a:r>
            <a:rPr lang="ca-ES" sz="1200" kern="1200" noProof="0" dirty="0" err="1" smtClean="0"/>
            <a:t>Portal-catàleg</a:t>
          </a:r>
          <a:r>
            <a:rPr lang="ca-ES" sz="1200" kern="1200" noProof="0" dirty="0" smtClean="0"/>
            <a:t> de serveis a  Web de Campus (catàleg + Informació CBL)</a:t>
          </a:r>
          <a:endParaRPr lang="ca-ES" sz="1200" kern="1200" noProof="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a-ES" sz="1200" b="1" kern="1200" noProof="0" dirty="0" smtClean="0"/>
            <a:t>Actualització tecnològica</a:t>
          </a:r>
          <a:r>
            <a:rPr lang="ca-ES" sz="1200" kern="1200" noProof="0" dirty="0" smtClean="0"/>
            <a:t>: de producte propi obsolet (basat en PLONE2) a producte basat en programari corporatiu UPC ( PLONE3/GENWEB + GN6)</a:t>
          </a:r>
          <a:endParaRPr lang="ca-ES" sz="1200" kern="1200" noProof="0" dirty="0"/>
        </a:p>
      </dsp:txBody>
      <dsp:txXfrm rot="5400000">
        <a:off x="3745065" y="-2901390"/>
        <a:ext cx="914383" cy="6717165"/>
      </dsp:txXfrm>
    </dsp:sp>
    <dsp:sp modelId="{07560327-92CA-474F-867B-A35CF48DBC44}">
      <dsp:nvSpPr>
        <dsp:cNvPr id="0" name=""/>
        <dsp:cNvSpPr/>
      </dsp:nvSpPr>
      <dsp:spPr>
        <a:xfrm rot="5400000">
          <a:off x="-187061" y="1169811"/>
          <a:ext cx="1205249" cy="8436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Premisses</a:t>
          </a:r>
        </a:p>
      </dsp:txBody>
      <dsp:txXfrm rot="5400000">
        <a:off x="-187061" y="1169811"/>
        <a:ext cx="1205249" cy="843674"/>
      </dsp:txXfrm>
    </dsp:sp>
    <dsp:sp modelId="{DA16EBE9-0099-400B-AE03-04F3360725C1}">
      <dsp:nvSpPr>
        <dsp:cNvPr id="0" name=""/>
        <dsp:cNvSpPr/>
      </dsp:nvSpPr>
      <dsp:spPr>
        <a:xfrm rot="5400000">
          <a:off x="3525384" y="-1743187"/>
          <a:ext cx="1301890" cy="6769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b="1" kern="1200" noProof="0" dirty="0" smtClean="0"/>
            <a:t>Concepte de dada única</a:t>
          </a:r>
          <a:r>
            <a:rPr lang="ca-ES" sz="1200" kern="1200" noProof="0" dirty="0" smtClean="0"/>
            <a:t>. No duplicitat --&gt; desenvolupar informació pròpia + aglutinar informació temàtica (enllaços a webs/planes relacionades)</a:t>
          </a:r>
          <a:endParaRPr lang="ca-E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a-ES" sz="1200" b="1" kern="1200" noProof="0" dirty="0" smtClean="0"/>
            <a:t>Innovació : </a:t>
          </a:r>
          <a:r>
            <a:rPr lang="ca-ES" sz="1200" b="0" kern="1200" noProof="0" dirty="0" smtClean="0"/>
            <a:t>ús d'elements </a:t>
          </a:r>
          <a:r>
            <a:rPr lang="ca-ES" sz="1200" kern="1200" noProof="0" dirty="0" smtClean="0"/>
            <a:t>comunicatius </a:t>
          </a:r>
          <a:r>
            <a:rPr lang="ca-ES" sz="1200" kern="1200" noProof="0" dirty="0" err="1" smtClean="0"/>
            <a:t>novedosos</a:t>
          </a:r>
          <a:r>
            <a:rPr lang="ca-ES" sz="1200" kern="1200" noProof="0" dirty="0" smtClean="0"/>
            <a:t> ( </a:t>
          </a:r>
          <a:r>
            <a:rPr lang="ca-ES" sz="1200" kern="1200" noProof="0" dirty="0" err="1" smtClean="0"/>
            <a:t>google</a:t>
          </a:r>
          <a:r>
            <a:rPr lang="ca-ES" sz="1200" kern="1200" noProof="0" dirty="0" smtClean="0"/>
            <a:t> </a:t>
          </a:r>
          <a:r>
            <a:rPr lang="ca-ES" sz="1200" kern="1200" noProof="0" dirty="0" err="1" smtClean="0"/>
            <a:t>maps</a:t>
          </a:r>
          <a:r>
            <a:rPr lang="ca-ES" sz="1200" kern="1200" noProof="0" dirty="0" smtClean="0"/>
            <a:t>, xarxes socials, </a:t>
          </a:r>
          <a:r>
            <a:rPr lang="ca-ES" sz="1200" kern="1200" noProof="0" dirty="0" err="1" smtClean="0"/>
            <a:t>e-administració</a:t>
          </a:r>
          <a:r>
            <a:rPr lang="ca-ES" sz="1200" kern="1200" noProof="0" dirty="0" smtClean="0"/>
            <a:t>...)</a:t>
          </a:r>
          <a:endParaRPr lang="ca-E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a-ES" sz="1200" b="1" kern="1200" noProof="0" dirty="0" smtClean="0"/>
            <a:t>Autogestió:  </a:t>
          </a:r>
          <a:r>
            <a:rPr lang="ca-ES" sz="1200" b="0" kern="1200" noProof="0" dirty="0" smtClean="0"/>
            <a:t>del</a:t>
          </a:r>
          <a:r>
            <a:rPr lang="ca-ES" sz="1200" b="1" kern="1200" noProof="0" dirty="0" smtClean="0"/>
            <a:t> </a:t>
          </a:r>
          <a:r>
            <a:rPr lang="ca-ES" sz="1200" b="0" kern="1200" noProof="0" dirty="0" smtClean="0"/>
            <a:t>catàleg i la informació. </a:t>
          </a:r>
          <a:endParaRPr lang="ca-ES" sz="1200" b="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a-ES" sz="1200" b="1" kern="1200" noProof="0" dirty="0" err="1" smtClean="0"/>
            <a:t>Multidispatcher</a:t>
          </a:r>
          <a:r>
            <a:rPr lang="ca-ES" sz="1200" b="0" kern="1200" noProof="0" dirty="0" smtClean="0"/>
            <a:t>: sol·licituds adreçades automàticament a l'àrea responsable</a:t>
          </a:r>
          <a:endParaRPr lang="ca-ES" sz="1200" b="0" kern="1200" noProof="0" dirty="0"/>
        </a:p>
      </dsp:txBody>
      <dsp:txXfrm rot="5400000">
        <a:off x="3525384" y="-1743187"/>
        <a:ext cx="1301890" cy="6769021"/>
      </dsp:txXfrm>
    </dsp:sp>
    <dsp:sp modelId="{DD92F7A8-65F0-4818-95D4-D93A2237FFA4}">
      <dsp:nvSpPr>
        <dsp:cNvPr id="0" name=""/>
        <dsp:cNvSpPr/>
      </dsp:nvSpPr>
      <dsp:spPr>
        <a:xfrm rot="5400000">
          <a:off x="-187061" y="2650844"/>
          <a:ext cx="1205249" cy="8436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Disseny </a:t>
          </a:r>
        </a:p>
      </dsp:txBody>
      <dsp:txXfrm rot="5400000">
        <a:off x="-187061" y="2650844"/>
        <a:ext cx="1205249" cy="843674"/>
      </dsp:txXfrm>
    </dsp:sp>
    <dsp:sp modelId="{7ABC5AE8-89FF-4372-ABFD-55C135F0E4E2}">
      <dsp:nvSpPr>
        <dsp:cNvPr id="0" name=""/>
        <dsp:cNvSpPr/>
      </dsp:nvSpPr>
      <dsp:spPr>
        <a:xfrm rot="5400000">
          <a:off x="3643711" y="-319386"/>
          <a:ext cx="1117091" cy="6717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b="1" kern="1200" noProof="0" dirty="0" smtClean="0"/>
            <a:t>Orientat a públic intern (</a:t>
          </a:r>
          <a:r>
            <a:rPr lang="ca-ES" sz="1200" b="0" kern="1200" noProof="0" dirty="0" smtClean="0"/>
            <a:t>estudiants, </a:t>
          </a:r>
          <a:r>
            <a:rPr lang="ca-ES" sz="1200" b="0" kern="1200" noProof="0" dirty="0" err="1" smtClean="0"/>
            <a:t>pdi</a:t>
          </a:r>
          <a:r>
            <a:rPr lang="ca-ES" sz="1200" b="0" kern="1200" noProof="0" dirty="0" smtClean="0"/>
            <a:t>, pas, PMT</a:t>
          </a:r>
          <a:r>
            <a:rPr lang="ca-ES" sz="1200" b="1" kern="1200" noProof="0" dirty="0" smtClean="0"/>
            <a:t>) i públic extern (</a:t>
          </a:r>
          <a:r>
            <a:rPr lang="ca-ES" sz="1200" b="0" kern="1200" noProof="0" dirty="0" smtClean="0"/>
            <a:t>empreses, futurs estudiants</a:t>
          </a:r>
          <a:r>
            <a:rPr lang="ca-ES" sz="1200" b="1" kern="1200" noProof="0" dirty="0" smtClean="0"/>
            <a:t>, …)</a:t>
          </a:r>
          <a:endParaRPr lang="ca-E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b="1" kern="1200" noProof="0" dirty="0" smtClean="0"/>
            <a:t>Estructura de continguts (</a:t>
          </a:r>
          <a:r>
            <a:rPr lang="ca-ES" sz="1200" b="0" kern="1200" noProof="0" dirty="0" smtClean="0"/>
            <a:t>apartats informatius, catàleg prestacions</a:t>
          </a:r>
          <a:r>
            <a:rPr lang="ca-ES" sz="1200" b="1" kern="1200" noProof="0" dirty="0" smtClean="0"/>
            <a:t>)</a:t>
          </a:r>
          <a:endParaRPr lang="ca-E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a-ES" sz="1200" b="1" kern="1200" noProof="0" dirty="0" smtClean="0"/>
            <a:t>Estructura tecnològica</a:t>
          </a:r>
          <a:r>
            <a:rPr lang="ca-ES" sz="1200" kern="1200" noProof="0" dirty="0" smtClean="0"/>
            <a:t>: </a:t>
          </a:r>
          <a:r>
            <a:rPr lang="ca-ES" sz="1200" b="0" kern="1200" noProof="0" dirty="0" smtClean="0"/>
            <a:t>Projecte conjunt amb </a:t>
          </a:r>
          <a:r>
            <a:rPr lang="ca-ES" sz="1200" b="0" kern="1200" noProof="0" dirty="0" err="1" smtClean="0"/>
            <a:t>UPCnet</a:t>
          </a:r>
          <a:r>
            <a:rPr lang="ca-ES" sz="1200" b="0" kern="1200" noProof="0" dirty="0" smtClean="0"/>
            <a:t> (i pilot UPC) per comunicar </a:t>
          </a:r>
          <a:r>
            <a:rPr lang="ca-ES" sz="1200" b="0" kern="1200" noProof="0" dirty="0" err="1" smtClean="0"/>
            <a:t>aplicatius</a:t>
          </a:r>
          <a:r>
            <a:rPr lang="ca-ES" sz="1200" b="0" kern="1200" noProof="0" dirty="0" smtClean="0"/>
            <a:t> via Web Service : catàleg de </a:t>
          </a:r>
          <a:r>
            <a:rPr lang="ca-ES" sz="1200" b="0" kern="1200" noProof="0" dirty="0" err="1" smtClean="0"/>
            <a:t>prestacions-genweb</a:t>
          </a:r>
          <a:r>
            <a:rPr lang="ca-ES" sz="1200" b="0" kern="1200" noProof="0" dirty="0" smtClean="0"/>
            <a:t> </a:t>
          </a:r>
          <a:r>
            <a:rPr lang="ca-ES" sz="1200" b="0" kern="1200" noProof="0" dirty="0" err="1" smtClean="0"/>
            <a:t>vs</a:t>
          </a:r>
          <a:r>
            <a:rPr lang="ca-ES" sz="1200" b="0" kern="1200" noProof="0" dirty="0" smtClean="0"/>
            <a:t> gestor de sol·licitus-gn6 amb categorització automàtica de tiquets (</a:t>
          </a:r>
          <a:r>
            <a:rPr lang="ca-ES" sz="1200" b="0" kern="1200" noProof="0" dirty="0" err="1" smtClean="0"/>
            <a:t>àrea-resolutor-sevei</a:t>
          </a:r>
          <a:r>
            <a:rPr lang="ca-ES" sz="1200" b="0" kern="1200" noProof="0" dirty="0" smtClean="0"/>
            <a:t>)</a:t>
          </a:r>
          <a:endParaRPr lang="ca-ES" sz="1200" kern="1200" noProof="0" dirty="0"/>
        </a:p>
      </dsp:txBody>
      <dsp:txXfrm rot="5400000">
        <a:off x="3643711" y="-319386"/>
        <a:ext cx="1117091" cy="6717165"/>
      </dsp:txXfrm>
    </dsp:sp>
    <dsp:sp modelId="{DB08E7FA-6DFA-443A-A46B-EBA5F826AFE4}">
      <dsp:nvSpPr>
        <dsp:cNvPr id="0" name=""/>
        <dsp:cNvSpPr/>
      </dsp:nvSpPr>
      <dsp:spPr>
        <a:xfrm rot="5400000">
          <a:off x="-187061" y="3975028"/>
          <a:ext cx="1205249" cy="8436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Solució</a:t>
          </a:r>
        </a:p>
      </dsp:txBody>
      <dsp:txXfrm rot="5400000">
        <a:off x="-187061" y="3975028"/>
        <a:ext cx="1205249" cy="843674"/>
      </dsp:txXfrm>
    </dsp:sp>
    <dsp:sp modelId="{3E0F6713-FE7C-4BA3-9EDA-0F6028B3EA71}">
      <dsp:nvSpPr>
        <dsp:cNvPr id="0" name=""/>
        <dsp:cNvSpPr/>
      </dsp:nvSpPr>
      <dsp:spPr>
        <a:xfrm rot="5400000">
          <a:off x="3548676" y="1084095"/>
          <a:ext cx="1307162" cy="6717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b="1" kern="1200" noProof="0" dirty="0" smtClean="0"/>
            <a:t>Informació </a:t>
          </a:r>
          <a:r>
            <a:rPr lang="ca-ES" sz="1200" b="0" kern="1200" noProof="0" dirty="0" smtClean="0"/>
            <a:t>de Campus, docència, recerca, promocional i d'actualitat(noticies, avisos)</a:t>
          </a:r>
          <a:endParaRPr lang="ca-ES" sz="1200" b="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b="1" kern="1200" noProof="0" dirty="0" smtClean="0"/>
            <a:t>Catàleg de Serveis</a:t>
          </a:r>
          <a:r>
            <a:rPr lang="ca-ES" sz="1200" b="0" kern="1200" noProof="0" dirty="0" smtClean="0"/>
            <a:t>: prestacions per col·lectiu,  resolució </a:t>
          </a:r>
          <a:r>
            <a:rPr lang="ca-ES" sz="1200" b="0" kern="1200" noProof="0" dirty="0" err="1" smtClean="0"/>
            <a:t>so·licituds</a:t>
          </a:r>
          <a:r>
            <a:rPr lang="ca-ES" sz="1200" b="0" kern="1200" noProof="0" dirty="0" smtClean="0"/>
            <a:t>:  enllaç amb </a:t>
          </a:r>
          <a:r>
            <a:rPr lang="ca-ES" sz="1200" b="0" kern="1200" noProof="0" dirty="0" err="1" smtClean="0"/>
            <a:t>aplicacións</a:t>
          </a:r>
          <a:r>
            <a:rPr lang="ca-ES" sz="1200" b="0" kern="1200" noProof="0" dirty="0" smtClean="0"/>
            <a:t> de gestió pròpies o externes o amb gestor sol·licituds Portal </a:t>
          </a:r>
          <a:endParaRPr lang="ca-ES" sz="1200" b="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b="1" kern="1200" noProof="0" dirty="0" smtClean="0"/>
            <a:t>Gestor de sol·licitud: </a:t>
          </a:r>
          <a:r>
            <a:rPr lang="ca-ES" sz="1200" b="0" kern="1200" noProof="0" dirty="0" smtClean="0"/>
            <a:t>a partir del catàleg, permet a l'usuari crear una petició de servei a resoldre per l‘àrea corresponent UTG amb interacció (consulta </a:t>
          </a:r>
          <a:r>
            <a:rPr lang="ca-ES" sz="1200" b="0" kern="1200" noProof="0" dirty="0" err="1" smtClean="0"/>
            <a:t>on-line</a:t>
          </a:r>
          <a:r>
            <a:rPr lang="ca-ES" sz="1200" b="0" kern="1200" noProof="0" dirty="0" smtClean="0"/>
            <a:t> estat, comentaris)</a:t>
          </a:r>
          <a:endParaRPr lang="ca-ES" sz="1200" b="0" kern="1200" noProof="0" dirty="0"/>
        </a:p>
      </dsp:txBody>
      <dsp:txXfrm rot="5400000">
        <a:off x="3548676" y="1084095"/>
        <a:ext cx="1307162" cy="6717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2CD2D-776F-423E-8E40-7224EB1A6BD0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A75F-2FB4-4C57-B730-2C5E62360DC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A75F-2FB4-4C57-B730-2C5E62360DC2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s-ES" sz="3200" b="1">
              <a:solidFill>
                <a:srgbClr val="993366"/>
              </a:solidFill>
            </a:endParaRPr>
          </a:p>
        </p:txBody>
      </p:sp>
      <p:pic>
        <p:nvPicPr>
          <p:cNvPr id="5" name="5 Imagen" descr="UPC-CEI-positiu-p3005-interior-blan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454650"/>
            <a:ext cx="3317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7 Imagen" descr="barra blava arrodonida.jpg"/>
          <p:cNvPicPr>
            <a:picLocks noChangeAspect="1"/>
          </p:cNvPicPr>
          <p:nvPr/>
        </p:nvPicPr>
        <p:blipFill>
          <a:blip r:embed="rId3" cstate="print"/>
          <a:srcRect t="40471" r="917"/>
          <a:stretch>
            <a:fillRect/>
          </a:stretch>
        </p:blipFill>
        <p:spPr bwMode="auto">
          <a:xfrm>
            <a:off x="714375" y="0"/>
            <a:ext cx="76438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1857374" y="3971925"/>
            <a:ext cx="67564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lang="es-ES" sz="3600" b="1" kern="1200" dirty="0">
                <a:solidFill>
                  <a:srgbClr val="007D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 err="1" smtClean="0"/>
              <a:t>Quis</a:t>
            </a:r>
            <a:r>
              <a:rPr lang="es-ES" dirty="0" smtClean="0"/>
              <a:t> </a:t>
            </a:r>
            <a:r>
              <a:rPr lang="es-ES" dirty="0" err="1" smtClean="0"/>
              <a:t>aute</a:t>
            </a:r>
            <a:r>
              <a:rPr lang="es-ES" dirty="0" smtClean="0"/>
              <a:t> iure</a:t>
            </a:r>
            <a:br>
              <a:rPr lang="es-ES" dirty="0" smtClean="0"/>
            </a:br>
            <a:r>
              <a:rPr lang="es-ES" dirty="0" err="1" smtClean="0"/>
              <a:t>reprehenderit</a:t>
            </a:r>
            <a:r>
              <a:rPr lang="es-ES" dirty="0" smtClean="0"/>
              <a:t> in </a:t>
            </a:r>
            <a:r>
              <a:rPr lang="es-ES" dirty="0" err="1" smtClean="0"/>
              <a:t>voluptate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1620000"/>
            <a:ext cx="7176062" cy="3806832"/>
          </a:xfrm>
        </p:spPr>
        <p:txBody>
          <a:bodyPr/>
          <a:lstStyle>
            <a:lvl1pPr>
              <a:buSzPct val="119000"/>
              <a:buFont typeface="Wingdings" pitchFamily="2" charset="2"/>
              <a:buChar char="§"/>
              <a:defRPr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dirty="0" smtClean="0"/>
              <a:t>Feu clic aquí per editar els estils de text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</p:txBody>
      </p:sp>
      <p:sp>
        <p:nvSpPr>
          <p:cNvPr id="7" name="Contenidor de contingut 2"/>
          <p:cNvSpPr>
            <a:spLocks noGrp="1"/>
          </p:cNvSpPr>
          <p:nvPr>
            <p:ph idx="13"/>
          </p:nvPr>
        </p:nvSpPr>
        <p:spPr>
          <a:xfrm>
            <a:off x="3214677" y="142852"/>
            <a:ext cx="4933591" cy="857256"/>
          </a:xfrm>
        </p:spPr>
        <p:txBody>
          <a:bodyPr/>
          <a:lstStyle>
            <a:lvl1pPr algn="r">
              <a:spcBef>
                <a:spcPts val="0"/>
              </a:spcBef>
              <a:buSzPct val="119000"/>
              <a:buFontTx/>
              <a:buNone/>
              <a:defRPr sz="2400" b="1"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fld id="{BEEAAA9C-7F9B-4908-B7B6-8D511980C367}" type="datetimeFigureOut">
              <a:rPr lang="ca-ES" smtClean="0"/>
              <a:pPr/>
              <a:t>02/05/2013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CB6C680-A178-40A5-B8A0-1622722C916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àgina el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57224" y="1142984"/>
            <a:ext cx="77724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fld id="{BEEAAA9C-7F9B-4908-B7B6-8D511980C367}" type="datetimeFigureOut">
              <a:rPr lang="ca-ES" smtClean="0"/>
              <a:pPr/>
              <a:t>02/05/2013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6C680-A178-40A5-B8A0-1622722C916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97358" y="1071547"/>
            <a:ext cx="3357563" cy="502127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741863" y="1071547"/>
            <a:ext cx="3359150" cy="502127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AAA9C-7F9B-4908-B7B6-8D511980C367}" type="datetimeFigureOut">
              <a:rPr lang="ca-ES" smtClean="0"/>
              <a:pPr/>
              <a:t>02/05/2013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6C680-A178-40A5-B8A0-1622722C916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83941" y="1163646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AB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83941" y="2017721"/>
            <a:ext cx="3402307" cy="241141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12" name="Contenidor de text 2"/>
          <p:cNvSpPr>
            <a:spLocks noGrp="1"/>
          </p:cNvSpPr>
          <p:nvPr>
            <p:ph type="body" idx="13"/>
          </p:nvPr>
        </p:nvSpPr>
        <p:spPr>
          <a:xfrm>
            <a:off x="4714876" y="1163646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AB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13" name="Contenidor de contingut 3"/>
          <p:cNvSpPr>
            <a:spLocks noGrp="1"/>
          </p:cNvSpPr>
          <p:nvPr>
            <p:ph sz="half" idx="14"/>
          </p:nvPr>
        </p:nvSpPr>
        <p:spPr>
          <a:xfrm>
            <a:off x="4714876" y="2017721"/>
            <a:ext cx="3402307" cy="241141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xfrm>
            <a:off x="88423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fld id="{BEEAAA9C-7F9B-4908-B7B6-8D511980C367}" type="datetimeFigureOut">
              <a:rPr lang="ca-ES" smtClean="0"/>
              <a:pPr/>
              <a:t>02/05/2013</a:t>
            </a:fld>
            <a:endParaRPr lang="ca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CB6C680-A178-40A5-B8A0-1622722C916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73668" y="108000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14810" y="1080000"/>
            <a:ext cx="3857652" cy="492922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73668" y="2305035"/>
            <a:ext cx="3008313" cy="37671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fld id="{BEEAAA9C-7F9B-4908-B7B6-8D511980C367}" type="datetimeFigureOut">
              <a:rPr lang="ca-ES" smtClean="0"/>
              <a:pPr/>
              <a:t>02/05/2013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6C680-A178-40A5-B8A0-1622722C916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 dirty="0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1080000"/>
            <a:ext cx="5486400" cy="3513153"/>
          </a:xfrm>
        </p:spPr>
        <p:txBody>
          <a:bodyPr/>
          <a:lstStyle>
            <a:lvl1pPr marL="0" indent="0">
              <a:buNone/>
              <a:defRPr sz="3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fld id="{BEEAAA9C-7F9B-4908-B7B6-8D511980C367}" type="datetimeFigureOut">
              <a:rPr lang="ca-ES" smtClean="0"/>
              <a:pPr/>
              <a:t>02/05/2013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6C680-A178-40A5-B8A0-1622722C916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horitzonta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000100" y="1214422"/>
            <a:ext cx="7072338" cy="4878395"/>
          </a:xfrm>
        </p:spPr>
        <p:txBody>
          <a:bodyPr vert="eaVert"/>
          <a:lstStyle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fld id="{BEEAAA9C-7F9B-4908-B7B6-8D511980C367}" type="datetimeFigureOut">
              <a:rPr lang="ca-ES" smtClean="0"/>
              <a:pPr/>
              <a:t>02/05/2013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6C680-A178-40A5-B8A0-1622722C916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AA9C-7F9B-4908-B7B6-8D511980C367}" type="datetimeFigureOut">
              <a:rPr lang="ca-ES" smtClean="0"/>
              <a:pPr/>
              <a:t>02/05/2013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C680-A178-40A5-B8A0-1622722C916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1265238"/>
            <a:ext cx="71755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1"/>
            <a:endParaRPr lang="es-ES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6938" y="6245225"/>
            <a:ext cx="1403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EEAAA9C-7F9B-4908-B7B6-8D511980C367}" type="datetimeFigureOut">
              <a:rPr lang="ca-ES" smtClean="0"/>
              <a:pPr/>
              <a:t>02/05/2013</a:t>
            </a:fld>
            <a:endParaRPr lang="ca-E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7438" y="6245225"/>
            <a:ext cx="4214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a-E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3688" y="6245225"/>
            <a:ext cx="1571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CB6C680-A178-40A5-B8A0-1622722C916C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25" y="0"/>
            <a:ext cx="717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s-ES" sz="2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10 Grupo"/>
          <p:cNvGrpSpPr>
            <a:grpSpLocks/>
          </p:cNvGrpSpPr>
          <p:nvPr/>
        </p:nvGrpSpPr>
        <p:grpSpPr bwMode="auto">
          <a:xfrm>
            <a:off x="427038" y="0"/>
            <a:ext cx="7859712" cy="1000125"/>
            <a:chOff x="427038" y="0"/>
            <a:chExt cx="7859712" cy="1000125"/>
          </a:xfrm>
        </p:grpSpPr>
        <p:pic>
          <p:nvPicPr>
            <p:cNvPr id="1032" name="8 Imagen" descr="barra blava arrodonida.jpg"/>
            <p:cNvPicPr>
              <a:picLocks noChangeAspect="1"/>
            </p:cNvPicPr>
            <p:nvPr userDrawn="1"/>
          </p:nvPicPr>
          <p:blipFill>
            <a:blip r:embed="rId11" cstate="print"/>
            <a:srcRect t="40471" r="917"/>
            <a:stretch>
              <a:fillRect/>
            </a:stretch>
          </p:blipFill>
          <p:spPr bwMode="auto">
            <a:xfrm>
              <a:off x="714375" y="0"/>
              <a:ext cx="7572375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11 Conector recto"/>
            <p:cNvCxnSpPr/>
            <p:nvPr userDrawn="1"/>
          </p:nvCxnSpPr>
          <p:spPr>
            <a:xfrm>
              <a:off x="1000125" y="998538"/>
              <a:ext cx="7072313" cy="1587"/>
            </a:xfrm>
            <a:prstGeom prst="line">
              <a:avLst/>
            </a:prstGeom>
            <a:ln>
              <a:solidFill>
                <a:srgbClr val="007A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4" name="5 Imagen" descr="UPC-CEI-positiu-p3005-interior-blanc.png"/>
            <p:cNvPicPr>
              <a:picLocks noChangeAspect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7038" y="153988"/>
              <a:ext cx="24304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A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ABE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ABE"/>
        </a:buClr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bl.upc.ed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bl.upc.edu/@@sitema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n6.upc.edu/e-serveiscb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a-ES" dirty="0" smtClean="0"/>
              <a:t>Web Campus Baix Llobregat</a:t>
            </a:r>
            <a:br>
              <a:rPr lang="ca-ES" dirty="0" smtClean="0"/>
            </a:br>
            <a:r>
              <a:rPr lang="ca-ES" dirty="0" smtClean="0"/>
              <a:t>         </a:t>
            </a:r>
            <a:r>
              <a:rPr lang="ca-ES" sz="2000" dirty="0" smtClean="0">
                <a:solidFill>
                  <a:schemeClr val="tx1"/>
                </a:solidFill>
              </a:rPr>
              <a:t>Un nou Portal d’Informació i Serveis</a:t>
            </a:r>
            <a:br>
              <a:rPr lang="ca-ES" sz="2000" dirty="0" smtClean="0">
                <a:solidFill>
                  <a:schemeClr val="tx1"/>
                </a:solidFill>
              </a:rPr>
            </a:br>
            <a:r>
              <a:rPr lang="ca-ES" sz="2000" dirty="0" smtClean="0">
                <a:solidFill>
                  <a:schemeClr val="tx1"/>
                </a:solidFill>
              </a:rPr>
              <a:t/>
            </a:r>
            <a:br>
              <a:rPr lang="ca-ES" sz="2000" dirty="0" smtClean="0">
                <a:solidFill>
                  <a:schemeClr val="tx1"/>
                </a:solidFill>
              </a:rPr>
            </a:br>
            <a:endParaRPr lang="ca-ES" sz="2000" dirty="0">
              <a:solidFill>
                <a:schemeClr val="tx1"/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ca-ES" dirty="0" smtClean="0"/>
          </a:p>
          <a:p>
            <a:pPr algn="r"/>
            <a:endParaRPr lang="ca-ES" dirty="0" smtClean="0"/>
          </a:p>
          <a:p>
            <a:pPr algn="r"/>
            <a:endParaRPr lang="ca-ES" dirty="0" smtClean="0"/>
          </a:p>
          <a:p>
            <a:pPr algn="r"/>
            <a:r>
              <a:rPr lang="ca-ES" dirty="0" smtClean="0"/>
              <a:t>Maig 2013</a:t>
            </a:r>
            <a:endParaRPr lang="ca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8305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36296" y="4437112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a-ES" dirty="0" smtClean="0">
                <a:hlinkClick r:id="rId3"/>
              </a:rPr>
              <a:t>cbl.upc.edu </a:t>
            </a:r>
            <a:endParaRPr lang="es-ES" dirty="0">
              <a:solidFill>
                <a:srgbClr val="007A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865933" y="1620000"/>
            <a:ext cx="7176062" cy="4473296"/>
          </a:xfrm>
        </p:spPr>
        <p:txBody>
          <a:bodyPr/>
          <a:lstStyle/>
          <a:p>
            <a:r>
              <a:rPr lang="ca-ES" dirty="0" smtClean="0"/>
              <a:t>Elements </a:t>
            </a:r>
          </a:p>
          <a:p>
            <a:pPr lvl="1"/>
            <a:r>
              <a:rPr lang="ca-ES" b="1" dirty="0" err="1" smtClean="0"/>
              <a:t>Twitter</a:t>
            </a:r>
            <a:r>
              <a:rPr lang="ca-ES" b="1" dirty="0" smtClean="0"/>
              <a:t>  (CBL_Avisos)</a:t>
            </a:r>
            <a:r>
              <a:rPr lang="ca-ES" dirty="0" smtClean="0"/>
              <a:t>:  </a:t>
            </a:r>
          </a:p>
          <a:p>
            <a:pPr lvl="2"/>
            <a:r>
              <a:rPr lang="ca-ES" dirty="0" smtClean="0"/>
              <a:t>avisos curts a la comunitat (estudiants, </a:t>
            </a:r>
            <a:r>
              <a:rPr lang="ca-ES" dirty="0" err="1" smtClean="0"/>
              <a:t>pdi</a:t>
            </a:r>
            <a:r>
              <a:rPr lang="ca-ES" dirty="0" smtClean="0"/>
              <a:t>, pas, PMT)</a:t>
            </a:r>
          </a:p>
          <a:p>
            <a:pPr lvl="2"/>
            <a:r>
              <a:rPr lang="ca-ES" dirty="0" smtClean="0"/>
              <a:t>Poden enllaçar a noticies més desenvolupades,...</a:t>
            </a:r>
          </a:p>
          <a:p>
            <a:pPr lvl="2"/>
            <a:r>
              <a:rPr lang="ca-ES" dirty="0" smtClean="0"/>
              <a:t>Comunicar-los des de cada àrea a Maite </a:t>
            </a:r>
            <a:r>
              <a:rPr lang="ca-ES" dirty="0" err="1" smtClean="0"/>
              <a:t>Sevil</a:t>
            </a:r>
            <a:endParaRPr lang="ca-ES" dirty="0" smtClean="0"/>
          </a:p>
          <a:p>
            <a:pPr lvl="2"/>
            <a:r>
              <a:rPr lang="ca-ES" dirty="0" smtClean="0"/>
              <a:t>Es classificaran per temes amb </a:t>
            </a:r>
            <a:r>
              <a:rPr lang="ca-ES" dirty="0" err="1" smtClean="0"/>
              <a:t>hashtag</a:t>
            </a:r>
            <a:r>
              <a:rPr lang="ca-ES" dirty="0" smtClean="0"/>
              <a:t> (#mant, #</a:t>
            </a:r>
            <a:r>
              <a:rPr lang="ca-ES" dirty="0" err="1" smtClean="0"/>
              <a:t>acad</a:t>
            </a:r>
            <a:r>
              <a:rPr lang="ca-ES" dirty="0" smtClean="0"/>
              <a:t>, #horari,..)</a:t>
            </a:r>
          </a:p>
          <a:p>
            <a:pPr lvl="1"/>
            <a:r>
              <a:rPr lang="ca-ES" b="1" dirty="0" smtClean="0"/>
              <a:t>Noticies: </a:t>
            </a:r>
            <a:r>
              <a:rPr lang="ca-ES" sz="1400" dirty="0" smtClean="0"/>
              <a:t>esdeveniments  d’interès pel Campus</a:t>
            </a:r>
          </a:p>
          <a:p>
            <a:pPr lvl="1"/>
            <a:r>
              <a:rPr lang="ca-ES" b="1" dirty="0" smtClean="0"/>
              <a:t>Agenda : </a:t>
            </a:r>
            <a:r>
              <a:rPr lang="ca-ES" sz="1400" dirty="0" smtClean="0"/>
              <a:t>esdeveniments en un lloc, hora concrets</a:t>
            </a:r>
          </a:p>
          <a:p>
            <a:pPr lvl="1"/>
            <a:r>
              <a:rPr lang="ca-ES" b="1" dirty="0" smtClean="0"/>
              <a:t>Actualitat UPC:  </a:t>
            </a:r>
            <a:r>
              <a:rPr lang="ca-ES" sz="1400" dirty="0" smtClean="0"/>
              <a:t>mantingut per UPC</a:t>
            </a:r>
          </a:p>
          <a:p>
            <a:pPr lvl="1"/>
            <a:r>
              <a:rPr lang="ca-ES" b="1" dirty="0" smtClean="0"/>
              <a:t>Avisos/Actualitat : </a:t>
            </a:r>
            <a:r>
              <a:rPr lang="ca-ES" sz="1400" dirty="0" smtClean="0"/>
              <a:t>recull</a:t>
            </a:r>
            <a:r>
              <a:rPr lang="ca-ES" sz="1400" b="1" dirty="0" smtClean="0"/>
              <a:t> </a:t>
            </a:r>
            <a:r>
              <a:rPr lang="ca-ES" sz="1400" dirty="0" smtClean="0"/>
              <a:t>enllaços a noticies/actualitat altres webs Campus</a:t>
            </a:r>
          </a:p>
          <a:p>
            <a:pPr>
              <a:buNone/>
            </a:pPr>
            <a:endParaRPr lang="ca-ES" dirty="0" smtClean="0"/>
          </a:p>
          <a:p>
            <a:pPr lvl="1"/>
            <a:endParaRPr lang="ca-ES" dirty="0" smtClean="0"/>
          </a:p>
          <a:p>
            <a:pPr lvl="1"/>
            <a:endParaRPr lang="ca-ES" dirty="0"/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a-ES" dirty="0" smtClean="0"/>
              <a:t>Web Campus Baix Llobregat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Elements comunicatius</a:t>
            </a:r>
            <a:endParaRPr lang="ca-E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a-ES" dirty="0" smtClean="0"/>
              <a:t>Web Campus Baix Llobregat</a:t>
            </a:r>
          </a:p>
          <a:p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865933" y="1340768"/>
            <a:ext cx="7176062" cy="5256584"/>
          </a:xfrm>
        </p:spPr>
        <p:txBody>
          <a:bodyPr/>
          <a:lstStyle/>
          <a:p>
            <a:pPr lvl="1"/>
            <a:endParaRPr lang="es-ES" sz="5400" dirty="0" smtClean="0"/>
          </a:p>
          <a:p>
            <a:pPr lvl="1"/>
            <a:endParaRPr lang="es-ES" sz="5400" dirty="0" smtClean="0"/>
          </a:p>
          <a:p>
            <a:pPr lvl="1" algn="ctr">
              <a:buNone/>
            </a:pPr>
            <a:r>
              <a:rPr lang="ca-ES" sz="5400" dirty="0" smtClean="0">
                <a:solidFill>
                  <a:schemeClr val="accent1">
                    <a:lumMod val="75000"/>
                  </a:schemeClr>
                </a:solidFill>
              </a:rPr>
              <a:t>Gràcies !</a:t>
            </a:r>
            <a:endParaRPr lang="ca-E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contingu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ca-ES" dirty="0" smtClean="0"/>
          </a:p>
          <a:p>
            <a:pPr lvl="0"/>
            <a:r>
              <a:rPr lang="ca-ES" dirty="0" smtClean="0"/>
              <a:t>Objectius </a:t>
            </a:r>
            <a:r>
              <a:rPr lang="ca-ES" dirty="0" smtClean="0"/>
              <a:t>Portal</a:t>
            </a:r>
          </a:p>
          <a:p>
            <a:pPr lvl="0"/>
            <a:r>
              <a:rPr lang="ca-ES" dirty="0" smtClean="0"/>
              <a:t>Característiques tècniques</a:t>
            </a:r>
          </a:p>
          <a:p>
            <a:pPr lvl="0"/>
            <a:r>
              <a:rPr lang="ca-ES" dirty="0" smtClean="0"/>
              <a:t>Estructura del Portal</a:t>
            </a:r>
          </a:p>
          <a:p>
            <a:pPr lvl="0"/>
            <a:r>
              <a:rPr lang="ca-ES" dirty="0" smtClean="0"/>
              <a:t>Catàleg de serveis</a:t>
            </a:r>
          </a:p>
          <a:p>
            <a:pPr lvl="0"/>
            <a:r>
              <a:rPr lang="ca-ES" dirty="0" smtClean="0"/>
              <a:t>Gestió sol·licituds</a:t>
            </a:r>
          </a:p>
          <a:p>
            <a:pPr lvl="0"/>
            <a:r>
              <a:rPr lang="ca-ES" dirty="0" smtClean="0"/>
              <a:t>Elements comunicatius</a:t>
            </a:r>
          </a:p>
          <a:p>
            <a:pPr lvl="0">
              <a:buNone/>
            </a:pPr>
            <a:r>
              <a:rPr lang="es-ES" u="sng" dirty="0" smtClean="0"/>
              <a:t/>
            </a:r>
            <a:br>
              <a:rPr lang="es-ES" u="sng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ca-ES" dirty="0"/>
          </a:p>
        </p:txBody>
      </p:sp>
      <p:sp>
        <p:nvSpPr>
          <p:cNvPr id="5" name="Contenidor de contingut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a-ES" dirty="0" smtClean="0"/>
              <a:t>Web Campus Baix Llobregat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Índex</a:t>
            </a:r>
            <a:endParaRPr lang="ca-E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S" dirty="0" smtClean="0"/>
          </a:p>
          <a:p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a-ES" dirty="0" smtClean="0"/>
              <a:t>Web Campus Baix Llobregat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Objectius Portal</a:t>
            </a:r>
            <a:endParaRPr lang="es-ES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971600" y="1124744"/>
          <a:ext cx="7560840" cy="529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865933" y="1196752"/>
            <a:ext cx="7176062" cy="5400600"/>
          </a:xfrm>
        </p:spPr>
        <p:txBody>
          <a:bodyPr/>
          <a:lstStyle/>
          <a:p>
            <a:r>
              <a:rPr lang="ca-ES" sz="1800" dirty="0" smtClean="0"/>
              <a:t>Productes: </a:t>
            </a:r>
          </a:p>
          <a:p>
            <a:pPr lvl="1"/>
            <a:r>
              <a:rPr lang="ca-ES" sz="1400" b="1" dirty="0" err="1" smtClean="0"/>
              <a:t>Genweb</a:t>
            </a:r>
            <a:r>
              <a:rPr lang="ca-ES" sz="1400" b="1" dirty="0" smtClean="0"/>
              <a:t>  (</a:t>
            </a:r>
            <a:r>
              <a:rPr lang="ca-ES" sz="1400" dirty="0" smtClean="0"/>
              <a:t>producte corporatiu - SCP) </a:t>
            </a:r>
          </a:p>
          <a:p>
            <a:pPr lvl="2"/>
            <a:r>
              <a:rPr lang="ca-ES" sz="1200" dirty="0" smtClean="0"/>
              <a:t>estructurat en objectes : carpetes, pàgines, fitxers, enllaços,… amb rols i permisos</a:t>
            </a:r>
          </a:p>
          <a:p>
            <a:pPr lvl="2"/>
            <a:r>
              <a:rPr lang="ca-ES" sz="1200" b="1" dirty="0" smtClean="0"/>
              <a:t>Ús Portal: </a:t>
            </a:r>
          </a:p>
          <a:p>
            <a:pPr lvl="2">
              <a:buNone/>
            </a:pPr>
            <a:r>
              <a:rPr lang="ca-ES" sz="1200" dirty="0" smtClean="0"/>
              <a:t>         Planes informatives ( apartats El Campus, La docència,…) /  Catàleg de serveis ( prestacions)</a:t>
            </a:r>
          </a:p>
          <a:p>
            <a:pPr lvl="1"/>
            <a:r>
              <a:rPr lang="ca-ES" sz="1400" b="1" dirty="0" smtClean="0"/>
              <a:t>Gn6  (</a:t>
            </a:r>
            <a:r>
              <a:rPr lang="ca-ES" sz="1400" dirty="0" smtClean="0"/>
              <a:t>PUC-</a:t>
            </a:r>
            <a:r>
              <a:rPr lang="ca-ES" sz="1400" b="1" dirty="0" smtClean="0"/>
              <a:t> </a:t>
            </a:r>
            <a:r>
              <a:rPr lang="ca-ES" sz="1400" dirty="0" smtClean="0"/>
              <a:t>producte corporatiu  - </a:t>
            </a:r>
            <a:r>
              <a:rPr lang="ca-ES" sz="1400" dirty="0" err="1" smtClean="0"/>
              <a:t>UPCnet</a:t>
            </a:r>
            <a:r>
              <a:rPr lang="ca-ES" sz="1400" dirty="0" smtClean="0"/>
              <a:t> )</a:t>
            </a:r>
          </a:p>
          <a:p>
            <a:pPr lvl="2"/>
            <a:r>
              <a:rPr lang="ca-ES" sz="1200" dirty="0" smtClean="0"/>
              <a:t>gestió de sol·licituds, amb </a:t>
            </a:r>
            <a:r>
              <a:rPr lang="ca-ES" sz="1200" dirty="0" err="1" smtClean="0"/>
              <a:t>workflow</a:t>
            </a:r>
            <a:r>
              <a:rPr lang="ca-ES" sz="1200" dirty="0" smtClean="0"/>
              <a:t>, interacció amb l’usuari  </a:t>
            </a:r>
          </a:p>
          <a:p>
            <a:pPr lvl="2"/>
            <a:r>
              <a:rPr lang="ca-ES" sz="1200" dirty="0" smtClean="0"/>
              <a:t>catàleg de prestacions intern (paral·lel a Catàleg </a:t>
            </a:r>
            <a:r>
              <a:rPr lang="ca-ES" sz="1200" dirty="0" err="1" smtClean="0"/>
              <a:t>genweb</a:t>
            </a:r>
            <a:r>
              <a:rPr lang="ca-ES" sz="1200" dirty="0" smtClean="0"/>
              <a:t>)</a:t>
            </a:r>
          </a:p>
          <a:p>
            <a:pPr lvl="2"/>
            <a:r>
              <a:rPr lang="ca-ES" sz="1200" b="1" dirty="0" smtClean="0"/>
              <a:t>Ús Portal: </a:t>
            </a:r>
          </a:p>
          <a:p>
            <a:pPr lvl="2">
              <a:buNone/>
            </a:pPr>
            <a:r>
              <a:rPr lang="ca-ES" sz="1200" b="1" dirty="0" smtClean="0"/>
              <a:t>         -  </a:t>
            </a:r>
            <a:r>
              <a:rPr lang="ca-ES" sz="1200" dirty="0" smtClean="0"/>
              <a:t>gestió de sol·licituds CBL no resoltes amb altres </a:t>
            </a:r>
            <a:r>
              <a:rPr lang="ca-ES" sz="1200" dirty="0" err="1" smtClean="0"/>
              <a:t>aplicatius</a:t>
            </a:r>
            <a:r>
              <a:rPr lang="ca-ES" sz="1200" dirty="0" smtClean="0"/>
              <a:t>, </a:t>
            </a:r>
          </a:p>
          <a:p>
            <a:pPr lvl="2">
              <a:buNone/>
            </a:pPr>
            <a:r>
              <a:rPr lang="ca-ES" sz="1200" b="1" dirty="0" smtClean="0"/>
              <a:t>         -  </a:t>
            </a:r>
            <a:r>
              <a:rPr lang="ca-ES" sz="1200" dirty="0" smtClean="0"/>
              <a:t>accés</a:t>
            </a:r>
            <a:r>
              <a:rPr lang="ca-ES" sz="1200" b="1" dirty="0" smtClean="0"/>
              <a:t> </a:t>
            </a:r>
            <a:r>
              <a:rPr lang="ca-ES" sz="1200" dirty="0" smtClean="0"/>
              <a:t> des del Portal a altres gn6 UPC (Puc  personal, CBL-AT, EATIC,..)</a:t>
            </a:r>
          </a:p>
          <a:p>
            <a:pPr lvl="1"/>
            <a:r>
              <a:rPr lang="ca-ES" sz="1400" b="1" dirty="0" err="1" smtClean="0"/>
              <a:t>WebService</a:t>
            </a:r>
            <a:r>
              <a:rPr lang="ca-ES" sz="1400" dirty="0" smtClean="0"/>
              <a:t> (solució especifica per CBL - </a:t>
            </a:r>
            <a:r>
              <a:rPr lang="ca-ES" sz="1400" dirty="0" err="1" smtClean="0"/>
              <a:t>UPCNet</a:t>
            </a:r>
            <a:r>
              <a:rPr lang="ca-ES" sz="1400" dirty="0" smtClean="0"/>
              <a:t>)</a:t>
            </a:r>
          </a:p>
          <a:p>
            <a:pPr lvl="2"/>
            <a:r>
              <a:rPr lang="ca-ES" sz="1200" dirty="0" smtClean="0"/>
              <a:t>permet lligam entre els dos productes  anteriors</a:t>
            </a:r>
          </a:p>
          <a:p>
            <a:pPr lvl="2"/>
            <a:r>
              <a:rPr lang="ca-ES" sz="1200" dirty="0" smtClean="0"/>
              <a:t>crida a funció de creació de tiquets, amb paràmetres:</a:t>
            </a:r>
          </a:p>
          <a:p>
            <a:pPr lvl="3"/>
            <a:r>
              <a:rPr lang="ca-ES" sz="1200" dirty="0" smtClean="0"/>
              <a:t>Automàtics:  prestació, àrea </a:t>
            </a:r>
            <a:r>
              <a:rPr lang="ca-ES" sz="1200" dirty="0" err="1" smtClean="0"/>
              <a:t>resolutor</a:t>
            </a:r>
            <a:r>
              <a:rPr lang="ca-ES" sz="1200" dirty="0" smtClean="0"/>
              <a:t>, dates límits (si s’escau) </a:t>
            </a:r>
          </a:p>
          <a:p>
            <a:pPr lvl="3"/>
            <a:r>
              <a:rPr lang="ca-ES" sz="1200" dirty="0" smtClean="0"/>
              <a:t>Usuari:  títol, descripció, annexes </a:t>
            </a:r>
          </a:p>
          <a:p>
            <a:pPr lvl="3"/>
            <a:r>
              <a:rPr lang="ca-ES" sz="1200" dirty="0" smtClean="0"/>
              <a:t>LDAP: usuari, dades de contacte</a:t>
            </a:r>
          </a:p>
          <a:p>
            <a:r>
              <a:rPr lang="ca-ES" sz="1800" dirty="0" smtClean="0"/>
              <a:t>Roles/Permisos</a:t>
            </a:r>
          </a:p>
          <a:p>
            <a:pPr lvl="1"/>
            <a:r>
              <a:rPr lang="ca-ES" sz="1200" dirty="0" smtClean="0"/>
              <a:t>PAS, PDI (</a:t>
            </a:r>
            <a:r>
              <a:rPr lang="ca-ES" sz="1200" dirty="0" err="1" smtClean="0"/>
              <a:t>esab</a:t>
            </a:r>
            <a:r>
              <a:rPr lang="ca-ES" sz="1200" dirty="0" smtClean="0"/>
              <a:t>, </a:t>
            </a:r>
            <a:r>
              <a:rPr lang="ca-ES" sz="1200" dirty="0" err="1" smtClean="0"/>
              <a:t>eetac</a:t>
            </a:r>
            <a:r>
              <a:rPr lang="ca-ES" sz="1200" dirty="0" smtClean="0"/>
              <a:t>), Estudiants (</a:t>
            </a:r>
            <a:r>
              <a:rPr lang="ca-ES" sz="1200" dirty="0" err="1" smtClean="0"/>
              <a:t>esab</a:t>
            </a:r>
            <a:r>
              <a:rPr lang="ca-ES" sz="1200" dirty="0" smtClean="0"/>
              <a:t>, </a:t>
            </a:r>
            <a:r>
              <a:rPr lang="ca-ES" sz="1200" dirty="0" err="1" smtClean="0"/>
              <a:t>eetac</a:t>
            </a:r>
            <a:r>
              <a:rPr lang="ca-ES" sz="1200" dirty="0" smtClean="0"/>
              <a:t>), CBL-EDIT</a:t>
            </a:r>
          </a:p>
          <a:p>
            <a:pPr lvl="1"/>
            <a:r>
              <a:rPr lang="ca-ES" sz="1200" dirty="0" smtClean="0"/>
              <a:t>Catàleg </a:t>
            </a:r>
            <a:r>
              <a:rPr lang="ca-ES" sz="1200" dirty="0" smtClean="0">
                <a:sym typeface="Wingdings" pitchFamily="2" charset="2"/>
              </a:rPr>
              <a:t> accés a prestacions per col·lectius. Mateixos permisos portal antic</a:t>
            </a:r>
          </a:p>
          <a:p>
            <a:pPr lvl="1"/>
            <a:r>
              <a:rPr lang="ca-ES" sz="1200" dirty="0" smtClean="0">
                <a:sym typeface="Wingdings" pitchFamily="2" charset="2"/>
              </a:rPr>
              <a:t>Planes informatives : públiques</a:t>
            </a:r>
          </a:p>
          <a:p>
            <a:endParaRPr lang="es-ES" sz="2100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3"/>
          </p:nvPr>
        </p:nvSpPr>
        <p:spPr>
          <a:xfrm>
            <a:off x="2699792" y="142852"/>
            <a:ext cx="5688632" cy="857256"/>
          </a:xfrm>
        </p:spPr>
        <p:txBody>
          <a:bodyPr/>
          <a:lstStyle/>
          <a:p>
            <a:r>
              <a:rPr lang="ca-ES" dirty="0" smtClean="0"/>
              <a:t>Web Campus Baix Llobregat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Característiques tècniques</a:t>
            </a: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683568" y="1124744"/>
            <a:ext cx="2409923" cy="5472608"/>
          </a:xfrm>
        </p:spPr>
        <p:txBody>
          <a:bodyPr/>
          <a:lstStyle/>
          <a:p>
            <a:r>
              <a:rPr lang="ca-ES" sz="1800" dirty="0" smtClean="0"/>
              <a:t>Planes informatives</a:t>
            </a:r>
          </a:p>
          <a:p>
            <a:r>
              <a:rPr lang="ca-ES" sz="1800" dirty="0" smtClean="0"/>
              <a:t>Catàleg de serveis</a:t>
            </a:r>
          </a:p>
          <a:p>
            <a:pPr lvl="1"/>
            <a:r>
              <a:rPr lang="ca-ES" dirty="0" smtClean="0"/>
              <a:t>Prestacions</a:t>
            </a:r>
          </a:p>
          <a:p>
            <a:pPr lvl="1"/>
            <a:r>
              <a:rPr lang="ca-ES" dirty="0" smtClean="0"/>
              <a:t>Gestor de sol·licituds</a:t>
            </a:r>
          </a:p>
          <a:p>
            <a:r>
              <a:rPr lang="ca-ES" sz="1800" dirty="0" smtClean="0"/>
              <a:t>Elements comunicatius</a:t>
            </a:r>
          </a:p>
          <a:p>
            <a:pPr lvl="1"/>
            <a:r>
              <a:rPr lang="ca-ES" dirty="0" smtClean="0"/>
              <a:t>Noticies</a:t>
            </a:r>
          </a:p>
          <a:p>
            <a:pPr lvl="1"/>
            <a:r>
              <a:rPr lang="ca-ES" dirty="0" smtClean="0"/>
              <a:t>Agenda</a:t>
            </a:r>
          </a:p>
          <a:p>
            <a:pPr lvl="1"/>
            <a:r>
              <a:rPr lang="ca-ES" dirty="0" err="1" smtClean="0"/>
              <a:t>Twitter</a:t>
            </a:r>
            <a:r>
              <a:rPr lang="ca-ES" dirty="0" smtClean="0"/>
              <a:t> avisos</a:t>
            </a:r>
          </a:p>
          <a:p>
            <a:pPr lvl="1"/>
            <a:r>
              <a:rPr lang="ca-ES" dirty="0" smtClean="0"/>
              <a:t>Bústia </a:t>
            </a:r>
            <a:r>
              <a:rPr lang="ca-ES" dirty="0" err="1" smtClean="0"/>
              <a:t>suggerències</a:t>
            </a:r>
            <a:endParaRPr lang="ca-ES" dirty="0" smtClean="0"/>
          </a:p>
          <a:p>
            <a:pPr lvl="1"/>
            <a:r>
              <a:rPr lang="ca-ES" dirty="0" smtClean="0"/>
              <a:t>Apartat avisos/actualitat</a:t>
            </a:r>
          </a:p>
          <a:p>
            <a:r>
              <a:rPr lang="ca-ES" sz="1800" dirty="0" smtClean="0"/>
              <a:t>Enllaços ràpids</a:t>
            </a:r>
          </a:p>
          <a:p>
            <a:pPr lvl="1"/>
            <a:r>
              <a:rPr lang="ca-ES" dirty="0" err="1" smtClean="0"/>
              <a:t>banners</a:t>
            </a:r>
            <a:r>
              <a:rPr lang="ca-ES" dirty="0" smtClean="0"/>
              <a:t>, </a:t>
            </a:r>
          </a:p>
          <a:p>
            <a:pPr lvl="1"/>
            <a:r>
              <a:rPr lang="ca-ES" dirty="0" smtClean="0"/>
              <a:t>logos UUBB’s</a:t>
            </a:r>
          </a:p>
          <a:p>
            <a:pPr lvl="2"/>
            <a:endParaRPr lang="es-ES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a-ES" dirty="0" smtClean="0"/>
              <a:t>Web Campus Baix Llobregat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Estructura del Portal(1)</a:t>
            </a:r>
          </a:p>
          <a:p>
            <a:endParaRPr lang="ca-ES" dirty="0" smtClean="0">
              <a:solidFill>
                <a:srgbClr val="00B0F0"/>
              </a:solidFill>
            </a:endParaRPr>
          </a:p>
          <a:p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96752"/>
            <a:ext cx="5004000" cy="546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cés alternatiu 4"/>
          <p:cNvSpPr/>
          <p:nvPr/>
        </p:nvSpPr>
        <p:spPr bwMode="auto">
          <a:xfrm>
            <a:off x="3851920" y="2636912"/>
            <a:ext cx="1224136" cy="14401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995936" y="2492896"/>
            <a:ext cx="3312368" cy="6480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56176" y="2852936"/>
            <a:ext cx="914400" cy="914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13" name="Fletxa dreta 12"/>
          <p:cNvSpPr/>
          <p:nvPr/>
        </p:nvSpPr>
        <p:spPr bwMode="auto">
          <a:xfrm>
            <a:off x="2987824" y="2636912"/>
            <a:ext cx="978408" cy="484632"/>
          </a:xfrm>
          <a:prstGeom prst="rightArrow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14" name="Fletxa dreta 13"/>
          <p:cNvSpPr/>
          <p:nvPr/>
        </p:nvSpPr>
        <p:spPr bwMode="auto">
          <a:xfrm>
            <a:off x="3203848" y="3100211"/>
            <a:ext cx="2304256" cy="1161633"/>
          </a:xfrm>
          <a:prstGeom prst="rightArrow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15" name="Procés alternatiu 14"/>
          <p:cNvSpPr/>
          <p:nvPr/>
        </p:nvSpPr>
        <p:spPr bwMode="auto">
          <a:xfrm>
            <a:off x="4067944" y="2547445"/>
            <a:ext cx="2520280" cy="646986"/>
          </a:xfrm>
          <a:prstGeom prst="flowChartAlternateProcess">
            <a:avLst/>
          </a:prstGeom>
          <a:noFill/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21" name="Procés alternatiu 20"/>
          <p:cNvSpPr/>
          <p:nvPr/>
        </p:nvSpPr>
        <p:spPr bwMode="auto">
          <a:xfrm>
            <a:off x="3635896" y="3284984"/>
            <a:ext cx="1008112" cy="646986"/>
          </a:xfrm>
          <a:prstGeom prst="flowChartAlternateProcess">
            <a:avLst/>
          </a:prstGeom>
          <a:noFill/>
          <a:ln>
            <a:solidFill>
              <a:srgbClr val="99FF99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22" name="Procés alternatiu 21"/>
          <p:cNvSpPr/>
          <p:nvPr/>
        </p:nvSpPr>
        <p:spPr bwMode="auto">
          <a:xfrm>
            <a:off x="3635896" y="6021288"/>
            <a:ext cx="3672408" cy="646986"/>
          </a:xfrm>
          <a:prstGeom prst="flowChartAlternateProcess">
            <a:avLst/>
          </a:prstGeom>
          <a:noFill/>
          <a:ln>
            <a:solidFill>
              <a:srgbClr val="99FF99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32" name="Procés alternatiu 31"/>
          <p:cNvSpPr/>
          <p:nvPr/>
        </p:nvSpPr>
        <p:spPr bwMode="auto">
          <a:xfrm>
            <a:off x="7308304" y="2636912"/>
            <a:ext cx="1008112" cy="646986"/>
          </a:xfrm>
          <a:prstGeom prst="flowChartAlternateProcess">
            <a:avLst/>
          </a:prstGeom>
          <a:noFill/>
          <a:ln>
            <a:solidFill>
              <a:srgbClr val="99FF99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36" name="Procés alternatiu 35"/>
          <p:cNvSpPr/>
          <p:nvPr/>
        </p:nvSpPr>
        <p:spPr bwMode="auto">
          <a:xfrm>
            <a:off x="6156176" y="2492896"/>
            <a:ext cx="648072" cy="646986"/>
          </a:xfrm>
          <a:prstGeom prst="flowChartAlternateProcess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53" name="Procés alternatiu 52"/>
          <p:cNvSpPr/>
          <p:nvPr/>
        </p:nvSpPr>
        <p:spPr bwMode="auto">
          <a:xfrm>
            <a:off x="3707904" y="5373216"/>
            <a:ext cx="2520280" cy="646986"/>
          </a:xfrm>
          <a:prstGeom prst="flowChartAlternateProcess">
            <a:avLst/>
          </a:prstGeom>
          <a:noFill/>
          <a:ln>
            <a:solidFill>
              <a:schemeClr val="accent1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55" name="Procés alternatiu 54"/>
          <p:cNvSpPr/>
          <p:nvPr/>
        </p:nvSpPr>
        <p:spPr bwMode="auto">
          <a:xfrm>
            <a:off x="1043608" y="1107557"/>
            <a:ext cx="1584176" cy="646986"/>
          </a:xfrm>
          <a:prstGeom prst="flowChartAlternateProcess">
            <a:avLst/>
          </a:prstGeom>
          <a:noFill/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56" name="Procés alternatiu 55"/>
          <p:cNvSpPr/>
          <p:nvPr/>
        </p:nvSpPr>
        <p:spPr bwMode="auto">
          <a:xfrm>
            <a:off x="1043608" y="1772816"/>
            <a:ext cx="1584176" cy="646986"/>
          </a:xfrm>
          <a:prstGeom prst="flowChartAlternateProcess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57" name="Procés alternatiu 56"/>
          <p:cNvSpPr/>
          <p:nvPr/>
        </p:nvSpPr>
        <p:spPr bwMode="auto">
          <a:xfrm>
            <a:off x="1043608" y="3140968"/>
            <a:ext cx="1584176" cy="646986"/>
          </a:xfrm>
          <a:prstGeom prst="flowChartAlternateProcess">
            <a:avLst/>
          </a:prstGeom>
          <a:noFill/>
          <a:ln>
            <a:solidFill>
              <a:srgbClr val="99FF99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58" name="Procés alternatiu 57"/>
          <p:cNvSpPr/>
          <p:nvPr/>
        </p:nvSpPr>
        <p:spPr bwMode="auto">
          <a:xfrm>
            <a:off x="1043608" y="5733256"/>
            <a:ext cx="1584176" cy="396000"/>
          </a:xfrm>
          <a:prstGeom prst="flowChartAlternateProcess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60" name="Procés alternatiu 59"/>
          <p:cNvSpPr/>
          <p:nvPr/>
        </p:nvSpPr>
        <p:spPr bwMode="auto">
          <a:xfrm rot="5400000">
            <a:off x="7164423" y="3897324"/>
            <a:ext cx="2015681" cy="646986"/>
          </a:xfrm>
          <a:prstGeom prst="flowChartAlternateProcess">
            <a:avLst/>
          </a:prstGeom>
          <a:noFill/>
          <a:ln>
            <a:solidFill>
              <a:schemeClr val="accent1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62" name="Rectangle arrodonit 61"/>
          <p:cNvSpPr/>
          <p:nvPr/>
        </p:nvSpPr>
        <p:spPr bwMode="auto">
          <a:xfrm>
            <a:off x="6660232" y="3212976"/>
            <a:ext cx="936104" cy="2376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63" name="Procés alternatiu 62"/>
          <p:cNvSpPr/>
          <p:nvPr/>
        </p:nvSpPr>
        <p:spPr bwMode="auto">
          <a:xfrm rot="5400000">
            <a:off x="5904098" y="3969114"/>
            <a:ext cx="2448269" cy="936000"/>
          </a:xfrm>
          <a:prstGeom prst="flowChartAlternateProcess">
            <a:avLst/>
          </a:prstGeom>
          <a:noFill/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23" name="Procés alternatiu 22"/>
          <p:cNvSpPr/>
          <p:nvPr/>
        </p:nvSpPr>
        <p:spPr bwMode="auto">
          <a:xfrm>
            <a:off x="3707904" y="5373216"/>
            <a:ext cx="648072" cy="360000"/>
          </a:xfrm>
          <a:prstGeom prst="flowChartAlternateProcess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467544" y="1268760"/>
            <a:ext cx="7776863" cy="5400600"/>
          </a:xfrm>
        </p:spPr>
        <p:txBody>
          <a:bodyPr/>
          <a:lstStyle/>
          <a:p>
            <a:r>
              <a:rPr lang="ca-ES" dirty="0" smtClean="0"/>
              <a:t>Apartats                                                (</a:t>
            </a:r>
            <a:r>
              <a:rPr lang="ca-ES" sz="2000" dirty="0" smtClean="0">
                <a:hlinkClick r:id="rId2"/>
              </a:rPr>
              <a:t>Mapa del Web</a:t>
            </a:r>
            <a:r>
              <a:rPr lang="ca-ES" sz="2000" dirty="0" smtClean="0"/>
              <a:t>)</a:t>
            </a:r>
          </a:p>
          <a:p>
            <a:pPr lvl="1"/>
            <a:r>
              <a:rPr lang="ca-ES" sz="1800" dirty="0" smtClean="0"/>
              <a:t>El Campus</a:t>
            </a:r>
          </a:p>
          <a:p>
            <a:pPr lvl="2"/>
            <a:r>
              <a:rPr lang="ca-ES" sz="1600" dirty="0" smtClean="0"/>
              <a:t>Valors i projectes, xifres, unitats, biblioteca, PMT, entorn, memòries, història, govern, troba’ns, vida universitària, arxiu gràfic,</a:t>
            </a:r>
          </a:p>
          <a:p>
            <a:pPr lvl="1"/>
            <a:r>
              <a:rPr lang="ca-ES" sz="1800" dirty="0" smtClean="0"/>
              <a:t>La Docència</a:t>
            </a:r>
          </a:p>
          <a:p>
            <a:pPr lvl="2"/>
            <a:r>
              <a:rPr lang="ca-ES" sz="1600" dirty="0" smtClean="0"/>
              <a:t>Titulacions, curs actual, oficina oberta, </a:t>
            </a:r>
            <a:r>
              <a:rPr lang="ca-ES" sz="1600" dirty="0" err="1" smtClean="0"/>
              <a:t>faq’s</a:t>
            </a:r>
            <a:r>
              <a:rPr lang="ca-ES" sz="1600" dirty="0" smtClean="0"/>
              <a:t>, mobilitat, practiques empresa, eines</a:t>
            </a:r>
          </a:p>
          <a:p>
            <a:pPr lvl="1"/>
            <a:r>
              <a:rPr lang="ca-ES" sz="1800" dirty="0" smtClean="0"/>
              <a:t>La Recerca</a:t>
            </a:r>
          </a:p>
          <a:p>
            <a:pPr lvl="2"/>
            <a:r>
              <a:rPr lang="ca-ES" sz="1600" dirty="0" smtClean="0"/>
              <a:t>Xifres, recerca al PMT, eines, oficina suport</a:t>
            </a:r>
          </a:p>
          <a:p>
            <a:pPr lvl="1"/>
            <a:r>
              <a:rPr lang="ca-ES" sz="1800" dirty="0" smtClean="0"/>
              <a:t>Vine!</a:t>
            </a:r>
          </a:p>
          <a:p>
            <a:pPr lvl="2"/>
            <a:r>
              <a:rPr lang="ca-ES" sz="1600" dirty="0" smtClean="0"/>
              <a:t>Nous i futurs estudiants, extensió universitària, mobilitat, empresa</a:t>
            </a:r>
          </a:p>
          <a:p>
            <a:pPr lvl="1"/>
            <a:r>
              <a:rPr lang="ca-ES" sz="1800" dirty="0" smtClean="0"/>
              <a:t>Els Serveis</a:t>
            </a:r>
          </a:p>
          <a:p>
            <a:pPr lvl="2"/>
            <a:r>
              <a:rPr lang="ca-ES" sz="1600" dirty="0" smtClean="0"/>
              <a:t>Catàleg de Serveis, UTG</a:t>
            </a:r>
          </a:p>
          <a:p>
            <a:pPr lvl="1"/>
            <a:r>
              <a:rPr lang="ca-ES" sz="1800" dirty="0" smtClean="0"/>
              <a:t>Avisos/actualitat</a:t>
            </a:r>
          </a:p>
          <a:p>
            <a:pPr lvl="2"/>
            <a:r>
              <a:rPr lang="ca-ES" sz="1600" dirty="0" smtClean="0"/>
              <a:t>Recull noticies webs entorn</a:t>
            </a:r>
          </a:p>
          <a:p>
            <a:pPr lvl="1"/>
            <a:r>
              <a:rPr lang="ca-ES" sz="2000" dirty="0" smtClean="0"/>
              <a:t>Intranet</a:t>
            </a:r>
          </a:p>
          <a:p>
            <a:pPr lvl="2"/>
            <a:r>
              <a:rPr lang="ca-ES" sz="1600" dirty="0" smtClean="0"/>
              <a:t>Documentació per a </a:t>
            </a:r>
            <a:r>
              <a:rPr lang="ca-ES" sz="1600" dirty="0" err="1" smtClean="0"/>
              <a:t>pdi</a:t>
            </a:r>
            <a:r>
              <a:rPr lang="ca-ES" sz="1600" dirty="0" smtClean="0"/>
              <a:t>, pas</a:t>
            </a:r>
            <a:r>
              <a:rPr lang="ca-ES" sz="1700" dirty="0" smtClean="0"/>
              <a:t>	</a:t>
            </a:r>
          </a:p>
          <a:p>
            <a:pPr lvl="1"/>
            <a:endParaRPr lang="es-ES" sz="200" dirty="0" smtClean="0"/>
          </a:p>
          <a:p>
            <a:endParaRPr lang="es-ES" sz="1000" dirty="0" smtClean="0"/>
          </a:p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a-ES" dirty="0" smtClean="0"/>
              <a:t>Web Campus Baix Llobregat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Estructura del Portal(2)</a:t>
            </a:r>
          </a:p>
          <a:p>
            <a:endParaRPr lang="ca-ES" dirty="0" smtClean="0">
              <a:solidFill>
                <a:srgbClr val="00B0F0"/>
              </a:solidFill>
            </a:endParaRP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a-ES" dirty="0" smtClean="0"/>
              <a:t>Web Campus Baix Llobregat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Catàleg de Serveis</a:t>
            </a:r>
          </a:p>
          <a:p>
            <a:endParaRPr lang="ca-ES" dirty="0"/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>
          <a:xfrm>
            <a:off x="251520" y="1268760"/>
            <a:ext cx="4536504" cy="4320480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67544" y="1412776"/>
            <a:ext cx="4248472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Estructura:  (</a:t>
            </a: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mateixa </a:t>
            </a:r>
            <a:r>
              <a:rPr kumimoji="0" lang="ca-E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Portal antic )</a:t>
            </a:r>
            <a:endParaRPr kumimoji="0" lang="ca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kumimoji="0" lang="ca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Família </a:t>
            </a:r>
            <a:r>
              <a:rPr kumimoji="0" lang="ca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Serveis</a:t>
            </a:r>
            <a:r>
              <a:rPr kumimoji="0" lang="ca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</a:t>
            </a:r>
            <a:r>
              <a:rPr lang="ca-ES" sz="1600" kern="0" dirty="0" smtClean="0">
                <a:sym typeface="Wingdings" pitchFamily="2" charset="2"/>
              </a:rPr>
              <a:t>P</a:t>
            </a:r>
            <a:r>
              <a:rPr kumimoji="0" lang="ca-E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restacions</a:t>
            </a:r>
            <a:endParaRPr kumimoji="0" lang="ca-E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sz="1600" kern="0" dirty="0" smtClean="0">
                <a:sym typeface="Wingdings" pitchFamily="2" charset="2"/>
              </a:rPr>
              <a:t>t</a:t>
            </a:r>
            <a:r>
              <a:rPr lang="ca-ES" sz="1600" kern="0" baseline="0" dirty="0" smtClean="0">
                <a:sym typeface="Wingdings" pitchFamily="2" charset="2"/>
              </a:rPr>
              <a:t>rasllat prestacions (i permisos) de l’anterior Portal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</a:pPr>
            <a:endParaRPr lang="ca-ES" sz="1600" kern="0" baseline="0" dirty="0" smtClean="0">
              <a:sym typeface="Wingdings" pitchFamily="2" charset="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dirty="0" smtClean="0"/>
              <a:t>Accés catàleg: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sz="1600" dirty="0" smtClean="0"/>
              <a:t>diversos punts d’accés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sz="1600" dirty="0" smtClean="0"/>
              <a:t>menú amb pestanyes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sz="1200" dirty="0" smtClean="0"/>
              <a:t>visual per famílies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sz="1200" dirty="0" smtClean="0"/>
              <a:t>mapa prestacions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sz="1200" dirty="0" err="1" smtClean="0"/>
              <a:t>aplicatius</a:t>
            </a:r>
            <a:r>
              <a:rPr lang="ca-ES" sz="1200" dirty="0" smtClean="0"/>
              <a:t> per tràmits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endParaRPr lang="ca-ES" sz="12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dirty="0" smtClean="0"/>
              <a:t>Prestacions 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sz="1600" b="1" dirty="0" smtClean="0"/>
              <a:t>informatives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sz="1600" dirty="0" smtClean="0"/>
              <a:t>amb </a:t>
            </a:r>
            <a:r>
              <a:rPr lang="ca-ES" sz="1600" b="1" dirty="0" smtClean="0"/>
              <a:t>accés a </a:t>
            </a:r>
            <a:r>
              <a:rPr lang="ca-ES" sz="1600" b="1" dirty="0" err="1" smtClean="0"/>
              <a:t>aplicatius</a:t>
            </a:r>
            <a:r>
              <a:rPr lang="ca-ES" sz="1600" b="1" dirty="0" smtClean="0"/>
              <a:t> de gestió</a:t>
            </a:r>
            <a:r>
              <a:rPr lang="ca-ES" sz="1600" dirty="0" smtClean="0"/>
              <a:t>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pitchFamily="34" charset="0"/>
              <a:buChar char="•"/>
            </a:pPr>
            <a:r>
              <a:rPr lang="ca-ES" sz="1600" dirty="0" smtClean="0"/>
              <a:t>amb </a:t>
            </a:r>
            <a:r>
              <a:rPr lang="ca-ES" sz="1600" b="1" dirty="0" smtClean="0"/>
              <a:t>sol·licitud associada </a:t>
            </a:r>
            <a:r>
              <a:rPr lang="ca-ES" sz="1600" dirty="0" smtClean="0"/>
              <a:t>(amb o sense terminis).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tabLst/>
              <a:defRPr/>
            </a:pPr>
            <a:endParaRPr lang="es-ES" sz="2000" kern="0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9"/>
            <a:ext cx="40407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a-ES" dirty="0" smtClean="0"/>
              <a:t/>
            </a:r>
            <a:br>
              <a:rPr lang="ca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a-ES" dirty="0" smtClean="0"/>
              <a:t>Web Campus Baix Llobregat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Gestió de Sol·licituds(1)</a:t>
            </a:r>
          </a:p>
          <a:p>
            <a:endParaRPr lang="ca-ES" dirty="0"/>
          </a:p>
        </p:txBody>
      </p:sp>
      <p:pic>
        <p:nvPicPr>
          <p:cNvPr id="4" name="Imat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t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353986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0"/>
          <p:cNvSpPr txBox="1">
            <a:spLocks noChangeArrowheads="1"/>
          </p:cNvSpPr>
          <p:nvPr/>
        </p:nvSpPr>
        <p:spPr>
          <a:xfrm>
            <a:off x="4788024" y="1196752"/>
            <a:ext cx="4032448" cy="5040560"/>
          </a:xfrm>
          <a:prstGeom prst="rect">
            <a:avLst/>
          </a:prstGeom>
        </p:spPr>
        <p:txBody>
          <a:bodyPr/>
          <a:lstStyle/>
          <a:p>
            <a:r>
              <a:rPr lang="ca-ES" sz="1400" dirty="0" smtClean="0"/>
              <a:t> </a:t>
            </a:r>
            <a:r>
              <a:rPr lang="ca-ES" sz="2000" dirty="0" smtClean="0"/>
              <a:t>Circuit </a:t>
            </a:r>
            <a:endParaRPr lang="ca-ES" sz="16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ca-ES" sz="1600" dirty="0" smtClean="0"/>
              <a:t> </a:t>
            </a:r>
            <a:r>
              <a:rPr lang="ca-ES" sz="1400" dirty="0" smtClean="0"/>
              <a:t>Petició de l’usuari iniciada amb Botó “Sol·licitud”  (part superior, marge dret prestació)</a:t>
            </a:r>
            <a:endParaRPr lang="es-ES" sz="1400" dirty="0" smtClean="0"/>
          </a:p>
          <a:p>
            <a:endParaRPr lang="ca-ES" sz="1400" dirty="0" smtClean="0"/>
          </a:p>
          <a:p>
            <a:pPr>
              <a:buFont typeface="Arial" pitchFamily="34" charset="0"/>
              <a:buChar char="•"/>
            </a:pPr>
            <a:r>
              <a:rPr lang="ca-ES" sz="1400" dirty="0" smtClean="0"/>
              <a:t> El botó sol·licitud porta associada una crida a una funció amb paràmetres que varien segons la prestació.  </a:t>
            </a:r>
            <a:endParaRPr lang="es-ES" sz="1400" dirty="0" smtClean="0"/>
          </a:p>
          <a:p>
            <a:endParaRPr lang="ca-ES" sz="1400" dirty="0" smtClean="0"/>
          </a:p>
          <a:p>
            <a:pPr>
              <a:buFont typeface="Arial" pitchFamily="34" charset="0"/>
              <a:buChar char="•"/>
            </a:pPr>
            <a:r>
              <a:rPr lang="ca-ES" sz="1400" dirty="0" smtClean="0"/>
              <a:t> En </a:t>
            </a:r>
            <a:r>
              <a:rPr lang="ca-ES" sz="1400" dirty="0" err="1" smtClean="0"/>
              <a:t>clickar</a:t>
            </a:r>
            <a:r>
              <a:rPr lang="ca-ES" sz="1400" dirty="0" smtClean="0"/>
              <a:t> aquest botó, si no te termini associat o bé la data actual és dins el termini establert, s’obre una pàgina on l’usuari pot introduir dades referents a la seva petició </a:t>
            </a:r>
          </a:p>
          <a:p>
            <a:endParaRPr lang="ca-ES" sz="1400" dirty="0" smtClean="0"/>
          </a:p>
          <a:p>
            <a:pPr>
              <a:buFont typeface="Arial" pitchFamily="34" charset="0"/>
              <a:buChar char="•"/>
            </a:pPr>
            <a:r>
              <a:rPr lang="ca-ES" sz="1400" dirty="0" smtClean="0"/>
              <a:t> Si el Servei/botó te termini associat i la data actual no és dins el termini, s’informa a l’usuari d’aquest fet i se li recorden les dates establertes del Servei.</a:t>
            </a:r>
          </a:p>
          <a:p>
            <a:pPr>
              <a:buFont typeface="Arial" pitchFamily="34" charset="0"/>
              <a:buChar char="•"/>
            </a:pPr>
            <a:endParaRPr lang="ca-ES" sz="1400" dirty="0" smtClean="0"/>
          </a:p>
          <a:p>
            <a:pPr marL="0" lvl="1">
              <a:buFont typeface="Arial" pitchFamily="34" charset="0"/>
              <a:buChar char="•"/>
            </a:pPr>
            <a:r>
              <a:rPr lang="ca-ES" sz="1400" dirty="0" smtClean="0"/>
              <a:t>El sistema crea un tiquet caracteritzat a </a:t>
            </a:r>
            <a:r>
              <a:rPr lang="ca-ES" sz="1400" dirty="0" smtClean="0"/>
              <a:t>gn6-e-serveiscbl </a:t>
            </a:r>
            <a:r>
              <a:rPr lang="ca-ES" sz="1400" dirty="0" smtClean="0"/>
              <a:t>amb dades tals com usuari, prestació, àrea </a:t>
            </a:r>
            <a:r>
              <a:rPr lang="ca-ES" sz="1400" dirty="0" err="1" smtClean="0"/>
              <a:t>resolutora</a:t>
            </a:r>
            <a:r>
              <a:rPr lang="ca-ES" sz="1400" dirty="0" smtClean="0"/>
              <a:t>,....( Tiquets de l’àrea tècnica es creen i gestionen a gn6-cbl_at)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/>
          </a:p>
          <a:p>
            <a:endParaRPr lang="es-ES" sz="1400" kern="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tabLst/>
              <a:defRPr/>
            </a:pPr>
            <a:endParaRPr lang="es-ES" sz="2000" kern="0" dirty="0" smtClean="0"/>
          </a:p>
        </p:txBody>
      </p:sp>
      <p:sp>
        <p:nvSpPr>
          <p:cNvPr id="31" name="Procés alternatiu 30"/>
          <p:cNvSpPr/>
          <p:nvPr/>
        </p:nvSpPr>
        <p:spPr bwMode="auto">
          <a:xfrm>
            <a:off x="3707904" y="2780928"/>
            <a:ext cx="648072" cy="646986"/>
          </a:xfrm>
          <a:prstGeom prst="flowChartAlternateProcess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a-ES" dirty="0" smtClean="0"/>
              <a:t>Web Campus Baix Llobregat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Gestió de Sol·licituds(2)</a:t>
            </a:r>
          </a:p>
          <a:p>
            <a:endParaRPr lang="ca-ES" dirty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4932040" y="1052736"/>
            <a:ext cx="3888432" cy="5616624"/>
          </a:xfrm>
          <a:prstGeom prst="rect">
            <a:avLst/>
          </a:prstGeom>
          <a:ln w="0" cmpd="dbl">
            <a:noFill/>
          </a:ln>
        </p:spPr>
        <p:txBody>
          <a:bodyPr/>
          <a:lstStyle/>
          <a:p>
            <a:r>
              <a:rPr lang="ca-ES" sz="1400" dirty="0" smtClean="0"/>
              <a:t> </a:t>
            </a:r>
            <a:endParaRPr lang="ca-ES" sz="2000" b="1" dirty="0" smtClean="0"/>
          </a:p>
          <a:p>
            <a:pPr>
              <a:buFont typeface="Arial" pitchFamily="34" charset="0"/>
              <a:buChar char="•"/>
            </a:pPr>
            <a:r>
              <a:rPr lang="ca-ES" sz="1600" b="1" dirty="0" smtClean="0"/>
              <a:t>Accés </a:t>
            </a:r>
            <a:r>
              <a:rPr lang="ca-ES" sz="1600" b="1" dirty="0" smtClean="0"/>
              <a:t>a Gn6</a:t>
            </a:r>
            <a:r>
              <a:rPr lang="ca-ES" sz="16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ca-ES" sz="1600" dirty="0" smtClean="0"/>
              <a:t> El Serveis </a:t>
            </a:r>
            <a:r>
              <a:rPr lang="ca-ES" sz="1600" dirty="0" smtClean="0">
                <a:sym typeface="Wingdings" pitchFamily="2" charset="2"/>
              </a:rPr>
              <a:t> Mis Tiquets</a:t>
            </a:r>
          </a:p>
          <a:p>
            <a:pPr lvl="1">
              <a:buFont typeface="Arial" pitchFamily="34" charset="0"/>
              <a:buChar char="•"/>
            </a:pPr>
            <a:r>
              <a:rPr lang="ca-ES" sz="1600" dirty="0" smtClean="0">
                <a:sym typeface="Wingdings" pitchFamily="2" charset="2"/>
              </a:rPr>
              <a:t> seguint enllaç del correu electrònic rebut</a:t>
            </a:r>
          </a:p>
          <a:p>
            <a:pPr lvl="1"/>
            <a:endParaRPr lang="ca-ES" sz="1600" dirty="0" smtClean="0">
              <a:sym typeface="Wingdings" pitchFamily="2" charset="2"/>
            </a:endParaRPr>
          </a:p>
          <a:p>
            <a:pPr marL="0" lvl="1">
              <a:buFont typeface="Arial" pitchFamily="34" charset="0"/>
              <a:buChar char="•"/>
            </a:pPr>
            <a:r>
              <a:rPr lang="ca-ES" sz="1600" dirty="0" smtClean="0">
                <a:sym typeface="Wingdings" pitchFamily="2" charset="2"/>
              </a:rPr>
              <a:t> </a:t>
            </a:r>
            <a:r>
              <a:rPr lang="ca-ES" sz="1600" dirty="0" smtClean="0"/>
              <a:t>L’usuari pot, en qualsevol moment, consultar l’estat de la seva sol·licitud i posar comentaris</a:t>
            </a:r>
          </a:p>
          <a:p>
            <a:pPr marL="0" lvl="1">
              <a:buFont typeface="Arial" pitchFamily="34" charset="0"/>
              <a:buChar char="•"/>
            </a:pPr>
            <a:endParaRPr lang="ca-ES" sz="1600" dirty="0" smtClean="0"/>
          </a:p>
          <a:p>
            <a:pPr marL="0" lvl="1">
              <a:buFont typeface="Arial" pitchFamily="34" charset="0"/>
              <a:buChar char="•"/>
            </a:pPr>
            <a:r>
              <a:rPr lang="ca-ES" sz="1600" dirty="0" smtClean="0"/>
              <a:t>El sistema emet correus electrònics per cada operació adreçats a usuaris i </a:t>
            </a:r>
            <a:r>
              <a:rPr lang="ca-ES" sz="1600" dirty="0" err="1" smtClean="0"/>
              <a:t>resolutors</a:t>
            </a:r>
            <a:endParaRPr lang="ca-ES" sz="1600" dirty="0" smtClean="0"/>
          </a:p>
          <a:p>
            <a:pPr marL="0" lvl="1">
              <a:buFont typeface="Arial" pitchFamily="34" charset="0"/>
              <a:buChar char="•"/>
            </a:pPr>
            <a:endParaRPr lang="ca-ES" sz="1600" dirty="0" smtClean="0"/>
          </a:p>
          <a:p>
            <a:pPr marL="0" lvl="1">
              <a:buFont typeface="Arial" pitchFamily="34" charset="0"/>
              <a:buChar char="•"/>
            </a:pPr>
            <a:r>
              <a:rPr lang="ca-ES" sz="1600" dirty="0" smtClean="0"/>
              <a:t>Els </a:t>
            </a:r>
            <a:r>
              <a:rPr lang="ca-ES" sz="1600" b="1" dirty="0" smtClean="0"/>
              <a:t>estats</a:t>
            </a:r>
            <a:r>
              <a:rPr lang="ca-ES" sz="1600" dirty="0" smtClean="0"/>
              <a:t> d’un tiquet són:</a:t>
            </a:r>
          </a:p>
          <a:p>
            <a:pPr marL="457200" lvl="2">
              <a:buFont typeface="Arial" pitchFamily="34" charset="0"/>
              <a:buChar char="•"/>
            </a:pPr>
            <a:r>
              <a:rPr lang="ca-ES" sz="1600" dirty="0" smtClean="0"/>
              <a:t>obert</a:t>
            </a:r>
          </a:p>
          <a:p>
            <a:pPr marL="457200" lvl="2">
              <a:buFont typeface="Arial" pitchFamily="34" charset="0"/>
              <a:buChar char="•"/>
            </a:pPr>
            <a:r>
              <a:rPr lang="ca-ES" sz="1600" dirty="0" smtClean="0"/>
              <a:t>pendent (l’usuari o algú extern ha de donar dada) </a:t>
            </a:r>
          </a:p>
          <a:p>
            <a:pPr marL="457200" lvl="2">
              <a:buFont typeface="Arial" pitchFamily="34" charset="0"/>
              <a:buChar char="•"/>
            </a:pPr>
            <a:r>
              <a:rPr lang="ca-ES" sz="1600" dirty="0" smtClean="0"/>
              <a:t>tancat (gestió resolta  - es comunica a l’usuari) </a:t>
            </a:r>
          </a:p>
          <a:p>
            <a:pPr marL="0" lvl="1">
              <a:buFont typeface="Arial" pitchFamily="34" charset="0"/>
              <a:buChar char="•"/>
            </a:pPr>
            <a:endParaRPr lang="ca-ES" sz="1400" dirty="0" smtClean="0"/>
          </a:p>
          <a:p>
            <a:pPr marL="0" lvl="1"/>
            <a:endParaRPr lang="es-ES" sz="2000" kern="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tabLst/>
              <a:defRPr/>
            </a:pPr>
            <a:endParaRPr lang="es-ES" sz="2000" kern="0" dirty="0" smtClean="0"/>
          </a:p>
        </p:txBody>
      </p:sp>
      <p:pic>
        <p:nvPicPr>
          <p:cNvPr id="6" name="Imat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59632"/>
            <a:ext cx="4276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QuadreDeText 8"/>
          <p:cNvSpPr txBox="1"/>
          <p:nvPr/>
        </p:nvSpPr>
        <p:spPr>
          <a:xfrm>
            <a:off x="467544" y="1196753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Entorn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Usuari</a:t>
            </a:r>
            <a:r>
              <a:rPr lang="es-ES" sz="1400" b="1" dirty="0" smtClean="0"/>
              <a:t> : </a:t>
            </a:r>
            <a:r>
              <a:rPr lang="ca-ES" sz="1200" u="sng" dirty="0" smtClean="0">
                <a:hlinkClick r:id="rId3"/>
              </a:rPr>
              <a:t>https://gn6.upc.edu/e-serveiscbl</a:t>
            </a:r>
            <a:endParaRPr lang="es-ES" sz="1200" b="1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4320479" cy="12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395536" y="3789040"/>
            <a:ext cx="4176464" cy="432048"/>
          </a:xfrm>
          <a:prstGeom prst="rect">
            <a:avLst/>
          </a:prstGeom>
        </p:spPr>
        <p:txBody>
          <a:bodyPr/>
          <a:lstStyle/>
          <a:p>
            <a:r>
              <a:rPr lang="ca-ES" sz="1400" dirty="0" smtClean="0"/>
              <a:t> </a:t>
            </a:r>
            <a:endParaRPr lang="ca-ES" sz="1400" b="1" dirty="0" smtClean="0"/>
          </a:p>
          <a:p>
            <a:r>
              <a:rPr lang="ca-ES" sz="1400" b="1" dirty="0" smtClean="0"/>
              <a:t> Actuacions a fer per l’usuari</a:t>
            </a:r>
            <a:endParaRPr lang="ca-ES" sz="1400" dirty="0" smtClean="0"/>
          </a:p>
          <a:p>
            <a:pPr marL="0" lvl="1">
              <a:buFont typeface="Arial" pitchFamily="34" charset="0"/>
              <a:buChar char="•"/>
            </a:pPr>
            <a:endParaRPr lang="ca-ES" sz="1400" dirty="0" smtClean="0"/>
          </a:p>
          <a:p>
            <a:pPr lvl="0"/>
            <a:endParaRPr lang="es-ES" sz="2000" dirty="0" smtClean="0"/>
          </a:p>
          <a:p>
            <a:r>
              <a:rPr lang="ca-ES" sz="2000" dirty="0" smtClean="0"/>
              <a:t> </a:t>
            </a:r>
            <a:endParaRPr lang="es-ES" sz="2000" dirty="0" smtClean="0"/>
          </a:p>
          <a:p>
            <a:endParaRPr lang="es-ES" sz="20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tabLst/>
              <a:defRPr/>
            </a:pPr>
            <a:endParaRPr lang="es-ES" sz="2000" kern="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tabLst/>
              <a:defRPr/>
            </a:pPr>
            <a:endParaRPr lang="es-ES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UPC">
  <a:themeElements>
    <a:clrScheme name="modelUP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U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>
        <a:spAutoFit/>
      </a:bodyPr>
      <a:lstStyle>
        <a:defPPr>
          <a:defRPr sz="3200" b="1" dirty="0" err="1">
            <a:solidFill>
              <a:srgbClr val="993366"/>
            </a:solidFill>
          </a:defRPr>
        </a:defPPr>
      </a:lstStyle>
    </a:spDef>
  </a:objectDefaults>
  <a:extraClrSchemeLst>
    <a:extraClrScheme>
      <a:clrScheme name="modelU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UPC</Template>
  <TotalTime>1181</TotalTime>
  <Words>1001</Words>
  <Application>Microsoft Office PowerPoint</Application>
  <PresentationFormat>Presentació en pantalla (4:3)</PresentationFormat>
  <Paragraphs>211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2" baseType="lpstr">
      <vt:lpstr>Tema UPC</vt:lpstr>
      <vt:lpstr>Web Campus Baix Llobregat          Un nou Portal d’Informació i Serveis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UPCnet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Campus del Baix Llobregat</dc:title>
  <dc:creator>UPCnet</dc:creator>
  <cp:lastModifiedBy>Alumne de Word 2007</cp:lastModifiedBy>
  <cp:revision>131</cp:revision>
  <dcterms:created xsi:type="dcterms:W3CDTF">2013-03-11T10:20:24Z</dcterms:created>
  <dcterms:modified xsi:type="dcterms:W3CDTF">2013-05-02T09:36:00Z</dcterms:modified>
</cp:coreProperties>
</file>