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16" r:id="rId2"/>
    <p:sldId id="321" r:id="rId3"/>
    <p:sldId id="326" r:id="rId4"/>
    <p:sldId id="327" r:id="rId5"/>
    <p:sldId id="328" r:id="rId6"/>
    <p:sldId id="329" r:id="rId7"/>
    <p:sldId id="332" r:id="rId8"/>
    <p:sldId id="324" r:id="rId9"/>
    <p:sldId id="331" r:id="rId10"/>
    <p:sldId id="333" r:id="rId11"/>
  </p:sldIdLst>
  <p:sldSz cx="9144000" cy="6858000" type="screen4x3"/>
  <p:notesSz cx="666273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ABE"/>
    <a:srgbClr val="C25E0D"/>
    <a:srgbClr val="99FF99"/>
    <a:srgbClr val="993366"/>
    <a:srgbClr val="00ABC9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4" autoAdjust="0"/>
    <p:restoredTop sz="94643" autoAdjust="0"/>
  </p:normalViewPr>
  <p:slideViewPr>
    <p:cSldViewPr>
      <p:cViewPr>
        <p:scale>
          <a:sx n="110" d="100"/>
          <a:sy n="110" d="100"/>
        </p:scale>
        <p:origin x="-72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330" y="-108"/>
      </p:cViewPr>
      <p:guideLst>
        <p:guide orient="horz" pos="3126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l">
              <a:defRPr sz="11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3773864" y="0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r">
              <a:defRPr sz="1100"/>
            </a:lvl1pPr>
          </a:lstStyle>
          <a:p>
            <a:pPr>
              <a:defRPr/>
            </a:pPr>
            <a:fld id="{CDF0B82E-EBB9-45D1-B933-D37693069755}" type="datetimeFigureOut">
              <a:rPr lang="es-ES"/>
              <a:pPr>
                <a:defRPr/>
              </a:pPr>
              <a:t>09/07/2012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1" y="9429305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3864" y="9429305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r">
              <a:defRPr sz="1100"/>
            </a:lvl1pPr>
          </a:lstStyle>
          <a:p>
            <a:pPr>
              <a:defRPr/>
            </a:pPr>
            <a:fld id="{9D05FC2E-03DD-4BA6-9BBA-993793C27BB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50260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l">
              <a:defRPr sz="11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773864" y="0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/>
          <a:lstStyle>
            <a:lvl1pPr algn="r">
              <a:defRPr sz="1100"/>
            </a:lvl1pPr>
          </a:lstStyle>
          <a:p>
            <a:pPr>
              <a:defRPr/>
            </a:pPr>
            <a:fld id="{3354E627-E19A-4F23-98E1-32DA896E8405}" type="datetimeFigureOut">
              <a:rPr lang="es-ES"/>
              <a:pPr>
                <a:defRPr/>
              </a:pPr>
              <a:t>09/07/2012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65" tIns="45482" rIns="90965" bIns="45482" rtlCol="0" anchor="ctr"/>
          <a:lstStyle/>
          <a:p>
            <a:pPr lvl="0"/>
            <a:endParaRPr lang="es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65977" y="4714653"/>
            <a:ext cx="5330786" cy="4466756"/>
          </a:xfrm>
          <a:prstGeom prst="rect">
            <a:avLst/>
          </a:prstGeom>
        </p:spPr>
        <p:txBody>
          <a:bodyPr vert="horz" lIns="90965" tIns="45482" rIns="90965" bIns="45482" rtlCol="0">
            <a:normAutofit/>
          </a:bodyPr>
          <a:lstStyle/>
          <a:p>
            <a:pPr lvl="0"/>
            <a:r>
              <a:rPr lang="ca-ES" noProof="0" smtClean="0"/>
              <a:t>Feu clic aquí per editar els estils de text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  <a:endParaRPr lang="es-E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1" y="9429305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864" y="9429305"/>
            <a:ext cx="2887385" cy="495793"/>
          </a:xfrm>
          <a:prstGeom prst="rect">
            <a:avLst/>
          </a:prstGeom>
        </p:spPr>
        <p:txBody>
          <a:bodyPr vert="horz" lIns="90965" tIns="45482" rIns="90965" bIns="45482" rtlCol="0" anchor="b"/>
          <a:lstStyle>
            <a:lvl1pPr algn="r">
              <a:defRPr sz="1100"/>
            </a:lvl1pPr>
          </a:lstStyle>
          <a:p>
            <a:pPr>
              <a:defRPr/>
            </a:pPr>
            <a:fld id="{927E7049-7D9D-47F6-874A-A5CDD2353A8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47502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sz="3200" b="1">
              <a:solidFill>
                <a:srgbClr val="993366"/>
              </a:solidFill>
            </a:endParaRPr>
          </a:p>
        </p:txBody>
      </p:sp>
      <p:pic>
        <p:nvPicPr>
          <p:cNvPr id="5" name="5 Imagen" descr="UPC-CEI-positiu-p3005-interior-blanc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5454650"/>
            <a:ext cx="3317875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7 Imagen" descr="barra blava arrodonida.jpg"/>
          <p:cNvPicPr>
            <a:picLocks noChangeAspect="1"/>
          </p:cNvPicPr>
          <p:nvPr userDrawn="1"/>
        </p:nvPicPr>
        <p:blipFill>
          <a:blip r:embed="rId3" cstate="print"/>
          <a:srcRect t="40471" r="917"/>
          <a:stretch>
            <a:fillRect/>
          </a:stretch>
        </p:blipFill>
        <p:spPr bwMode="auto">
          <a:xfrm>
            <a:off x="714375" y="0"/>
            <a:ext cx="76438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ol 1"/>
          <p:cNvSpPr>
            <a:spLocks noGrp="1"/>
          </p:cNvSpPr>
          <p:nvPr>
            <p:ph type="title" hasCustomPrompt="1"/>
          </p:nvPr>
        </p:nvSpPr>
        <p:spPr>
          <a:xfrm>
            <a:off x="1857374" y="3971925"/>
            <a:ext cx="67564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lang="es-ES" sz="3600" b="1" kern="1200" dirty="0">
                <a:solidFill>
                  <a:srgbClr val="007DCC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err="1" smtClean="0"/>
              <a:t>Quis</a:t>
            </a:r>
            <a:r>
              <a:rPr lang="es-ES" dirty="0" smtClean="0"/>
              <a:t> </a:t>
            </a:r>
            <a:r>
              <a:rPr lang="es-ES" dirty="0" err="1" smtClean="0"/>
              <a:t>aute</a:t>
            </a:r>
            <a:r>
              <a:rPr lang="es-ES" dirty="0" smtClean="0"/>
              <a:t> iure</a:t>
            </a:r>
            <a:br>
              <a:rPr lang="es-ES" dirty="0" smtClean="0"/>
            </a:br>
            <a:r>
              <a:rPr lang="es-ES" dirty="0" err="1" smtClean="0"/>
              <a:t>reprehenderit</a:t>
            </a:r>
            <a:r>
              <a:rPr lang="es-ES" dirty="0" smtClean="0"/>
              <a:t> in </a:t>
            </a:r>
            <a:r>
              <a:rPr lang="es-ES" dirty="0" err="1" smtClean="0"/>
              <a:t>voluptate</a:t>
            </a:r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BÀS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865933" y="1620000"/>
            <a:ext cx="7176062" cy="3806832"/>
          </a:xfrm>
        </p:spPr>
        <p:txBody>
          <a:bodyPr/>
          <a:lstStyle>
            <a:lvl1pPr>
              <a:buSzPct val="119000"/>
              <a:buFont typeface="Wingdings" pitchFamily="2" charset="2"/>
              <a:buChar char="§"/>
              <a:defRPr/>
            </a:lvl1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</p:txBody>
      </p:sp>
      <p:sp>
        <p:nvSpPr>
          <p:cNvPr id="7" name="Contenidor de contingut 2"/>
          <p:cNvSpPr>
            <a:spLocks noGrp="1"/>
          </p:cNvSpPr>
          <p:nvPr>
            <p:ph idx="13"/>
          </p:nvPr>
        </p:nvSpPr>
        <p:spPr>
          <a:xfrm>
            <a:off x="3214677" y="142852"/>
            <a:ext cx="4933591" cy="857256"/>
          </a:xfrm>
        </p:spPr>
        <p:txBody>
          <a:bodyPr/>
          <a:lstStyle>
            <a:lvl1pPr algn="r">
              <a:spcBef>
                <a:spcPts val="0"/>
              </a:spcBef>
              <a:buSzPct val="119000"/>
              <a:buFontTx/>
              <a:buNone/>
              <a:defRPr sz="2400" b="1"/>
            </a:lvl1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4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0C267-812F-4BFD-8E44-9233EED497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àgina eleme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57224" y="1142984"/>
            <a:ext cx="77724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023AB-4AF2-45DF-9B9F-0CA822A5E1D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97358" y="1071547"/>
            <a:ext cx="3357563" cy="502127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741863" y="1071547"/>
            <a:ext cx="3359150" cy="5021278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950C5-D5F3-44CB-AAB6-B571E273D22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83941" y="1163646"/>
            <a:ext cx="340230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7AB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83941" y="2017721"/>
            <a:ext cx="3402307" cy="2411411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</p:txBody>
      </p:sp>
      <p:sp>
        <p:nvSpPr>
          <p:cNvPr id="12" name="Contenidor de text 2"/>
          <p:cNvSpPr>
            <a:spLocks noGrp="1"/>
          </p:cNvSpPr>
          <p:nvPr>
            <p:ph type="body" idx="13"/>
          </p:nvPr>
        </p:nvSpPr>
        <p:spPr>
          <a:xfrm>
            <a:off x="4714876" y="1163646"/>
            <a:ext cx="340230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7AB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idor de contingut 3"/>
          <p:cNvSpPr>
            <a:spLocks noGrp="1"/>
          </p:cNvSpPr>
          <p:nvPr>
            <p:ph sz="half" idx="14"/>
          </p:nvPr>
        </p:nvSpPr>
        <p:spPr>
          <a:xfrm>
            <a:off x="4714876" y="2017721"/>
            <a:ext cx="3402307" cy="2411411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5"/>
          </p:nvPr>
        </p:nvSpPr>
        <p:spPr>
          <a:xfrm>
            <a:off x="88423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9239C-A7D2-4929-A5C6-8C1C9B8F569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73668" y="1080000"/>
            <a:ext cx="3008313" cy="1162050"/>
          </a:xfrm>
          <a:prstGeom prst="rect">
            <a:avLst/>
          </a:prstGeom>
        </p:spPr>
        <p:txBody>
          <a:bodyPr anchor="t"/>
          <a:lstStyle>
            <a:lvl1pPr algn="l"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14810" y="1080000"/>
            <a:ext cx="3857652" cy="492922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73668" y="2305035"/>
            <a:ext cx="3008313" cy="3767172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F35E-11F0-4DAF-8479-18B655356B6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1080000"/>
            <a:ext cx="5486400" cy="3513153"/>
          </a:xfrm>
        </p:spPr>
        <p:txBody>
          <a:bodyPr/>
          <a:lstStyle>
            <a:lvl1pPr marL="0" indent="0">
              <a:buNone/>
              <a:defRPr sz="3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E3527-FF5F-4204-A586-8E870ACF53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horitzonta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1000100" y="1214422"/>
            <a:ext cx="7072338" cy="4878395"/>
          </a:xfrm>
        </p:spPr>
        <p:txBody>
          <a:bodyPr vert="eaVert"/>
          <a:lstStyle>
            <a:lvl3pPr>
              <a:buClr>
                <a:srgbClr val="007ABE"/>
              </a:buClr>
              <a:buSzPct val="90000"/>
              <a:buFont typeface="Courier New" pitchFamily="49" charset="0"/>
              <a:buChar char="o"/>
              <a:defRPr sz="1300"/>
            </a:lvl3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65188" y="6245225"/>
            <a:ext cx="14033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8D17-7317-4B34-A84C-D7D177791D7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6938" y="1265238"/>
            <a:ext cx="7175500" cy="487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1"/>
            <a:endParaRPr lang="es-ES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96938" y="6245225"/>
            <a:ext cx="1403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57438" y="6245225"/>
            <a:ext cx="4214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3688" y="6245225"/>
            <a:ext cx="15716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B95A957-0255-4C67-A68B-9C20B8106C5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000125" y="0"/>
            <a:ext cx="7175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defRPr/>
            </a:pPr>
            <a:endParaRPr lang="es-ES" sz="2400" b="1" kern="0" dirty="0">
              <a:latin typeface="+mj-lt"/>
              <a:ea typeface="+mj-ea"/>
              <a:cs typeface="+mj-cs"/>
            </a:endParaRPr>
          </a:p>
        </p:txBody>
      </p:sp>
      <p:grpSp>
        <p:nvGrpSpPr>
          <p:cNvPr id="1031" name="10 Grupo"/>
          <p:cNvGrpSpPr>
            <a:grpSpLocks/>
          </p:cNvGrpSpPr>
          <p:nvPr/>
        </p:nvGrpSpPr>
        <p:grpSpPr bwMode="auto">
          <a:xfrm>
            <a:off x="427038" y="0"/>
            <a:ext cx="7859712" cy="1000125"/>
            <a:chOff x="427038" y="0"/>
            <a:chExt cx="7859712" cy="1000125"/>
          </a:xfrm>
        </p:grpSpPr>
        <p:pic>
          <p:nvPicPr>
            <p:cNvPr id="1032" name="8 Imagen" descr="barra blava arrodonida.jpg"/>
            <p:cNvPicPr>
              <a:picLocks noChangeAspect="1"/>
            </p:cNvPicPr>
            <p:nvPr userDrawn="1"/>
          </p:nvPicPr>
          <p:blipFill>
            <a:blip r:embed="rId10" cstate="print"/>
            <a:srcRect t="40471" r="917"/>
            <a:stretch>
              <a:fillRect/>
            </a:stretch>
          </p:blipFill>
          <p:spPr bwMode="auto">
            <a:xfrm>
              <a:off x="714375" y="0"/>
              <a:ext cx="7572375" cy="357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11 Conector recto"/>
            <p:cNvCxnSpPr/>
            <p:nvPr userDrawn="1"/>
          </p:nvCxnSpPr>
          <p:spPr>
            <a:xfrm>
              <a:off x="1000125" y="998538"/>
              <a:ext cx="7072313" cy="1587"/>
            </a:xfrm>
            <a:prstGeom prst="line">
              <a:avLst/>
            </a:prstGeom>
            <a:ln>
              <a:solidFill>
                <a:srgbClr val="007AB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34" name="5 Imagen" descr="UPC-CEI-positiu-p3005-interior-blanc.png"/>
            <p:cNvPicPr>
              <a:picLocks noChangeAspect="1"/>
            </p:cNvPicPr>
            <p:nvPr userDrawn="1"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427038" y="153988"/>
              <a:ext cx="2430462" cy="81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0" r:id="rId4"/>
    <p:sldLayoutId id="2147483744" r:id="rId5"/>
    <p:sldLayoutId id="2147483745" r:id="rId6"/>
    <p:sldLayoutId id="2147483746" r:id="rId7"/>
    <p:sldLayoutId id="2147483747" r:id="rId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007ABE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1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7ABE"/>
        </a:buClr>
        <a:buFont typeface="Courier New" pitchFamily="49" charset="0"/>
        <a:buChar char="o"/>
        <a:defRPr sz="13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pc.edu/identitatdigital/identitat/la-meva-fot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uadroTexto"/>
          <p:cNvSpPr txBox="1">
            <a:spLocks noChangeArrowheads="1"/>
          </p:cNvSpPr>
          <p:nvPr/>
        </p:nvSpPr>
        <p:spPr bwMode="auto">
          <a:xfrm rot="20700000">
            <a:off x="3317875" y="1512888"/>
            <a:ext cx="3500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sz="4000" b="1" dirty="0">
                <a:solidFill>
                  <a:schemeClr val="bg1"/>
                </a:solidFill>
              </a:rPr>
              <a:t>EXEMPLE</a:t>
            </a: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857374" y="3971925"/>
            <a:ext cx="6756401" cy="1200329"/>
          </a:xfrm>
        </p:spPr>
        <p:txBody>
          <a:bodyPr/>
          <a:lstStyle/>
          <a:p>
            <a:r>
              <a:rPr lang="ca-ES" dirty="0" smtClean="0">
                <a:solidFill>
                  <a:schemeClr val="tx2">
                    <a:lumMod val="75000"/>
                  </a:schemeClr>
                </a:solidFill>
              </a:rPr>
              <a:t>Carnet Universitari UPC</a:t>
            </a:r>
            <a:br>
              <a:rPr lang="ca-E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a-ES" dirty="0" smtClean="0">
                <a:solidFill>
                  <a:schemeClr val="tx2">
                    <a:lumMod val="75000"/>
                  </a:schemeClr>
                </a:solidFill>
              </a:rPr>
              <a:t>Matrícula 2012-2013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0239" y="476672"/>
            <a:ext cx="5192042" cy="324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65933" y="1620000"/>
            <a:ext cx="7176062" cy="4833336"/>
          </a:xfrm>
        </p:spPr>
        <p:txBody>
          <a:bodyPr/>
          <a:lstStyle/>
          <a:p>
            <a:pPr marL="0" indent="0">
              <a:buNone/>
            </a:pPr>
            <a:r>
              <a:rPr lang="ca-ES" sz="2000" dirty="0" smtClean="0"/>
              <a:t>Les fotos es poden lliurar en format:</a:t>
            </a:r>
          </a:p>
          <a:p>
            <a:r>
              <a:rPr lang="ca-ES" sz="2000" b="1" dirty="0" smtClean="0"/>
              <a:t>Paper</a:t>
            </a:r>
            <a:r>
              <a:rPr lang="ca-ES" sz="2000" dirty="0" smtClean="0"/>
              <a:t>, enganxant la fotografia al document "Lliurament de fotografia" que trobareu a </a:t>
            </a:r>
            <a:r>
              <a:rPr lang="ca-ES" sz="2000" b="1" dirty="0" smtClean="0"/>
              <a:t>e-secretaria</a:t>
            </a:r>
            <a:r>
              <a:rPr lang="ca-ES" sz="2000" dirty="0" smtClean="0"/>
              <a:t> </a:t>
            </a:r>
          </a:p>
          <a:p>
            <a:r>
              <a:rPr lang="ca-ES" sz="2000" b="1" dirty="0" smtClean="0"/>
              <a:t>Digital</a:t>
            </a:r>
            <a:r>
              <a:rPr lang="ca-ES" sz="2000" dirty="0" smtClean="0"/>
              <a:t>, amb els requisits següents:</a:t>
            </a:r>
          </a:p>
          <a:p>
            <a:pPr lvl="1"/>
            <a:r>
              <a:rPr lang="ca-ES" sz="2000" dirty="0"/>
              <a:t>totes les imatges s’han d’enviar incloses en un fitxer comprimit en format </a:t>
            </a:r>
            <a:r>
              <a:rPr lang="ca-ES" sz="2000" dirty="0" err="1"/>
              <a:t>zip</a:t>
            </a:r>
            <a:r>
              <a:rPr lang="ca-ES" sz="2000" dirty="0"/>
              <a:t>.</a:t>
            </a:r>
          </a:p>
          <a:p>
            <a:pPr lvl="1"/>
            <a:r>
              <a:rPr lang="ca-ES" sz="2000" dirty="0" smtClean="0"/>
              <a:t>la fotografia associada a una persona s'ha d'identificar amb el format:  </a:t>
            </a:r>
            <a:r>
              <a:rPr lang="ca-ES" sz="2000" dirty="0" smtClean="0">
                <a:solidFill>
                  <a:srgbClr val="007ABE"/>
                </a:solidFill>
              </a:rPr>
              <a:t>BDPRISMA-codi persona PRISMA.jpg</a:t>
            </a:r>
          </a:p>
          <a:p>
            <a:pPr lvl="1"/>
            <a:r>
              <a:rPr lang="ca-ES" sz="2000" dirty="0" smtClean="0"/>
              <a:t>el format del fitxer de la imatge ha de ser:  </a:t>
            </a:r>
          </a:p>
          <a:p>
            <a:pPr lvl="2"/>
            <a:r>
              <a:rPr lang="ca-ES" sz="1700" dirty="0" smtClean="0"/>
              <a:t>Format JPG</a:t>
            </a:r>
          </a:p>
          <a:p>
            <a:pPr lvl="2"/>
            <a:r>
              <a:rPr lang="ca-ES" sz="2000" dirty="0" smtClean="0"/>
              <a:t>Resolució mínima: 100 </a:t>
            </a:r>
            <a:r>
              <a:rPr lang="ca-ES" sz="2000" dirty="0" err="1" smtClean="0"/>
              <a:t>dpi</a:t>
            </a:r>
            <a:r>
              <a:rPr lang="ca-ES" sz="2000" dirty="0" smtClean="0"/>
              <a:t>.</a:t>
            </a:r>
          </a:p>
          <a:p>
            <a:pPr lvl="2"/>
            <a:r>
              <a:rPr lang="ca-ES" sz="2000" dirty="0" smtClean="0"/>
              <a:t>Dimensions de la fotografia: 181 píxels d’amplada i 220 píxels de llargada</a:t>
            </a:r>
          </a:p>
          <a:p>
            <a:pPr lvl="2"/>
            <a:r>
              <a:rPr lang="ca-ES" sz="2000" dirty="0" smtClean="0"/>
              <a:t>Fons blanc </a:t>
            </a:r>
            <a:endParaRPr lang="ca-ES" sz="20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>
          <a:xfrm>
            <a:off x="2699792" y="142852"/>
            <a:ext cx="5544615" cy="857256"/>
          </a:xfrm>
        </p:spPr>
        <p:txBody>
          <a:bodyPr/>
          <a:lstStyle/>
          <a:p>
            <a:r>
              <a:rPr lang="ca-ES" dirty="0" smtClean="0"/>
              <a:t>Annex 1 </a:t>
            </a:r>
          </a:p>
          <a:p>
            <a:r>
              <a:rPr lang="ca-ES" dirty="0" smtClean="0"/>
              <a:t>Requisits de la fotografia del carnet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831607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65932" y="1620000"/>
            <a:ext cx="7666507" cy="4689320"/>
          </a:xfrm>
        </p:spPr>
        <p:txBody>
          <a:bodyPr/>
          <a:lstStyle/>
          <a:p>
            <a:pPr marL="514350" indent="-514350"/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Matrícula 2012-2013. Campanya Banco Santander. </a:t>
            </a:r>
          </a:p>
          <a:p>
            <a:pPr marL="514350" indent="-514350"/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Lliurament del carnet UPC a l’estudiantat</a:t>
            </a:r>
          </a:p>
          <a:p>
            <a:pPr marL="514350" indent="-514350"/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Punts d’atenció als usuaris del carnet UPC</a:t>
            </a:r>
          </a:p>
          <a:p>
            <a:pPr marL="514350" indent="-514350"/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Novetats</a:t>
            </a:r>
          </a:p>
          <a:p>
            <a:pPr marL="914400" lvl="1" indent="-514350"/>
            <a:r>
              <a:rPr lang="ca-ES" sz="20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La meva foto</a:t>
            </a:r>
          </a:p>
          <a:p>
            <a:pPr marL="914400" lvl="1" indent="-514350"/>
            <a:r>
              <a:rPr lang="ca-ES" sz="20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Consultes de la Identitat </a:t>
            </a:r>
            <a:r>
              <a:rPr lang="ca-ES" sz="2000" kern="1200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ScDID</a:t>
            </a:r>
            <a:endParaRPr lang="ca-ES" sz="2000" kern="1200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914400" lvl="1" indent="-514350"/>
            <a:r>
              <a:rPr lang="ca-ES" sz="20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Renovació del carnet UPC</a:t>
            </a:r>
          </a:p>
          <a:p>
            <a:pPr marL="914400" lvl="1" indent="-514350">
              <a:buNone/>
            </a:pPr>
            <a:endParaRPr lang="ca-ES" sz="2800" kern="1200" dirty="0" smtClean="0">
              <a:solidFill>
                <a:schemeClr val="tx2">
                  <a:lumMod val="7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914400" lvl="1" indent="-514350"/>
            <a:endParaRPr lang="ca-ES" kern="1200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914400" lvl="1" indent="-514350"/>
            <a:endParaRPr lang="ca-ES" kern="12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14350" indent="-514350">
              <a:buNone/>
            </a:pPr>
            <a:endParaRPr lang="ca-ES" sz="2800" kern="1200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14350" indent="-514350">
              <a:buNone/>
            </a:pPr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	</a:t>
            </a:r>
          </a:p>
          <a:p>
            <a:pPr marL="514350" indent="-514350">
              <a:buNone/>
            </a:pPr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	</a:t>
            </a:r>
          </a:p>
          <a:p>
            <a:pPr marL="514350" indent="-514350">
              <a:buNone/>
            </a:pPr>
            <a:r>
              <a:rPr lang="ca-ES" sz="2800" kern="12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	</a:t>
            </a:r>
          </a:p>
          <a:p>
            <a:pPr marL="514350" indent="-514350"/>
            <a:endParaRPr lang="ca-ES" sz="4400" kern="1200" dirty="0" smtClean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914400" lvl="1" indent="-514350">
              <a:buNone/>
            </a:pPr>
            <a:endParaRPr lang="ca-E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idor de contingut 2"/>
          <p:cNvSpPr>
            <a:spLocks noGrp="1"/>
          </p:cNvSpPr>
          <p:nvPr>
            <p:ph idx="13"/>
          </p:nvPr>
        </p:nvSpPr>
        <p:spPr>
          <a:xfrm>
            <a:off x="2843809" y="142852"/>
            <a:ext cx="5304460" cy="857256"/>
          </a:xfrm>
        </p:spPr>
        <p:txBody>
          <a:bodyPr/>
          <a:lstStyle/>
          <a:p>
            <a:r>
              <a:rPr lang="ca-ES" dirty="0" smtClean="0"/>
              <a:t>Contingut</a:t>
            </a:r>
            <a:endParaRPr lang="ca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2</a:t>
            </a:fld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65932" y="1620000"/>
            <a:ext cx="7810523" cy="4977352"/>
          </a:xfrm>
        </p:spPr>
        <p:txBody>
          <a:bodyPr/>
          <a:lstStyle/>
          <a:p>
            <a:r>
              <a:rPr lang="ca-ES" dirty="0" smtClean="0"/>
              <a:t>El Banco Santander, com cada any, estarà present durant els períodes de matrícula per recollir les fotografies de l’estudiantat de nou accés. </a:t>
            </a:r>
          </a:p>
          <a:p>
            <a:r>
              <a:rPr lang="ca-ES" dirty="0" smtClean="0"/>
              <a:t>Tal i com es va fer el curs passat, el document “</a:t>
            </a:r>
            <a:r>
              <a:rPr lang="ca-ES" b="1" dirty="0" smtClean="0"/>
              <a:t>Lliurament de la fotografia</a:t>
            </a:r>
            <a:r>
              <a:rPr lang="ca-ES" dirty="0" smtClean="0"/>
              <a:t>” s’imprimeix des del sistema PRISMA junt amb la documentació de la matrícula.</a:t>
            </a:r>
          </a:p>
          <a:p>
            <a:r>
              <a:rPr lang="ca-ES" dirty="0" smtClean="0"/>
              <a:t>La </a:t>
            </a:r>
            <a:r>
              <a:rPr lang="ca-ES" dirty="0" err="1" smtClean="0"/>
              <a:t>Sra</a:t>
            </a:r>
            <a:r>
              <a:rPr lang="ca-ES" dirty="0" smtClean="0"/>
              <a:t> Mati </a:t>
            </a:r>
            <a:r>
              <a:rPr lang="ca-ES" dirty="0" err="1" smtClean="0"/>
              <a:t>Meneses</a:t>
            </a:r>
            <a:r>
              <a:rPr lang="ca-ES" dirty="0" smtClean="0"/>
              <a:t>, Directora de l’Oficina del Banco Santander situada al Campus Nord de la UPC, ha contactat amb els Caps del Serveis de Gestió i Suport per tal d’organitzar la recollida de fotos durant la campanya de matrícula. 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>
          <a:xfrm>
            <a:off x="2843809" y="142852"/>
            <a:ext cx="5304460" cy="857256"/>
          </a:xfrm>
        </p:spPr>
        <p:txBody>
          <a:bodyPr/>
          <a:lstStyle/>
          <a:p>
            <a:r>
              <a:rPr lang="ca-ES" dirty="0"/>
              <a:t>Matrícula 2012-2013 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Campanya Banco Santander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27584" y="1124744"/>
            <a:ext cx="7560840" cy="5328592"/>
          </a:xfrm>
        </p:spPr>
        <p:txBody>
          <a:bodyPr/>
          <a:lstStyle/>
          <a:p>
            <a:r>
              <a:rPr lang="ca-ES" b="1" dirty="0" smtClean="0"/>
              <a:t>General</a:t>
            </a:r>
            <a:endParaRPr lang="ca-ES" b="1" dirty="0"/>
          </a:p>
          <a:p>
            <a:pPr>
              <a:buNone/>
            </a:pPr>
            <a:r>
              <a:rPr lang="ca-ES" dirty="0"/>
              <a:t>	</a:t>
            </a:r>
            <a:r>
              <a:rPr lang="ca-ES" dirty="0" smtClean="0"/>
              <a:t>Els estudiants reben </a:t>
            </a:r>
            <a:r>
              <a:rPr lang="ca-ES" dirty="0"/>
              <a:t>el carnet al </a:t>
            </a:r>
            <a:r>
              <a:rPr lang="ca-ES" b="1" dirty="0"/>
              <a:t>domicili del curs </a:t>
            </a:r>
            <a:r>
              <a:rPr lang="ca-ES" dirty="0" smtClean="0"/>
              <a:t>que han informat </a:t>
            </a:r>
            <a:r>
              <a:rPr lang="ca-ES" dirty="0"/>
              <a:t>a PRISMA. En cas de que aquest camp estigui buit, s’envia al domicili </a:t>
            </a:r>
            <a:r>
              <a:rPr lang="ca-ES" dirty="0" smtClean="0"/>
              <a:t>familiar.</a:t>
            </a:r>
            <a:endParaRPr lang="ca-ES" dirty="0"/>
          </a:p>
          <a:p>
            <a:endParaRPr lang="ca-ES" b="1" dirty="0" smtClean="0"/>
          </a:p>
          <a:p>
            <a:r>
              <a:rPr lang="ca-ES" b="1" dirty="0" err="1" smtClean="0"/>
              <a:t>Incoming</a:t>
            </a:r>
            <a:endParaRPr lang="ca-ES" dirty="0" smtClean="0"/>
          </a:p>
          <a:p>
            <a:pPr>
              <a:buNone/>
            </a:pPr>
            <a:r>
              <a:rPr lang="ca-ES" dirty="0" smtClean="0"/>
              <a:t>	Un cop generat el carnet UPC reben un correu electrònic informant que l’han de passar a recollir a </a:t>
            </a:r>
            <a:r>
              <a:rPr lang="ca-ES" b="1" dirty="0" smtClean="0"/>
              <a:t>l’adreça del centre</a:t>
            </a:r>
            <a:r>
              <a:rPr lang="ca-ES" dirty="0" smtClean="0"/>
              <a:t> on s’han matriculat. </a:t>
            </a:r>
            <a:br>
              <a:rPr lang="ca-ES" dirty="0" smtClean="0"/>
            </a:br>
            <a:endParaRPr lang="ca-ES" dirty="0" smtClean="0"/>
          </a:p>
          <a:p>
            <a:pPr>
              <a:buNone/>
            </a:pPr>
            <a:endParaRPr lang="es-ES" dirty="0" smtClean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>
          <a:xfrm>
            <a:off x="2339752" y="142852"/>
            <a:ext cx="5808517" cy="857256"/>
          </a:xfrm>
        </p:spPr>
        <p:txBody>
          <a:bodyPr/>
          <a:lstStyle/>
          <a:p>
            <a:r>
              <a:rPr lang="ca-ES" dirty="0"/>
              <a:t>Lliurament del carnet UPC 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>a </a:t>
            </a:r>
            <a:r>
              <a:rPr lang="ca-ES" dirty="0"/>
              <a:t>l’estudiantat 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sp>
        <p:nvSpPr>
          <p:cNvPr id="12" name="Fletxa cap avall 11"/>
          <p:cNvSpPr/>
          <p:nvPr/>
        </p:nvSpPr>
        <p:spPr bwMode="auto">
          <a:xfrm>
            <a:off x="4716016" y="1844824"/>
            <a:ext cx="484632" cy="978408"/>
          </a:xfrm>
          <a:prstGeom prst="downArrow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endParaRPr lang="es-ES" sz="3200" b="1" dirty="0" err="1">
              <a:solidFill>
                <a:srgbClr val="993366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27584" y="1196752"/>
            <a:ext cx="7488832" cy="5328592"/>
          </a:xfrm>
        </p:spPr>
        <p:txBody>
          <a:bodyPr/>
          <a:lstStyle/>
          <a:p>
            <a:pPr marL="0" indent="0">
              <a:buNone/>
            </a:pPr>
            <a:r>
              <a:rPr lang="ca-ES" b="1" dirty="0"/>
              <a:t>Procés </a:t>
            </a:r>
            <a:r>
              <a:rPr lang="ca-ES" b="1" dirty="0" smtClean="0"/>
              <a:t>de recollida de dades de carnet per l’estudiantat </a:t>
            </a:r>
            <a:r>
              <a:rPr lang="ca-ES" b="1" dirty="0" err="1" smtClean="0"/>
              <a:t>Incoming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 smtClean="0"/>
          </a:p>
          <a:p>
            <a:r>
              <a:rPr lang="ca-ES" dirty="0" smtClean="0"/>
              <a:t>Durant el curs 2011-2012  es van implantar millores per garantir que aquest col·lectiu disposi del carnet UPC en el moment de la matriculació.</a:t>
            </a:r>
            <a:br>
              <a:rPr lang="ca-ES" dirty="0" smtClean="0"/>
            </a:br>
            <a:endParaRPr lang="ca-ES" dirty="0" smtClean="0"/>
          </a:p>
          <a:p>
            <a:r>
              <a:rPr lang="ca-ES" dirty="0" smtClean="0"/>
              <a:t>Us recordem que és necessari informar a PRISMA del “</a:t>
            </a:r>
            <a:r>
              <a:rPr lang="ca-ES" dirty="0" err="1" smtClean="0"/>
              <a:t>Precompromís</a:t>
            </a:r>
            <a:r>
              <a:rPr lang="ca-ES" dirty="0" smtClean="0"/>
              <a:t> de mobilitat” i </a:t>
            </a:r>
            <a:r>
              <a:rPr lang="ca-ES" dirty="0"/>
              <a:t>lliurar  a l’Oficina per a l’Administració Electrònica </a:t>
            </a:r>
            <a:r>
              <a:rPr lang="ca-ES" dirty="0" smtClean="0"/>
              <a:t>les fotografies en format paper o bé en format digital amb els requisits que trobareu a l’annex 1 d’aquest document.</a:t>
            </a:r>
            <a:endParaRPr lang="es-ES" dirty="0" smtClean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>
          <a:xfrm>
            <a:off x="2339752" y="142852"/>
            <a:ext cx="5808517" cy="857256"/>
          </a:xfrm>
        </p:spPr>
        <p:txBody>
          <a:bodyPr/>
          <a:lstStyle/>
          <a:p>
            <a:r>
              <a:rPr lang="ca-ES" dirty="0"/>
              <a:t>Lliurament del carnet UPC </a:t>
            </a:r>
            <a:br>
              <a:rPr lang="ca-ES" dirty="0"/>
            </a:br>
            <a:r>
              <a:rPr lang="ca-ES" dirty="0"/>
              <a:t>a </a:t>
            </a:r>
            <a:r>
              <a:rPr lang="ca-ES" dirty="0" smtClean="0"/>
              <a:t>l’estudiantat</a:t>
            </a:r>
            <a:endParaRPr lang="es-ES" dirty="0"/>
          </a:p>
        </p:txBody>
      </p:sp>
      <p:sp>
        <p:nvSpPr>
          <p:cNvPr id="12" name="Fletxa cap avall 11"/>
          <p:cNvSpPr/>
          <p:nvPr/>
        </p:nvSpPr>
        <p:spPr bwMode="auto">
          <a:xfrm>
            <a:off x="4716016" y="1844824"/>
            <a:ext cx="484632" cy="978408"/>
          </a:xfrm>
          <a:prstGeom prst="downArrow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endParaRPr lang="es-ES" sz="3200" b="1" dirty="0" err="1">
              <a:solidFill>
                <a:srgbClr val="993366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2498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65933" y="2132856"/>
            <a:ext cx="7176062" cy="3293976"/>
          </a:xfrm>
        </p:spPr>
        <p:txBody>
          <a:bodyPr/>
          <a:lstStyle/>
          <a:p>
            <a:r>
              <a:rPr lang="ca-ES" dirty="0" smtClean="0"/>
              <a:t>S’estan desplegant els punts d’atenció als usuaris del carnet UPC (PAU). En aquests punts els usuaris poden consultar l’estat de tramitació del seu carnet i demanar duplicats en cas de deteriorament o pèrdua del mateix. </a:t>
            </a:r>
          </a:p>
          <a:p>
            <a:endParaRPr lang="ca-ES" dirty="0"/>
          </a:p>
          <a:p>
            <a:r>
              <a:rPr lang="ca-ES" dirty="0" smtClean="0"/>
              <a:t>Alguns d’aquests punts també disposen de la funcionalitat de </a:t>
            </a:r>
            <a:r>
              <a:rPr lang="ca-ES" dirty="0" err="1" smtClean="0"/>
              <a:t>regravació</a:t>
            </a:r>
            <a:r>
              <a:rPr lang="ca-ES" dirty="0" smtClean="0"/>
              <a:t> de la banda magnètica del carnet UPC.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Punts d’atenció als usuaris del carnet UPC</a:t>
            </a:r>
          </a:p>
          <a:p>
            <a:endParaRPr lang="ca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smtClean="0"/>
              <a:t>Punts d’atenció als usuaris del carnet UPC</a:t>
            </a:r>
          </a:p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6016164"/>
              </p:ext>
            </p:extLst>
          </p:nvPr>
        </p:nvGraphicFramePr>
        <p:xfrm>
          <a:off x="971600" y="1196752"/>
          <a:ext cx="7175500" cy="5012436"/>
        </p:xfrm>
        <a:graphic>
          <a:graphicData uri="http://schemas.openxmlformats.org/drawingml/2006/table">
            <a:tbl>
              <a:tblPr firstRow="1" firstCol="1" bandRow="1"/>
              <a:tblGrid>
                <a:gridCol w="1783434"/>
                <a:gridCol w="1390174"/>
                <a:gridCol w="1924224"/>
                <a:gridCol w="2077668"/>
              </a:tblGrid>
              <a:tr h="523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CENTRE / </a:t>
                      </a:r>
                      <a:r>
                        <a:rPr lang="es-ES" sz="1000" b="1" kern="180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CENTRO </a:t>
                      </a: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s-ES" sz="1000" b="1" kern="18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CENTER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ESTUDIANTAT/ </a:t>
                      </a:r>
                      <a:r>
                        <a:rPr lang="es-ES" sz="1000" b="1" kern="180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LUGAR </a:t>
                      </a: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s-ES" sz="1000" b="1" kern="18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PLACE	</a:t>
                      </a: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	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PDI - PAS / </a:t>
                      </a:r>
                      <a:r>
                        <a:rPr lang="es-ES" sz="1000" b="1" kern="180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LUGAR </a:t>
                      </a: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s-ES" sz="1000" b="1" kern="18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PLACE	</a:t>
                      </a: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	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HORARI / </a:t>
                      </a:r>
                      <a:r>
                        <a:rPr lang="es-ES" sz="1000" b="1" kern="180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HORARIO </a:t>
                      </a:r>
                      <a:r>
                        <a:rPr lang="es-ES" sz="10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s-ES" sz="1000" b="1" kern="18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TIME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CAMPUS CASTELLDEFELS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Edifici C4, Despatx 031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Edificio C4 Despacho 031 /</a:t>
                      </a: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Building C4 Office 031</a:t>
                      </a:r>
                      <a:r>
                        <a:rPr lang="es-E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FACULTAT D’INFORMATICA DE BARCELONA (FIB)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Secretaria acadèmica</a:t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Secretaría Académica</a:t>
                      </a:r>
                      <a:b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Academic secretary</a:t>
                      </a:r>
                      <a:r>
                        <a:rPr lang="es-E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Àrea de recursos i serveis</a:t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Area de Recursos y Servicios</a:t>
                      </a:r>
                      <a:b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Resources  and Services Area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dilluns a divendres</a:t>
                      </a:r>
                      <a:r>
                        <a:rPr lang="es-E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Lunes a Viernes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Monday to Friday  </a:t>
                      </a:r>
                      <a:b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 h. – 13’30 h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ESCOLA TECNICA SUPERIOR D’ENGINYERS DE BARCELONA (ETSEIB)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Secretaria acadèmica</a:t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Secretaría Académica</a:t>
                      </a:r>
                      <a:b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Academic secretary</a:t>
                      </a:r>
                      <a:r>
                        <a:rPr lang="es-E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Àrea de recursos i serveis</a:t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Area de Recursos y Servicios</a:t>
                      </a:r>
                      <a:b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Resources  and Services Area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dilluns a divendres</a:t>
                      </a:r>
                      <a:r>
                        <a:rPr lang="es-E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Lunes a Viernes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Monday to Friday</a:t>
                      </a:r>
                      <a:b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Estudiantat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Estudiantado /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Students:   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9’30 h. – 13’30 h</a:t>
                      </a:r>
                      <a:b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PDI/-PAS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PDI - PAS /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PDI: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10’30 h. – 14’00 h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ESCOLA TECNICA SUPERIOR D’ENGINYERS DE TELECOMUNICACIONS DE BARCELONA (ETSETB)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Unitat de consergeria. Edifici B3, planta 0</a:t>
                      </a: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Unidad de conserjería. Edificio B3, planta</a:t>
                      </a:r>
                      <a:b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Building B3, planta 0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dilluns a divendres</a:t>
                      </a:r>
                      <a:r>
                        <a:rPr lang="es-E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Lunes a Viernes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Monday to Friday                                                                                                                                                                                  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10’00 h. – 14’00 h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CAMPUS NORD</a:t>
                      </a:r>
                      <a:r>
                        <a:rPr lang="es-E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es-E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7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PAS i PDI del Campus Nord no assignats a centres / </a:t>
                      </a:r>
                      <a:r>
                        <a:rPr lang="es-ES" sz="70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PAS y PDI no asignados a centros /</a:t>
                      </a:r>
                      <a:r>
                        <a:rPr lang="es-ES" sz="7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7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PAS and PDI who are not atta</a:t>
                      </a:r>
                      <a:r>
                        <a:rPr lang="en-GB" sz="7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ched to a specific school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Edifici Omega</a:t>
                      </a:r>
                      <a:b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Edificio Omega </a:t>
                      </a:r>
                      <a:b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Building Omega</a:t>
                      </a:r>
                      <a:r>
                        <a:rPr lang="es-E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dilluns a divendres</a:t>
                      </a:r>
                      <a:r>
                        <a:rPr lang="es-E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 Lunes a Viernes</a:t>
                      </a: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Monday to Friday</a:t>
                      </a:r>
                      <a:br>
                        <a:rPr lang="es-E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9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 h. – 13’30 h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Oficina per a l’Administració Electrònica. </a:t>
                      </a:r>
                      <a:br>
                        <a:rPr lang="es-ES" sz="10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s-ES" sz="7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Altres persones de la comunitat universitària UPC /</a:t>
                      </a:r>
                      <a:r>
                        <a:rPr lang="es-ES" sz="7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70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Otras personas de la comunidad universitaria </a:t>
                      </a:r>
                      <a:r>
                        <a:rPr lang="es-ES" sz="7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s-ES" sz="70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/ Other people in the UPC university community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Edifici Vertex, Despatx S201 / </a:t>
                      </a:r>
                      <a:r>
                        <a:rPr lang="es-E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Edificio Vertex. </a:t>
                      </a:r>
                      <a:r>
                        <a:rPr lang="en-US" sz="900" b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Despacho S201 /</a:t>
                      </a:r>
                      <a:r>
                        <a:rPr lang="en-US" sz="900" b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900" b="1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Building Vertex Office S201</a:t>
                      </a: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8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5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900" b="1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Dilluns</a:t>
                      </a:r>
                      <a:r>
                        <a:rPr lang="en-US" sz="900" b="1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900" b="1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dimecres</a:t>
                      </a:r>
                      <a:r>
                        <a:rPr lang="en-US" sz="900" b="1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900" b="1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divendres</a:t>
                      </a:r>
                      <a:r>
                        <a:rPr lang="en-US" sz="9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n-US" sz="900" b="1" dirty="0" err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Lunes</a:t>
                      </a:r>
                      <a:r>
                        <a:rPr lang="en-US" sz="900" b="1" dirty="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900" b="1" dirty="0" err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Miercoles</a:t>
                      </a:r>
                      <a:r>
                        <a:rPr lang="en-US" sz="900" b="1" dirty="0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y </a:t>
                      </a:r>
                      <a:r>
                        <a:rPr lang="en-US" sz="900" b="1" dirty="0" err="1">
                          <a:solidFill>
                            <a:srgbClr val="9BBB59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Viernes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n-US" sz="900" b="1" dirty="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Monday, Wednesday and Friday</a:t>
                      </a:r>
                      <a:br>
                        <a:rPr lang="en-US" sz="900" b="1" dirty="0">
                          <a:solidFill>
                            <a:srgbClr val="E36C0A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 h. – 13 h.</a:t>
                      </a:r>
                      <a:endParaRPr lang="es-ES" sz="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169" marR="34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6643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47921" y="1052736"/>
            <a:ext cx="7176062" cy="5688632"/>
          </a:xfrm>
        </p:spPr>
        <p:txBody>
          <a:bodyPr/>
          <a:lstStyle/>
          <a:p>
            <a:r>
              <a:rPr lang="ca-ES" b="1" dirty="0" smtClean="0"/>
              <a:t>Lliurament de la fotografia fora del període de matrícula</a:t>
            </a:r>
            <a:r>
              <a:rPr lang="ca-ES" dirty="0" smtClean="0"/>
              <a:t>.</a:t>
            </a:r>
            <a:br>
              <a:rPr lang="ca-ES" dirty="0" smtClean="0"/>
            </a:br>
            <a:r>
              <a:rPr lang="ca-ES" dirty="0" smtClean="0"/>
              <a:t>L’estudiant pot informar o actualitzar la seva fotografia accedint a la </a:t>
            </a:r>
            <a:r>
              <a:rPr lang="ca-ES" dirty="0" err="1" smtClean="0"/>
              <a:t>url</a:t>
            </a:r>
            <a:r>
              <a:rPr lang="ca-ES" dirty="0" smtClean="0"/>
              <a:t> </a:t>
            </a:r>
            <a:r>
              <a:rPr lang="ca-ES" b="1" dirty="0" smtClean="0">
                <a:hlinkClick r:id="rId2"/>
              </a:rPr>
              <a:t>https://www.upc.edu/identitatdigital/identitat/la-meva-foto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b="1" dirty="0" smtClean="0"/>
          </a:p>
          <a:p>
            <a:r>
              <a:rPr lang="ca-ES" b="1" dirty="0" smtClean="0"/>
              <a:t>Servei </a:t>
            </a:r>
            <a:r>
              <a:rPr lang="ca-ES" b="1" dirty="0"/>
              <a:t>de Consultes de les Dades de la Identitat Digital, </a:t>
            </a:r>
            <a:r>
              <a:rPr lang="ca-ES" b="1" dirty="0" err="1" smtClean="0"/>
              <a:t>ScDID</a:t>
            </a:r>
            <a:r>
              <a:rPr lang="ca-ES" dirty="0" smtClean="0"/>
              <a:t>.</a:t>
            </a:r>
            <a:br>
              <a:rPr lang="ca-ES" dirty="0" smtClean="0"/>
            </a:br>
            <a:r>
              <a:rPr lang="ca-ES" dirty="0" smtClean="0"/>
              <a:t>Properament </a:t>
            </a:r>
            <a:r>
              <a:rPr lang="ca-ES" dirty="0"/>
              <a:t>us informarem de la posada en marxa  del Servei de Consultes de les Dades de la Identitat </a:t>
            </a:r>
            <a:r>
              <a:rPr lang="ca-ES" dirty="0" smtClean="0"/>
              <a:t>Digital. Mitjançant aquest portal es podran consultar dades de la identitat digital i l’estat del carnet i del certificat digital.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Novetats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>
          <a:xfrm>
            <a:off x="827584" y="1628800"/>
            <a:ext cx="7176062" cy="4833336"/>
          </a:xfrm>
        </p:spPr>
        <p:txBody>
          <a:bodyPr/>
          <a:lstStyle/>
          <a:p>
            <a:r>
              <a:rPr lang="ca-ES" b="1" dirty="0"/>
              <a:t>Renovació del carnet </a:t>
            </a:r>
            <a:r>
              <a:rPr lang="ca-ES" b="1" dirty="0" smtClean="0"/>
              <a:t>UPC. </a:t>
            </a:r>
            <a:r>
              <a:rPr lang="ca-ES" sz="2000" b="1" dirty="0" smtClean="0"/>
              <a:t>Es prorroga la data de caducitat dels carnets de la UPC</a:t>
            </a:r>
            <a:r>
              <a:rPr lang="ca-ES" sz="2000" dirty="0" smtClean="0"/>
              <a:t>. </a:t>
            </a:r>
          </a:p>
          <a:p>
            <a:pPr marL="742950" lvl="2" indent="-342900">
              <a:buSzPct val="100000"/>
            </a:pPr>
            <a:r>
              <a:rPr lang="ca-ES" sz="2100" dirty="0" smtClean="0">
                <a:ea typeface="+mn-ea"/>
                <a:cs typeface="+mn-cs"/>
              </a:rPr>
              <a:t>La </a:t>
            </a:r>
            <a:r>
              <a:rPr lang="ca-ES" sz="2100" dirty="0">
                <a:ea typeface="+mn-ea"/>
                <a:cs typeface="+mn-cs"/>
              </a:rPr>
              <a:t>data de caducitat que consta en l’anvers dels carnets només té efectes per a serveis que es presten fora de la universitat com són descomptes en cinemes i altres facilitats que antigament promovia l’Univers.</a:t>
            </a:r>
            <a:br>
              <a:rPr lang="ca-ES" sz="2100" dirty="0">
                <a:ea typeface="+mn-ea"/>
                <a:cs typeface="+mn-cs"/>
              </a:rPr>
            </a:br>
            <a:endParaRPr lang="ca-ES" sz="2100" dirty="0">
              <a:ea typeface="+mn-ea"/>
              <a:cs typeface="+mn-cs"/>
            </a:endParaRPr>
          </a:p>
          <a:p>
            <a:pPr marL="742950" lvl="2" indent="-342900">
              <a:buSzPct val="100000"/>
            </a:pPr>
            <a:r>
              <a:rPr lang="ca-ES" sz="2100" dirty="0">
                <a:ea typeface="+mn-ea"/>
                <a:cs typeface="+mn-cs"/>
              </a:rPr>
              <a:t>Per a la resta de prestacions vinculades amb la mateixa universitat com són accessos, marcatges i préstecs en biblioteques, els sistemes d’informació validen que la persona sigui un membre actiu de la comunitat universitària i no fan us de la data de caducitat.</a:t>
            </a:r>
          </a:p>
          <a:p>
            <a:pPr marL="0" indent="0">
              <a:buNone/>
            </a:pPr>
            <a:endParaRPr lang="ca-ES" sz="1200" i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ca-ES" dirty="0" smtClean="0"/>
              <a:t>Novetats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10C267-812F-4BFD-8E44-9233EED49724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42486572"/>
      </p:ext>
    </p:extLst>
  </p:cSld>
  <p:clrMapOvr>
    <a:masterClrMapping/>
  </p:clrMapOvr>
</p:sld>
</file>

<file path=ppt/theme/theme1.xml><?xml version="1.0" encoding="utf-8"?>
<a:theme xmlns:a="http://schemas.openxmlformats.org/drawingml/2006/main" name="nova_presentacio[1]">
  <a:themeElements>
    <a:clrScheme name="modelUP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UP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 anchor="ctr">
        <a:spAutoFit/>
      </a:bodyPr>
      <a:lstStyle>
        <a:defPPr>
          <a:defRPr sz="3200" b="1" dirty="0" err="1">
            <a:solidFill>
              <a:srgbClr val="993366"/>
            </a:solidFill>
          </a:defRPr>
        </a:defPPr>
      </a:lstStyle>
    </a:spDef>
  </a:objectDefaults>
  <a:extraClrSchemeLst>
    <a:extraClrScheme>
      <a:clrScheme name="modelUP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UP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UP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</TotalTime>
  <Words>570</Words>
  <Application>Microsoft Office PowerPoint</Application>
  <PresentationFormat>Presentació en pantalla 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1" baseType="lpstr">
      <vt:lpstr>nova_presentacio[1]</vt:lpstr>
      <vt:lpstr>Carnet Universitari UPC Matrícula 2012-2013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UPC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upcnet</dc:creator>
  <cp:lastModifiedBy>Alumne de Word 2007</cp:lastModifiedBy>
  <cp:revision>83</cp:revision>
  <dcterms:created xsi:type="dcterms:W3CDTF">2011-12-22T10:25:11Z</dcterms:created>
  <dcterms:modified xsi:type="dcterms:W3CDTF">2012-07-09T12:16:34Z</dcterms:modified>
</cp:coreProperties>
</file>