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749" r:id="rId2"/>
  </p:sldMasterIdLst>
  <p:notesMasterIdLst>
    <p:notesMasterId r:id="rId84"/>
  </p:notesMasterIdLst>
  <p:handoutMasterIdLst>
    <p:handoutMasterId r:id="rId85"/>
  </p:handoutMasterIdLst>
  <p:sldIdLst>
    <p:sldId id="335" r:id="rId3"/>
    <p:sldId id="336" r:id="rId4"/>
    <p:sldId id="337" r:id="rId5"/>
    <p:sldId id="440" r:id="rId6"/>
    <p:sldId id="441" r:id="rId7"/>
    <p:sldId id="442" r:id="rId8"/>
    <p:sldId id="443" r:id="rId9"/>
    <p:sldId id="444" r:id="rId10"/>
    <p:sldId id="445" r:id="rId11"/>
    <p:sldId id="357" r:id="rId12"/>
    <p:sldId id="358" r:id="rId13"/>
    <p:sldId id="359" r:id="rId14"/>
    <p:sldId id="360" r:id="rId15"/>
    <p:sldId id="361" r:id="rId16"/>
    <p:sldId id="362" r:id="rId17"/>
    <p:sldId id="363" r:id="rId18"/>
    <p:sldId id="364" r:id="rId19"/>
    <p:sldId id="365" r:id="rId20"/>
    <p:sldId id="366" r:id="rId21"/>
    <p:sldId id="316" r:id="rId22"/>
    <p:sldId id="328" r:id="rId23"/>
    <p:sldId id="317" r:id="rId24"/>
    <p:sldId id="318" r:id="rId25"/>
    <p:sldId id="319" r:id="rId26"/>
    <p:sldId id="320" r:id="rId27"/>
    <p:sldId id="321" r:id="rId28"/>
    <p:sldId id="322" r:id="rId29"/>
    <p:sldId id="325" r:id="rId30"/>
    <p:sldId id="329" r:id="rId31"/>
    <p:sldId id="331" r:id="rId32"/>
    <p:sldId id="411" r:id="rId33"/>
    <p:sldId id="410" r:id="rId34"/>
    <p:sldId id="412" r:id="rId35"/>
    <p:sldId id="413" r:id="rId36"/>
    <p:sldId id="327" r:id="rId37"/>
    <p:sldId id="341" r:id="rId38"/>
    <p:sldId id="343" r:id="rId39"/>
    <p:sldId id="342" r:id="rId40"/>
    <p:sldId id="344" r:id="rId41"/>
    <p:sldId id="345" r:id="rId42"/>
    <p:sldId id="346" r:id="rId43"/>
    <p:sldId id="347" r:id="rId44"/>
    <p:sldId id="348" r:id="rId45"/>
    <p:sldId id="349" r:id="rId46"/>
    <p:sldId id="350" r:id="rId47"/>
    <p:sldId id="351" r:id="rId48"/>
    <p:sldId id="352" r:id="rId49"/>
    <p:sldId id="353" r:id="rId50"/>
    <p:sldId id="354" r:id="rId51"/>
    <p:sldId id="355" r:id="rId52"/>
    <p:sldId id="356" r:id="rId53"/>
    <p:sldId id="367" r:id="rId54"/>
    <p:sldId id="368" r:id="rId55"/>
    <p:sldId id="369" r:id="rId56"/>
    <p:sldId id="370" r:id="rId57"/>
    <p:sldId id="371" r:id="rId58"/>
    <p:sldId id="372" r:id="rId59"/>
    <p:sldId id="373" r:id="rId60"/>
    <p:sldId id="374" r:id="rId61"/>
    <p:sldId id="375" r:id="rId62"/>
    <p:sldId id="376" r:id="rId63"/>
    <p:sldId id="377" r:id="rId64"/>
    <p:sldId id="414" r:id="rId65"/>
    <p:sldId id="415" r:id="rId66"/>
    <p:sldId id="416" r:id="rId67"/>
    <p:sldId id="417" r:id="rId68"/>
    <p:sldId id="418" r:id="rId69"/>
    <p:sldId id="419" r:id="rId70"/>
    <p:sldId id="426" r:id="rId71"/>
    <p:sldId id="427" r:id="rId72"/>
    <p:sldId id="428" r:id="rId73"/>
    <p:sldId id="429" r:id="rId74"/>
    <p:sldId id="430" r:id="rId75"/>
    <p:sldId id="431" r:id="rId76"/>
    <p:sldId id="432" r:id="rId77"/>
    <p:sldId id="434" r:id="rId78"/>
    <p:sldId id="435" r:id="rId79"/>
    <p:sldId id="436" r:id="rId80"/>
    <p:sldId id="438" r:id="rId81"/>
    <p:sldId id="439" r:id="rId82"/>
    <p:sldId id="437" r:id="rId83"/>
  </p:sldIdLst>
  <p:sldSz cx="9144000" cy="6858000" type="screen4x3"/>
  <p:notesSz cx="6797675" cy="9926638"/>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7ABE"/>
    <a:srgbClr val="993366"/>
    <a:srgbClr val="00ABC9"/>
    <a:srgbClr val="993300"/>
    <a:srgbClr val="C25E0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4" autoAdjust="0"/>
    <p:restoredTop sz="94628" autoAdjust="0"/>
  </p:normalViewPr>
  <p:slideViewPr>
    <p:cSldViewPr>
      <p:cViewPr>
        <p:scale>
          <a:sx n="100" d="100"/>
          <a:sy n="100" d="100"/>
        </p:scale>
        <p:origin x="-288" y="-132"/>
      </p:cViewPr>
      <p:guideLst>
        <p:guide orient="horz" pos="2160"/>
        <p:guide pos="2880"/>
      </p:guideLst>
    </p:cSldViewPr>
  </p:slideViewPr>
  <p:outlineViewPr>
    <p:cViewPr>
      <p:scale>
        <a:sx n="33" d="100"/>
        <a:sy n="33" d="100"/>
      </p:scale>
      <p:origin x="0" y="846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3" d="100"/>
          <a:sy n="73" d="100"/>
        </p:scale>
        <p:origin x="-3330" y="-108"/>
      </p:cViewPr>
      <p:guideLst>
        <p:guide orient="horz" pos="3126"/>
        <p:guide pos="214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notesMaster" Target="notesMasters/notesMaster1.xml"/><Relationship Id="rId89"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handoutMaster" Target="handoutMasters/handout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0" y="0"/>
            <a:ext cx="2945862" cy="495793"/>
          </a:xfrm>
          <a:prstGeom prst="rect">
            <a:avLst/>
          </a:prstGeom>
        </p:spPr>
        <p:txBody>
          <a:bodyPr vert="horz" lIns="91706" tIns="45853" rIns="91706" bIns="45853" rtlCol="0"/>
          <a:lstStyle>
            <a:lvl1pPr algn="l">
              <a:defRPr sz="1200"/>
            </a:lvl1pPr>
          </a:lstStyle>
          <a:p>
            <a:pPr>
              <a:defRPr/>
            </a:pPr>
            <a:endParaRPr lang="es-ES"/>
          </a:p>
        </p:txBody>
      </p:sp>
      <p:sp>
        <p:nvSpPr>
          <p:cNvPr id="3" name="Contenidor de data 2"/>
          <p:cNvSpPr>
            <a:spLocks noGrp="1"/>
          </p:cNvSpPr>
          <p:nvPr>
            <p:ph type="dt" sz="quarter" idx="1"/>
          </p:nvPr>
        </p:nvSpPr>
        <p:spPr>
          <a:xfrm>
            <a:off x="3850294" y="0"/>
            <a:ext cx="2945862" cy="495793"/>
          </a:xfrm>
          <a:prstGeom prst="rect">
            <a:avLst/>
          </a:prstGeom>
        </p:spPr>
        <p:txBody>
          <a:bodyPr vert="horz" lIns="91706" tIns="45853" rIns="91706" bIns="45853" rtlCol="0"/>
          <a:lstStyle>
            <a:lvl1pPr algn="r">
              <a:defRPr sz="1200"/>
            </a:lvl1pPr>
          </a:lstStyle>
          <a:p>
            <a:pPr>
              <a:defRPr/>
            </a:pPr>
            <a:fld id="{CDF0B82E-EBB9-45D1-B933-D37693069755}" type="datetimeFigureOut">
              <a:rPr lang="es-ES"/>
              <a:pPr>
                <a:defRPr/>
              </a:pPr>
              <a:t>20/01/2015</a:t>
            </a:fld>
            <a:endParaRPr lang="es-ES"/>
          </a:p>
        </p:txBody>
      </p:sp>
      <p:sp>
        <p:nvSpPr>
          <p:cNvPr id="4" name="Contenidor de peu de pàgina 3"/>
          <p:cNvSpPr>
            <a:spLocks noGrp="1"/>
          </p:cNvSpPr>
          <p:nvPr>
            <p:ph type="ftr" sz="quarter" idx="2"/>
          </p:nvPr>
        </p:nvSpPr>
        <p:spPr>
          <a:xfrm>
            <a:off x="0" y="9429305"/>
            <a:ext cx="2945862" cy="495793"/>
          </a:xfrm>
          <a:prstGeom prst="rect">
            <a:avLst/>
          </a:prstGeom>
        </p:spPr>
        <p:txBody>
          <a:bodyPr vert="horz" lIns="91706" tIns="45853" rIns="91706" bIns="45853" rtlCol="0" anchor="b"/>
          <a:lstStyle>
            <a:lvl1pPr algn="l">
              <a:defRPr sz="1200"/>
            </a:lvl1pPr>
          </a:lstStyle>
          <a:p>
            <a:pPr>
              <a:defRPr/>
            </a:pPr>
            <a:endParaRPr lang="es-ES"/>
          </a:p>
        </p:txBody>
      </p:sp>
      <p:sp>
        <p:nvSpPr>
          <p:cNvPr id="5" name="Contenidor de número de diapositiva 4"/>
          <p:cNvSpPr>
            <a:spLocks noGrp="1"/>
          </p:cNvSpPr>
          <p:nvPr>
            <p:ph type="sldNum" sz="quarter" idx="3"/>
          </p:nvPr>
        </p:nvSpPr>
        <p:spPr>
          <a:xfrm>
            <a:off x="3850294" y="9429305"/>
            <a:ext cx="2945862" cy="495793"/>
          </a:xfrm>
          <a:prstGeom prst="rect">
            <a:avLst/>
          </a:prstGeom>
        </p:spPr>
        <p:txBody>
          <a:bodyPr vert="horz" lIns="91706" tIns="45853" rIns="91706" bIns="45853" rtlCol="0" anchor="b"/>
          <a:lstStyle>
            <a:lvl1pPr algn="r">
              <a:defRPr sz="1200"/>
            </a:lvl1pPr>
          </a:lstStyle>
          <a:p>
            <a:pPr>
              <a:defRPr/>
            </a:pPr>
            <a:fld id="{9D05FC2E-03DD-4BA6-9BBA-993793C27BB1}" type="slidenum">
              <a:rPr lang="es-ES"/>
              <a:pPr>
                <a:defRPr/>
              </a:pPr>
              <a:t>‹Nº›</a:t>
            </a:fld>
            <a:endParaRPr lang="es-ES"/>
          </a:p>
        </p:txBody>
      </p:sp>
    </p:spTree>
    <p:extLst>
      <p:ext uri="{BB962C8B-B14F-4D97-AF65-F5344CB8AC3E}">
        <p14:creationId xmlns:p14="http://schemas.microsoft.com/office/powerpoint/2010/main" xmlns="" val="4150260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0" y="0"/>
            <a:ext cx="2945862" cy="495793"/>
          </a:xfrm>
          <a:prstGeom prst="rect">
            <a:avLst/>
          </a:prstGeom>
        </p:spPr>
        <p:txBody>
          <a:bodyPr vert="horz" lIns="91706" tIns="45853" rIns="91706" bIns="45853" rtlCol="0"/>
          <a:lstStyle>
            <a:lvl1pPr algn="l">
              <a:defRPr sz="1200"/>
            </a:lvl1pPr>
          </a:lstStyle>
          <a:p>
            <a:pPr>
              <a:defRPr/>
            </a:pPr>
            <a:endParaRPr lang="es-ES"/>
          </a:p>
        </p:txBody>
      </p:sp>
      <p:sp>
        <p:nvSpPr>
          <p:cNvPr id="3" name="Contenidor de data 2"/>
          <p:cNvSpPr>
            <a:spLocks noGrp="1"/>
          </p:cNvSpPr>
          <p:nvPr>
            <p:ph type="dt" idx="1"/>
          </p:nvPr>
        </p:nvSpPr>
        <p:spPr>
          <a:xfrm>
            <a:off x="3850294" y="0"/>
            <a:ext cx="2945862" cy="495793"/>
          </a:xfrm>
          <a:prstGeom prst="rect">
            <a:avLst/>
          </a:prstGeom>
        </p:spPr>
        <p:txBody>
          <a:bodyPr vert="horz" lIns="91706" tIns="45853" rIns="91706" bIns="45853" rtlCol="0"/>
          <a:lstStyle>
            <a:lvl1pPr algn="r">
              <a:defRPr sz="1200"/>
            </a:lvl1pPr>
          </a:lstStyle>
          <a:p>
            <a:pPr>
              <a:defRPr/>
            </a:pPr>
            <a:fld id="{3354E627-E19A-4F23-98E1-32DA896E8405}" type="datetimeFigureOut">
              <a:rPr lang="es-ES"/>
              <a:pPr>
                <a:defRPr/>
              </a:pPr>
              <a:t>20/01/2015</a:t>
            </a:fld>
            <a:endParaRPr lang="es-ES"/>
          </a:p>
        </p:txBody>
      </p:sp>
      <p:sp>
        <p:nvSpPr>
          <p:cNvPr id="4" name="Contenidor d'imatge de diapositiv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706" tIns="45853" rIns="91706" bIns="45853" rtlCol="0" anchor="ctr"/>
          <a:lstStyle/>
          <a:p>
            <a:pPr lvl="0"/>
            <a:endParaRPr lang="es-ES" noProof="0"/>
          </a:p>
        </p:txBody>
      </p:sp>
      <p:sp>
        <p:nvSpPr>
          <p:cNvPr id="5" name="Contenidor de notes 4"/>
          <p:cNvSpPr>
            <a:spLocks noGrp="1"/>
          </p:cNvSpPr>
          <p:nvPr>
            <p:ph type="body" sz="quarter" idx="3"/>
          </p:nvPr>
        </p:nvSpPr>
        <p:spPr>
          <a:xfrm>
            <a:off x="679464" y="4714653"/>
            <a:ext cx="5438748" cy="4466756"/>
          </a:xfrm>
          <a:prstGeom prst="rect">
            <a:avLst/>
          </a:prstGeom>
        </p:spPr>
        <p:txBody>
          <a:bodyPr vert="horz" lIns="91706" tIns="45853" rIns="91706" bIns="45853" rtlCol="0">
            <a:normAutofit/>
          </a:bodyPr>
          <a:lstStyle/>
          <a:p>
            <a:pPr lvl="0"/>
            <a:r>
              <a:rPr lang="ca-ES" noProof="0" smtClean="0"/>
              <a:t>Feu clic aquí per editar els estils de text</a:t>
            </a:r>
          </a:p>
          <a:p>
            <a:pPr lvl="1"/>
            <a:r>
              <a:rPr lang="ca-ES" noProof="0" smtClean="0"/>
              <a:t>Segon nivell</a:t>
            </a:r>
          </a:p>
          <a:p>
            <a:pPr lvl="2"/>
            <a:r>
              <a:rPr lang="ca-ES" noProof="0" smtClean="0"/>
              <a:t>Tercer nivell</a:t>
            </a:r>
          </a:p>
          <a:p>
            <a:pPr lvl="3"/>
            <a:r>
              <a:rPr lang="ca-ES" noProof="0" smtClean="0"/>
              <a:t>Quart nivell</a:t>
            </a:r>
          </a:p>
          <a:p>
            <a:pPr lvl="4"/>
            <a:r>
              <a:rPr lang="ca-ES" noProof="0" smtClean="0"/>
              <a:t>Cinquè nivell</a:t>
            </a:r>
            <a:endParaRPr lang="es-ES" noProof="0"/>
          </a:p>
        </p:txBody>
      </p:sp>
      <p:sp>
        <p:nvSpPr>
          <p:cNvPr id="6" name="Contenidor de peu de pàgina 5"/>
          <p:cNvSpPr>
            <a:spLocks noGrp="1"/>
          </p:cNvSpPr>
          <p:nvPr>
            <p:ph type="ftr" sz="quarter" idx="4"/>
          </p:nvPr>
        </p:nvSpPr>
        <p:spPr>
          <a:xfrm>
            <a:off x="0" y="9429305"/>
            <a:ext cx="2945862" cy="495793"/>
          </a:xfrm>
          <a:prstGeom prst="rect">
            <a:avLst/>
          </a:prstGeom>
        </p:spPr>
        <p:txBody>
          <a:bodyPr vert="horz" lIns="91706" tIns="45853" rIns="91706" bIns="45853" rtlCol="0" anchor="b"/>
          <a:lstStyle>
            <a:lvl1pPr algn="l">
              <a:defRPr sz="1200"/>
            </a:lvl1pPr>
          </a:lstStyle>
          <a:p>
            <a:pPr>
              <a:defRPr/>
            </a:pPr>
            <a:endParaRPr lang="es-ES"/>
          </a:p>
        </p:txBody>
      </p:sp>
      <p:sp>
        <p:nvSpPr>
          <p:cNvPr id="7" name="Contenidor de número de diapositiva 6"/>
          <p:cNvSpPr>
            <a:spLocks noGrp="1"/>
          </p:cNvSpPr>
          <p:nvPr>
            <p:ph type="sldNum" sz="quarter" idx="5"/>
          </p:nvPr>
        </p:nvSpPr>
        <p:spPr>
          <a:xfrm>
            <a:off x="3850294" y="9429305"/>
            <a:ext cx="2945862" cy="495793"/>
          </a:xfrm>
          <a:prstGeom prst="rect">
            <a:avLst/>
          </a:prstGeom>
        </p:spPr>
        <p:txBody>
          <a:bodyPr vert="horz" lIns="91706" tIns="45853" rIns="91706" bIns="45853" rtlCol="0" anchor="b"/>
          <a:lstStyle>
            <a:lvl1pPr algn="r">
              <a:defRPr sz="1200"/>
            </a:lvl1pPr>
          </a:lstStyle>
          <a:p>
            <a:pPr>
              <a:defRPr/>
            </a:pPr>
            <a:fld id="{927E7049-7D9D-47F6-874A-A5CDD2353A85}" type="slidenum">
              <a:rPr lang="es-ES"/>
              <a:pPr>
                <a:defRPr/>
              </a:pPr>
              <a:t>‹Nº›</a:t>
            </a:fld>
            <a:endParaRPr lang="es-ES"/>
          </a:p>
        </p:txBody>
      </p:sp>
    </p:spTree>
    <p:extLst>
      <p:ext uri="{BB962C8B-B14F-4D97-AF65-F5344CB8AC3E}">
        <p14:creationId xmlns:p14="http://schemas.microsoft.com/office/powerpoint/2010/main" xmlns="" val="39475024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2" name="1 Rectángulo"/>
          <p:cNvSpPr>
            <a:spLocks noChangeArrowheads="1"/>
          </p:cNvSpPr>
          <p:nvPr userDrawn="1"/>
        </p:nvSpPr>
        <p:spPr bwMode="auto">
          <a:xfrm>
            <a:off x="0" y="0"/>
            <a:ext cx="9144000" cy="6858000"/>
          </a:xfrm>
          <a:prstGeom prst="rect">
            <a:avLst/>
          </a:prstGeom>
          <a:solidFill>
            <a:schemeClr val="bg1"/>
          </a:solidFill>
          <a:ln w="9525">
            <a:noFill/>
            <a:miter lim="800000"/>
            <a:headEnd/>
            <a:tailEnd/>
          </a:ln>
        </p:spPr>
        <p:txBody>
          <a:bodyPr anchor="ctr">
            <a:spAutoFit/>
          </a:bodyPr>
          <a:lstStyle/>
          <a:p>
            <a:pPr algn="ctr">
              <a:defRPr/>
            </a:pPr>
            <a:endParaRPr lang="es-ES" sz="3200" b="1">
              <a:solidFill>
                <a:srgbClr val="993366"/>
              </a:solidFill>
            </a:endParaRPr>
          </a:p>
        </p:txBody>
      </p:sp>
      <p:pic>
        <p:nvPicPr>
          <p:cNvPr id="5" name="5 Imagen" descr="UPC-CEI-positiu-p3005-interior-blanc.png"/>
          <p:cNvPicPr>
            <a:picLocks noChangeAspect="1"/>
          </p:cNvPicPr>
          <p:nvPr userDrawn="1"/>
        </p:nvPicPr>
        <p:blipFill>
          <a:blip r:embed="rId2" cstate="print"/>
          <a:srcRect/>
          <a:stretch>
            <a:fillRect/>
          </a:stretch>
        </p:blipFill>
        <p:spPr bwMode="auto">
          <a:xfrm>
            <a:off x="214313" y="5454650"/>
            <a:ext cx="3317875" cy="1111250"/>
          </a:xfrm>
          <a:prstGeom prst="rect">
            <a:avLst/>
          </a:prstGeom>
          <a:noFill/>
          <a:ln w="9525">
            <a:noFill/>
            <a:miter lim="800000"/>
            <a:headEnd/>
            <a:tailEnd/>
          </a:ln>
        </p:spPr>
      </p:pic>
      <p:pic>
        <p:nvPicPr>
          <p:cNvPr id="7" name="7 Imagen" descr="barra blava arrodonida.jpg"/>
          <p:cNvPicPr>
            <a:picLocks noChangeAspect="1"/>
          </p:cNvPicPr>
          <p:nvPr userDrawn="1"/>
        </p:nvPicPr>
        <p:blipFill>
          <a:blip r:embed="rId3" cstate="print"/>
          <a:srcRect t="40471" r="917"/>
          <a:stretch>
            <a:fillRect/>
          </a:stretch>
        </p:blipFill>
        <p:spPr bwMode="auto">
          <a:xfrm>
            <a:off x="714375" y="0"/>
            <a:ext cx="7643813" cy="357188"/>
          </a:xfrm>
          <a:prstGeom prst="rect">
            <a:avLst/>
          </a:prstGeom>
          <a:noFill/>
          <a:ln w="9525">
            <a:noFill/>
            <a:miter lim="800000"/>
            <a:headEnd/>
            <a:tailEnd/>
          </a:ln>
        </p:spPr>
      </p:pic>
      <p:sp>
        <p:nvSpPr>
          <p:cNvPr id="8" name="Títol 1"/>
          <p:cNvSpPr>
            <a:spLocks noGrp="1"/>
          </p:cNvSpPr>
          <p:nvPr>
            <p:ph type="title" hasCustomPrompt="1"/>
          </p:nvPr>
        </p:nvSpPr>
        <p:spPr>
          <a:xfrm>
            <a:off x="1857374" y="3971925"/>
            <a:ext cx="6756401" cy="1200329"/>
          </a:xfrm>
          <a:prstGeom prst="rect">
            <a:avLst/>
          </a:prstGeom>
          <a:noFill/>
          <a:ln w="9525">
            <a:noFill/>
            <a:miter lim="800000"/>
            <a:headEnd/>
            <a:tailEnd/>
          </a:ln>
        </p:spPr>
        <p:txBody>
          <a:bodyPr>
            <a:spAutoFit/>
          </a:bodyPr>
          <a:lstStyle>
            <a:lvl1pPr>
              <a:defRPr lang="es-ES" sz="3600" b="1" kern="1200" dirty="0">
                <a:solidFill>
                  <a:srgbClr val="007DCC"/>
                </a:solidFill>
                <a:latin typeface="Arial" charset="0"/>
                <a:ea typeface="+mn-ea"/>
                <a:cs typeface="+mn-cs"/>
              </a:defRPr>
            </a:lvl1pPr>
          </a:lstStyle>
          <a:p>
            <a:pPr lvl="0"/>
            <a:r>
              <a:rPr lang="es-ES" dirty="0" err="1" smtClean="0"/>
              <a:t>Quis</a:t>
            </a:r>
            <a:r>
              <a:rPr lang="es-ES" dirty="0" smtClean="0"/>
              <a:t> </a:t>
            </a:r>
            <a:r>
              <a:rPr lang="es-ES" dirty="0" err="1" smtClean="0"/>
              <a:t>aute</a:t>
            </a:r>
            <a:r>
              <a:rPr lang="es-ES" dirty="0" smtClean="0"/>
              <a:t> iure</a:t>
            </a:r>
            <a:br>
              <a:rPr lang="es-ES" dirty="0" smtClean="0"/>
            </a:br>
            <a:r>
              <a:rPr lang="es-ES" dirty="0" err="1" smtClean="0"/>
              <a:t>reprehenderit</a:t>
            </a:r>
            <a:r>
              <a:rPr lang="es-ES" dirty="0" smtClean="0"/>
              <a:t> in </a:t>
            </a:r>
            <a:r>
              <a:rPr lang="es-ES" dirty="0" err="1" smtClean="0"/>
              <a:t>voluptate</a:t>
            </a:r>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10 Rectángulo"/>
          <p:cNvSpPr>
            <a:spLocks noChangeArrowheads="1"/>
          </p:cNvSpPr>
          <p:nvPr/>
        </p:nvSpPr>
        <p:spPr bwMode="auto">
          <a:xfrm>
            <a:off x="0" y="0"/>
            <a:ext cx="9144000" cy="685800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ca-ES" altLang="ca-ES" sz="3200" b="1">
              <a:solidFill>
                <a:srgbClr val="993366"/>
              </a:solidFill>
              <a:cs typeface="Arial" pitchFamily="34" charset="0"/>
            </a:endParaRPr>
          </a:p>
        </p:txBody>
      </p:sp>
      <p:pic>
        <p:nvPicPr>
          <p:cNvPr id="4" name="5 Imagen" descr="UPC-CEI-positiu-p3005-interior-blanc.png"/>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4313" y="5454650"/>
            <a:ext cx="3317875" cy="1111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7 Imagen" descr="barra blava arrodonida.jpg"/>
          <p:cNvPicPr>
            <a:picLocks noChangeAspect="1"/>
          </p:cNvPicPr>
          <p:nvPr/>
        </p:nvPicPr>
        <p:blipFill>
          <a:blip r:embed="rId3" cstate="print">
            <a:extLst>
              <a:ext uri="{28A0092B-C50C-407E-A947-70E740481C1C}">
                <a14:useLocalDpi xmlns:a14="http://schemas.microsoft.com/office/drawing/2010/main" xmlns="" val="0"/>
              </a:ext>
            </a:extLst>
          </a:blip>
          <a:srcRect t="40471" r="917"/>
          <a:stretch>
            <a:fillRect/>
          </a:stretch>
        </p:blipFill>
        <p:spPr bwMode="auto">
          <a:xfrm>
            <a:off x="714375" y="0"/>
            <a:ext cx="7643813" cy="357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Títol 1"/>
          <p:cNvSpPr>
            <a:spLocks noGrp="1"/>
          </p:cNvSpPr>
          <p:nvPr>
            <p:ph type="title"/>
          </p:nvPr>
        </p:nvSpPr>
        <p:spPr>
          <a:xfrm>
            <a:off x="1857374" y="3971925"/>
            <a:ext cx="6756401" cy="1200329"/>
          </a:xfrm>
          <a:prstGeom prst="rect">
            <a:avLst/>
          </a:prstGeom>
          <a:noFill/>
          <a:ln w="9525">
            <a:noFill/>
            <a:miter lim="800000"/>
            <a:headEnd/>
            <a:tailEnd/>
          </a:ln>
        </p:spPr>
        <p:txBody>
          <a:bodyPr>
            <a:spAutoFit/>
          </a:bodyPr>
          <a:lstStyle>
            <a:lvl1pPr>
              <a:defRPr lang="es-ES" sz="3600" b="1" kern="1200" dirty="0">
                <a:solidFill>
                  <a:srgbClr val="007DCC"/>
                </a:solidFill>
                <a:latin typeface="Arial" charset="0"/>
                <a:ea typeface="+mn-ea"/>
                <a:cs typeface="+mn-cs"/>
              </a:defRPr>
            </a:lvl1pPr>
          </a:lstStyle>
          <a:p>
            <a:pPr lvl="0"/>
            <a:r>
              <a:rPr lang="ca-ES" smtClean="0"/>
              <a:t>Feu clic aquí per editar l'estil</a:t>
            </a:r>
            <a:endParaRPr lang="es-ES" dirty="0"/>
          </a:p>
        </p:txBody>
      </p:sp>
      <p:sp>
        <p:nvSpPr>
          <p:cNvPr id="6" name="Rectangle 6"/>
          <p:cNvSpPr>
            <a:spLocks noGrp="1" noChangeArrowheads="1"/>
          </p:cNvSpPr>
          <p:nvPr>
            <p:ph type="sldNum" sz="quarter" idx="10"/>
          </p:nvPr>
        </p:nvSpPr>
        <p:spPr/>
        <p:txBody>
          <a:bodyPr/>
          <a:lstStyle>
            <a:lvl1pPr algn="r">
              <a:defRPr sz="1000"/>
            </a:lvl1pPr>
          </a:lstStyle>
          <a:p>
            <a:pPr>
              <a:defRPr/>
            </a:pPr>
            <a:fld id="{2E22D4D0-0CCE-41C9-9CFD-9BE0F79723A8}" type="slidenum">
              <a:rPr lang="es-ES">
                <a:solidFill>
                  <a:prstClr val="black"/>
                </a:solidFill>
              </a:rPr>
              <a:pPr>
                <a:defRPr/>
              </a:pPr>
              <a:t>‹Nº›</a:t>
            </a:fld>
            <a:endParaRPr lang="es-ES" dirty="0">
              <a:solidFill>
                <a:prstClr val="black"/>
              </a:solidFill>
            </a:endParaRPr>
          </a:p>
        </p:txBody>
      </p:sp>
    </p:spTree>
    <p:extLst>
      <p:ext uri="{BB962C8B-B14F-4D97-AF65-F5344CB8AC3E}">
        <p14:creationId xmlns:p14="http://schemas.microsoft.com/office/powerpoint/2010/main" xmlns="" val="3354859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BÀSICA">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865933" y="1620000"/>
            <a:ext cx="7176062" cy="3806832"/>
          </a:xfrm>
        </p:spPr>
        <p:txBody>
          <a:bodyPr/>
          <a:lstStyle>
            <a:lvl1pPr>
              <a:buSzPct val="119000"/>
              <a:buFont typeface="Wingdings" pitchFamily="2" charset="2"/>
              <a:buChar char="§"/>
              <a:defRPr/>
            </a:lvl1pPr>
            <a:lvl3pPr>
              <a:buClr>
                <a:srgbClr val="007ABE"/>
              </a:buClr>
              <a:buSzPct val="90000"/>
              <a:buFont typeface="Courier New" pitchFamily="49" charset="0"/>
              <a:buChar char="o"/>
              <a:defRPr sz="1300"/>
            </a:lvl3pPr>
          </a:lstStyle>
          <a:p>
            <a:pPr lvl="0"/>
            <a:r>
              <a:rPr lang="ca-ES" smtClean="0"/>
              <a:t>Feu clic aquí per editar estils</a:t>
            </a:r>
          </a:p>
          <a:p>
            <a:pPr lvl="1"/>
            <a:r>
              <a:rPr lang="ca-ES" smtClean="0"/>
              <a:t>Segon nivell</a:t>
            </a:r>
          </a:p>
          <a:p>
            <a:pPr lvl="2"/>
            <a:r>
              <a:rPr lang="ca-ES" smtClean="0"/>
              <a:t>Tercer nivell</a:t>
            </a:r>
          </a:p>
        </p:txBody>
      </p:sp>
      <p:sp>
        <p:nvSpPr>
          <p:cNvPr id="7" name="Contenidor de contingut 2"/>
          <p:cNvSpPr>
            <a:spLocks noGrp="1"/>
          </p:cNvSpPr>
          <p:nvPr>
            <p:ph idx="13"/>
          </p:nvPr>
        </p:nvSpPr>
        <p:spPr>
          <a:xfrm>
            <a:off x="3214677" y="142852"/>
            <a:ext cx="4933591" cy="857256"/>
          </a:xfrm>
        </p:spPr>
        <p:txBody>
          <a:bodyPr/>
          <a:lstStyle>
            <a:lvl1pPr algn="r">
              <a:spcBef>
                <a:spcPts val="0"/>
              </a:spcBef>
              <a:buSzPct val="119000"/>
              <a:buFontTx/>
              <a:buNone/>
              <a:defRPr sz="2400" b="1"/>
            </a:lvl1pPr>
            <a:lvl3pPr>
              <a:buClr>
                <a:srgbClr val="007ABE"/>
              </a:buClr>
              <a:buSzPct val="90000"/>
              <a:buFont typeface="Courier New" pitchFamily="49" charset="0"/>
              <a:buChar char="o"/>
              <a:defRPr sz="1300"/>
            </a:lvl3pPr>
          </a:lstStyle>
          <a:p>
            <a:pPr lvl="0"/>
            <a:r>
              <a:rPr lang="ca-ES" smtClean="0"/>
              <a:t>Feu clic aquí per editar estils</a:t>
            </a:r>
          </a:p>
          <a:p>
            <a:pPr lvl="1"/>
            <a:r>
              <a:rPr lang="ca-ES" smtClean="0"/>
              <a:t>Segon nivell</a:t>
            </a:r>
          </a:p>
        </p:txBody>
      </p:sp>
      <p:sp>
        <p:nvSpPr>
          <p:cNvPr id="4" name="Rectangle 4"/>
          <p:cNvSpPr>
            <a:spLocks noGrp="1" noChangeArrowheads="1"/>
          </p:cNvSpPr>
          <p:nvPr>
            <p:ph type="dt" sz="half" idx="14"/>
          </p:nvPr>
        </p:nvSpPr>
        <p:spPr>
          <a:xfrm>
            <a:off x="865188" y="6245225"/>
            <a:ext cx="1403350" cy="476250"/>
          </a:xfrm>
        </p:spPr>
        <p:txBody>
          <a:bodyPr/>
          <a:lstStyle>
            <a:lvl1pPr>
              <a:defRPr/>
            </a:lvl1pPr>
          </a:lstStyle>
          <a:p>
            <a:pPr>
              <a:defRPr/>
            </a:pPr>
            <a:endParaRPr lang="es-ES">
              <a:solidFill>
                <a:prstClr val="black"/>
              </a:solidFill>
            </a:endParaRPr>
          </a:p>
        </p:txBody>
      </p:sp>
      <p:sp>
        <p:nvSpPr>
          <p:cNvPr id="5" name="Rectangle 5"/>
          <p:cNvSpPr>
            <a:spLocks noGrp="1" noChangeArrowheads="1"/>
          </p:cNvSpPr>
          <p:nvPr>
            <p:ph type="ftr" sz="quarter" idx="15"/>
          </p:nvPr>
        </p:nvSpPr>
        <p:spPr/>
        <p:txBody>
          <a:bodyPr/>
          <a:lstStyle>
            <a:lvl1pPr>
              <a:defRPr/>
            </a:lvl1pPr>
          </a:lstStyle>
          <a:p>
            <a:pPr>
              <a:defRPr/>
            </a:pPr>
            <a:endParaRPr lang="es-ES">
              <a:solidFill>
                <a:prstClr val="black"/>
              </a:solidFill>
            </a:endParaRPr>
          </a:p>
        </p:txBody>
      </p:sp>
      <p:sp>
        <p:nvSpPr>
          <p:cNvPr id="6" name="Rectangle 6"/>
          <p:cNvSpPr>
            <a:spLocks noGrp="1" noChangeArrowheads="1"/>
          </p:cNvSpPr>
          <p:nvPr>
            <p:ph type="sldNum" sz="quarter" idx="16"/>
          </p:nvPr>
        </p:nvSpPr>
        <p:spPr>
          <a:xfrm>
            <a:off x="7215188" y="6265863"/>
            <a:ext cx="1571625" cy="476250"/>
          </a:xfrm>
        </p:spPr>
        <p:txBody>
          <a:bodyPr/>
          <a:lstStyle>
            <a:lvl1pPr>
              <a:defRPr/>
            </a:lvl1pPr>
          </a:lstStyle>
          <a:p>
            <a:pPr>
              <a:defRPr/>
            </a:pPr>
            <a:fld id="{9DC42493-048F-47D5-A3E0-FB786CD158C7}" type="slidenum">
              <a:rPr lang="es-ES">
                <a:solidFill>
                  <a:prstClr val="black"/>
                </a:solidFill>
              </a:rPr>
              <a:pPr>
                <a:defRPr/>
              </a:pPr>
              <a:t>‹Nº›</a:t>
            </a:fld>
            <a:endParaRPr lang="es-ES" dirty="0">
              <a:solidFill>
                <a:prstClr val="black"/>
              </a:solidFill>
            </a:endParaRPr>
          </a:p>
        </p:txBody>
      </p:sp>
    </p:spTree>
    <p:extLst>
      <p:ext uri="{BB962C8B-B14F-4D97-AF65-F5344CB8AC3E}">
        <p14:creationId xmlns:p14="http://schemas.microsoft.com/office/powerpoint/2010/main" xmlns="" val="41424819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àgina elemental">
    <p:spTree>
      <p:nvGrpSpPr>
        <p:cNvPr id="1" name=""/>
        <p:cNvGrpSpPr/>
        <p:nvPr/>
      </p:nvGrpSpPr>
      <p:grpSpPr>
        <a:xfrm>
          <a:off x="0" y="0"/>
          <a:ext cx="0" cy="0"/>
          <a:chOff x="0" y="0"/>
          <a:chExt cx="0" cy="0"/>
        </a:xfrm>
      </p:grpSpPr>
      <p:sp>
        <p:nvSpPr>
          <p:cNvPr id="3" name="Contenidor de text 2"/>
          <p:cNvSpPr>
            <a:spLocks noGrp="1"/>
          </p:cNvSpPr>
          <p:nvPr>
            <p:ph type="body" idx="1"/>
          </p:nvPr>
        </p:nvSpPr>
        <p:spPr>
          <a:xfrm>
            <a:off x="857224" y="1142984"/>
            <a:ext cx="7772400" cy="1500187"/>
          </a:xfrm>
        </p:spPr>
        <p:txBody>
          <a:bodyPr/>
          <a:lstStyle>
            <a:lvl1pPr marL="0" indent="0">
              <a:buNone/>
              <a:defRPr sz="24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a-ES" smtClean="0"/>
              <a:t>Feu clic aquí per editar estils</a:t>
            </a:r>
          </a:p>
        </p:txBody>
      </p:sp>
      <p:sp>
        <p:nvSpPr>
          <p:cNvPr id="4" name="Rectangle 4"/>
          <p:cNvSpPr>
            <a:spLocks noGrp="1" noChangeArrowheads="1"/>
          </p:cNvSpPr>
          <p:nvPr>
            <p:ph type="dt" sz="half" idx="10"/>
          </p:nvPr>
        </p:nvSpPr>
        <p:spPr>
          <a:xfrm>
            <a:off x="865188" y="6245225"/>
            <a:ext cx="1403350" cy="476250"/>
          </a:xfrm>
        </p:spPr>
        <p:txBody>
          <a:bodyPr/>
          <a:lstStyle>
            <a:lvl1pPr>
              <a:defRPr/>
            </a:lvl1pPr>
          </a:lstStyle>
          <a:p>
            <a:pPr>
              <a:defRPr/>
            </a:pPr>
            <a:endParaRPr lang="es-ES">
              <a:solidFill>
                <a:prstClr val="black"/>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s-ES">
              <a:solidFill>
                <a:prstClr val="black"/>
              </a:solidFill>
            </a:endParaRPr>
          </a:p>
        </p:txBody>
      </p:sp>
      <p:sp>
        <p:nvSpPr>
          <p:cNvPr id="6" name="Rectangle 6"/>
          <p:cNvSpPr>
            <a:spLocks noGrp="1" noChangeArrowheads="1"/>
          </p:cNvSpPr>
          <p:nvPr>
            <p:ph type="sldNum" sz="quarter" idx="12"/>
          </p:nvPr>
        </p:nvSpPr>
        <p:spPr/>
        <p:txBody>
          <a:bodyPr/>
          <a:lstStyle>
            <a:lvl1pPr>
              <a:defRPr/>
            </a:lvl1pPr>
          </a:lstStyle>
          <a:p>
            <a:pPr>
              <a:defRPr/>
            </a:pPr>
            <a:fld id="{BE882A21-2D3D-467B-AEB9-3FF85CA6B4C0}" type="slidenum">
              <a:rPr lang="es-ES">
                <a:solidFill>
                  <a:prstClr val="black"/>
                </a:solidFill>
              </a:rPr>
              <a:pPr>
                <a:defRPr/>
              </a:pPr>
              <a:t>‹Nº›</a:t>
            </a:fld>
            <a:endParaRPr lang="es-ES">
              <a:solidFill>
                <a:prstClr val="black"/>
              </a:solidFill>
            </a:endParaRPr>
          </a:p>
        </p:txBody>
      </p:sp>
    </p:spTree>
    <p:extLst>
      <p:ext uri="{BB962C8B-B14F-4D97-AF65-F5344CB8AC3E}">
        <p14:creationId xmlns:p14="http://schemas.microsoft.com/office/powerpoint/2010/main" xmlns="" val="1574616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os objectes">
    <p:spTree>
      <p:nvGrpSpPr>
        <p:cNvPr id="1" name=""/>
        <p:cNvGrpSpPr/>
        <p:nvPr/>
      </p:nvGrpSpPr>
      <p:grpSpPr>
        <a:xfrm>
          <a:off x="0" y="0"/>
          <a:ext cx="0" cy="0"/>
          <a:chOff x="0" y="0"/>
          <a:chExt cx="0" cy="0"/>
        </a:xfrm>
      </p:grpSpPr>
      <p:sp>
        <p:nvSpPr>
          <p:cNvPr id="3" name="Contenidor de contingut 2"/>
          <p:cNvSpPr>
            <a:spLocks noGrp="1"/>
          </p:cNvSpPr>
          <p:nvPr>
            <p:ph sz="half" idx="1"/>
          </p:nvPr>
        </p:nvSpPr>
        <p:spPr>
          <a:xfrm>
            <a:off x="897358" y="1071547"/>
            <a:ext cx="3357563" cy="5021278"/>
          </a:xfrm>
        </p:spPr>
        <p:txBody>
          <a:bodyPr/>
          <a:lstStyle>
            <a:lvl1pPr>
              <a:defRPr sz="2400"/>
            </a:lvl1pPr>
            <a:lvl2pPr>
              <a:defRPr sz="1600"/>
            </a:lvl2pPr>
            <a:lvl3pPr>
              <a:buClr>
                <a:srgbClr val="007ABE"/>
              </a:buClr>
              <a:buSzPct val="90000"/>
              <a:buFont typeface="Courier New" pitchFamily="49" charset="0"/>
              <a:buChar char="o"/>
              <a:defRPr sz="13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estils</a:t>
            </a:r>
          </a:p>
          <a:p>
            <a:pPr lvl="1"/>
            <a:r>
              <a:rPr lang="ca-ES" smtClean="0"/>
              <a:t>Segon nivell</a:t>
            </a:r>
          </a:p>
          <a:p>
            <a:pPr lvl="2"/>
            <a:r>
              <a:rPr lang="ca-ES" smtClean="0"/>
              <a:t>Tercer nivell</a:t>
            </a:r>
          </a:p>
        </p:txBody>
      </p:sp>
      <p:sp>
        <p:nvSpPr>
          <p:cNvPr id="4" name="Contenidor de contingut 3"/>
          <p:cNvSpPr>
            <a:spLocks noGrp="1"/>
          </p:cNvSpPr>
          <p:nvPr>
            <p:ph sz="half" idx="2"/>
          </p:nvPr>
        </p:nvSpPr>
        <p:spPr>
          <a:xfrm>
            <a:off x="4741863" y="1071547"/>
            <a:ext cx="3359150" cy="5021278"/>
          </a:xfrm>
        </p:spPr>
        <p:txBody>
          <a:bodyPr/>
          <a:lstStyle>
            <a:lvl1pPr>
              <a:defRPr sz="2400"/>
            </a:lvl1pPr>
            <a:lvl2pPr>
              <a:defRPr sz="1600"/>
            </a:lvl2pPr>
            <a:lvl3pPr>
              <a:buClr>
                <a:srgbClr val="007ABE"/>
              </a:buClr>
              <a:buSzPct val="90000"/>
              <a:buFont typeface="Courier New" pitchFamily="49" charset="0"/>
              <a:buChar char="o"/>
              <a:defRPr sz="13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estils</a:t>
            </a:r>
          </a:p>
          <a:p>
            <a:pPr lvl="1"/>
            <a:r>
              <a:rPr lang="ca-ES" smtClean="0"/>
              <a:t>Segon nivell</a:t>
            </a:r>
          </a:p>
          <a:p>
            <a:pPr lvl="2"/>
            <a:r>
              <a:rPr lang="ca-ES" smtClean="0"/>
              <a:t>Tercer nivell</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68C8C9F-6ABA-45D3-8993-CE9775D790D7}" type="slidenum">
              <a:rPr lang="es-ES">
                <a:solidFill>
                  <a:prstClr val="black"/>
                </a:solidFill>
              </a:rPr>
              <a:pPr>
                <a:defRPr/>
              </a:pPr>
              <a:t>‹Nº›</a:t>
            </a:fld>
            <a:endParaRPr lang="es-ES" dirty="0">
              <a:solidFill>
                <a:prstClr val="black"/>
              </a:solidFill>
            </a:endParaRPr>
          </a:p>
        </p:txBody>
      </p:sp>
    </p:spTree>
    <p:extLst>
      <p:ext uri="{BB962C8B-B14F-4D97-AF65-F5344CB8AC3E}">
        <p14:creationId xmlns:p14="http://schemas.microsoft.com/office/powerpoint/2010/main" xmlns="" val="1291202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ació">
    <p:spTree>
      <p:nvGrpSpPr>
        <p:cNvPr id="1" name=""/>
        <p:cNvGrpSpPr/>
        <p:nvPr/>
      </p:nvGrpSpPr>
      <p:grpSpPr>
        <a:xfrm>
          <a:off x="0" y="0"/>
          <a:ext cx="0" cy="0"/>
          <a:chOff x="0" y="0"/>
          <a:chExt cx="0" cy="0"/>
        </a:xfrm>
      </p:grpSpPr>
      <p:sp>
        <p:nvSpPr>
          <p:cNvPr id="3" name="Contenidor de text 2"/>
          <p:cNvSpPr>
            <a:spLocks noGrp="1"/>
          </p:cNvSpPr>
          <p:nvPr>
            <p:ph type="body" idx="1"/>
          </p:nvPr>
        </p:nvSpPr>
        <p:spPr>
          <a:xfrm>
            <a:off x="883941" y="1163646"/>
            <a:ext cx="3402307" cy="639762"/>
          </a:xfrm>
        </p:spPr>
        <p:txBody>
          <a:bodyPr anchor="b"/>
          <a:lstStyle>
            <a:lvl1pPr marL="0" indent="0">
              <a:buNone/>
              <a:defRPr sz="1800" b="1">
                <a:solidFill>
                  <a:srgbClr val="007AB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4" name="Contenidor de contingut 3"/>
          <p:cNvSpPr>
            <a:spLocks noGrp="1"/>
          </p:cNvSpPr>
          <p:nvPr>
            <p:ph sz="half" idx="2"/>
          </p:nvPr>
        </p:nvSpPr>
        <p:spPr>
          <a:xfrm>
            <a:off x="883941" y="2017721"/>
            <a:ext cx="3402307" cy="2411411"/>
          </a:xfrm>
        </p:spPr>
        <p:txBody>
          <a:bodyPr/>
          <a:lstStyle>
            <a:lvl1pPr>
              <a:defRPr sz="2400"/>
            </a:lvl1pPr>
            <a:lvl2pPr>
              <a:defRPr sz="1600"/>
            </a:lvl2pPr>
            <a:lvl3pPr>
              <a:buClr>
                <a:srgbClr val="007ABE"/>
              </a:buClr>
              <a:buSzPct val="90000"/>
              <a:buFont typeface="Courier New" pitchFamily="49" charset="0"/>
              <a:buChar char="o"/>
              <a:defRPr sz="13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p:txBody>
      </p:sp>
      <p:sp>
        <p:nvSpPr>
          <p:cNvPr id="12" name="Contenidor de text 2"/>
          <p:cNvSpPr>
            <a:spLocks noGrp="1"/>
          </p:cNvSpPr>
          <p:nvPr>
            <p:ph type="body" idx="13"/>
          </p:nvPr>
        </p:nvSpPr>
        <p:spPr>
          <a:xfrm>
            <a:off x="4714876" y="1163646"/>
            <a:ext cx="3402307" cy="639762"/>
          </a:xfrm>
        </p:spPr>
        <p:txBody>
          <a:bodyPr anchor="b"/>
          <a:lstStyle>
            <a:lvl1pPr marL="0" indent="0">
              <a:buNone/>
              <a:defRPr sz="1800" b="1">
                <a:solidFill>
                  <a:srgbClr val="007AB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13" name="Contenidor de contingut 3"/>
          <p:cNvSpPr>
            <a:spLocks noGrp="1"/>
          </p:cNvSpPr>
          <p:nvPr>
            <p:ph sz="half" idx="14"/>
          </p:nvPr>
        </p:nvSpPr>
        <p:spPr>
          <a:xfrm>
            <a:off x="4714876" y="2017721"/>
            <a:ext cx="3402307" cy="2411411"/>
          </a:xfrm>
        </p:spPr>
        <p:txBody>
          <a:bodyPr/>
          <a:lstStyle>
            <a:lvl1pPr>
              <a:defRPr sz="2400"/>
            </a:lvl1pPr>
            <a:lvl2pPr>
              <a:defRPr sz="1600"/>
            </a:lvl2pPr>
            <a:lvl3pPr>
              <a:buClr>
                <a:srgbClr val="007ABE"/>
              </a:buClr>
              <a:buSzPct val="90000"/>
              <a:buFont typeface="Courier New" pitchFamily="49" charset="0"/>
              <a:buChar char="o"/>
              <a:defRPr sz="13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p:txBody>
      </p:sp>
      <p:sp>
        <p:nvSpPr>
          <p:cNvPr id="6" name="Rectangle 4"/>
          <p:cNvSpPr>
            <a:spLocks noGrp="1" noChangeArrowheads="1"/>
          </p:cNvSpPr>
          <p:nvPr>
            <p:ph type="dt" sz="half" idx="15"/>
          </p:nvPr>
        </p:nvSpPr>
        <p:spPr>
          <a:xfrm>
            <a:off x="884238" y="6245225"/>
            <a:ext cx="1403350" cy="476250"/>
          </a:xfrm>
        </p:spPr>
        <p:txBody>
          <a:bodyPr/>
          <a:lstStyle>
            <a:lvl1pPr>
              <a:defRPr/>
            </a:lvl1pPr>
          </a:lstStyle>
          <a:p>
            <a:pPr>
              <a:defRPr/>
            </a:pPr>
            <a:endParaRPr lang="es-ES">
              <a:solidFill>
                <a:prstClr val="black"/>
              </a:solidFill>
            </a:endParaRPr>
          </a:p>
        </p:txBody>
      </p:sp>
      <p:sp>
        <p:nvSpPr>
          <p:cNvPr id="7" name="Rectangle 5"/>
          <p:cNvSpPr>
            <a:spLocks noGrp="1" noChangeArrowheads="1"/>
          </p:cNvSpPr>
          <p:nvPr>
            <p:ph type="ftr" sz="quarter" idx="16"/>
          </p:nvPr>
        </p:nvSpPr>
        <p:spPr/>
        <p:txBody>
          <a:bodyPr/>
          <a:lstStyle>
            <a:lvl1pPr>
              <a:defRPr/>
            </a:lvl1pPr>
          </a:lstStyle>
          <a:p>
            <a:pPr>
              <a:defRPr/>
            </a:pPr>
            <a:endParaRPr lang="es-ES">
              <a:solidFill>
                <a:prstClr val="black"/>
              </a:solidFill>
            </a:endParaRPr>
          </a:p>
        </p:txBody>
      </p:sp>
      <p:sp>
        <p:nvSpPr>
          <p:cNvPr id="8" name="Rectangle 6"/>
          <p:cNvSpPr>
            <a:spLocks noGrp="1" noChangeArrowheads="1"/>
          </p:cNvSpPr>
          <p:nvPr>
            <p:ph type="sldNum" sz="quarter" idx="17"/>
          </p:nvPr>
        </p:nvSpPr>
        <p:spPr/>
        <p:txBody>
          <a:bodyPr/>
          <a:lstStyle>
            <a:lvl1pPr>
              <a:defRPr/>
            </a:lvl1pPr>
          </a:lstStyle>
          <a:p>
            <a:pPr>
              <a:defRPr/>
            </a:pPr>
            <a:fld id="{EFC14B61-A948-484D-A77B-6A67ACF2945A}" type="slidenum">
              <a:rPr lang="es-ES">
                <a:solidFill>
                  <a:prstClr val="black"/>
                </a:solidFill>
              </a:rPr>
              <a:pPr>
                <a:defRPr/>
              </a:pPr>
              <a:t>‹Nº›</a:t>
            </a:fld>
            <a:endParaRPr lang="es-ES">
              <a:solidFill>
                <a:prstClr val="black"/>
              </a:solidFill>
            </a:endParaRPr>
          </a:p>
        </p:txBody>
      </p:sp>
    </p:spTree>
    <p:extLst>
      <p:ext uri="{BB962C8B-B14F-4D97-AF65-F5344CB8AC3E}">
        <p14:creationId xmlns:p14="http://schemas.microsoft.com/office/powerpoint/2010/main" xmlns="" val="17526911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873668" y="1080000"/>
            <a:ext cx="3008313" cy="1162050"/>
          </a:xfrm>
          <a:prstGeom prst="rect">
            <a:avLst/>
          </a:prstGeom>
        </p:spPr>
        <p:txBody>
          <a:bodyPr anchor="t"/>
          <a:lstStyle>
            <a:lvl1pPr algn="l">
              <a:defRPr sz="1800" b="1"/>
            </a:lvl1pPr>
          </a:lstStyle>
          <a:p>
            <a:r>
              <a:rPr lang="ca-ES" smtClean="0"/>
              <a:t>Feu clic aquí per editar l'estil</a:t>
            </a:r>
            <a:endParaRPr lang="es-ES" dirty="0"/>
          </a:p>
        </p:txBody>
      </p:sp>
      <p:sp>
        <p:nvSpPr>
          <p:cNvPr id="3" name="Contenidor de contingut 2"/>
          <p:cNvSpPr>
            <a:spLocks noGrp="1"/>
          </p:cNvSpPr>
          <p:nvPr>
            <p:ph idx="1"/>
          </p:nvPr>
        </p:nvSpPr>
        <p:spPr>
          <a:xfrm>
            <a:off x="4214810" y="1080000"/>
            <a:ext cx="3857652" cy="4929222"/>
          </a:xfrm>
        </p:spPr>
        <p:txBody>
          <a:bodyPr/>
          <a:lstStyle>
            <a:lvl1pPr>
              <a:defRPr sz="2400"/>
            </a:lvl1pPr>
            <a:lvl2pPr>
              <a:defRPr sz="1600"/>
            </a:lvl2pPr>
            <a:lvl3pPr>
              <a:buClr>
                <a:srgbClr val="007ABE"/>
              </a:buClr>
              <a:buSzPct val="90000"/>
              <a:buFont typeface="Courier New" pitchFamily="49" charset="0"/>
              <a:buChar char="o"/>
              <a:defRPr sz="1300"/>
            </a:lvl3pPr>
            <a:lvl4pPr>
              <a:defRPr sz="2000"/>
            </a:lvl4pPr>
            <a:lvl5pPr>
              <a:defRPr sz="2000"/>
            </a:lvl5pPr>
            <a:lvl6pPr>
              <a:defRPr sz="2000"/>
            </a:lvl6pPr>
            <a:lvl7pPr>
              <a:defRPr sz="2000"/>
            </a:lvl7pPr>
            <a:lvl8pPr>
              <a:defRPr sz="2000"/>
            </a:lvl8pPr>
            <a:lvl9pPr>
              <a:defRPr sz="2000"/>
            </a:lvl9pPr>
          </a:lstStyle>
          <a:p>
            <a:pPr lvl="0"/>
            <a:r>
              <a:rPr lang="ca-ES" smtClean="0"/>
              <a:t>Feu clic aquí per editar estils</a:t>
            </a:r>
          </a:p>
          <a:p>
            <a:pPr lvl="1"/>
            <a:r>
              <a:rPr lang="ca-ES" smtClean="0"/>
              <a:t>Segon nivell</a:t>
            </a:r>
          </a:p>
          <a:p>
            <a:pPr lvl="2"/>
            <a:r>
              <a:rPr lang="ca-ES" smtClean="0"/>
              <a:t>Tercer nivell</a:t>
            </a:r>
          </a:p>
        </p:txBody>
      </p:sp>
      <p:sp>
        <p:nvSpPr>
          <p:cNvPr id="4" name="Contenidor de text 3"/>
          <p:cNvSpPr>
            <a:spLocks noGrp="1"/>
          </p:cNvSpPr>
          <p:nvPr>
            <p:ph type="body" sz="half" idx="2"/>
          </p:nvPr>
        </p:nvSpPr>
        <p:spPr>
          <a:xfrm>
            <a:off x="873668" y="2305035"/>
            <a:ext cx="3008313" cy="3767172"/>
          </a:xfrm>
        </p:spPr>
        <p:txBody>
          <a:bodyPr/>
          <a:lstStyle>
            <a:lvl1pPr marL="0" indent="0">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estils</a:t>
            </a:r>
          </a:p>
        </p:txBody>
      </p:sp>
      <p:sp>
        <p:nvSpPr>
          <p:cNvPr id="5" name="Rectangle 4"/>
          <p:cNvSpPr>
            <a:spLocks noGrp="1" noChangeArrowheads="1"/>
          </p:cNvSpPr>
          <p:nvPr>
            <p:ph type="dt" sz="half" idx="10"/>
          </p:nvPr>
        </p:nvSpPr>
        <p:spPr>
          <a:xfrm>
            <a:off x="865188" y="6245225"/>
            <a:ext cx="1403350" cy="476250"/>
          </a:xfrm>
        </p:spPr>
        <p:txBody>
          <a:bodyPr/>
          <a:lstStyle>
            <a:lvl1pPr>
              <a:defRPr/>
            </a:lvl1pPr>
          </a:lstStyle>
          <a:p>
            <a:pPr>
              <a:defRPr/>
            </a:pPr>
            <a:endParaRPr lang="es-ES">
              <a:solidFill>
                <a:prstClr val="black"/>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s-ES">
              <a:solidFill>
                <a:prstClr val="black"/>
              </a:solidFill>
            </a:endParaRPr>
          </a:p>
        </p:txBody>
      </p:sp>
      <p:sp>
        <p:nvSpPr>
          <p:cNvPr id="7" name="Rectangle 6"/>
          <p:cNvSpPr>
            <a:spLocks noGrp="1" noChangeArrowheads="1"/>
          </p:cNvSpPr>
          <p:nvPr>
            <p:ph type="sldNum" sz="quarter" idx="12"/>
          </p:nvPr>
        </p:nvSpPr>
        <p:spPr/>
        <p:txBody>
          <a:bodyPr/>
          <a:lstStyle>
            <a:lvl1pPr>
              <a:defRPr/>
            </a:lvl1pPr>
          </a:lstStyle>
          <a:p>
            <a:pPr>
              <a:defRPr/>
            </a:pPr>
            <a:fld id="{F443828E-C03D-41F6-B6C7-47495E4A6C47}" type="slidenum">
              <a:rPr lang="es-ES">
                <a:solidFill>
                  <a:prstClr val="black"/>
                </a:solidFill>
              </a:rPr>
              <a:pPr>
                <a:defRPr/>
              </a:pPr>
              <a:t>‹Nº›</a:t>
            </a:fld>
            <a:endParaRPr lang="es-ES">
              <a:solidFill>
                <a:prstClr val="black"/>
              </a:solidFill>
            </a:endParaRPr>
          </a:p>
        </p:txBody>
      </p:sp>
    </p:spTree>
    <p:extLst>
      <p:ext uri="{BB962C8B-B14F-4D97-AF65-F5344CB8AC3E}">
        <p14:creationId xmlns:p14="http://schemas.microsoft.com/office/powerpoint/2010/main" xmlns="" val="410413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1792288" y="4800600"/>
            <a:ext cx="5486400" cy="566738"/>
          </a:xfrm>
          <a:prstGeom prst="rect">
            <a:avLst/>
          </a:prstGeom>
        </p:spPr>
        <p:txBody>
          <a:bodyPr anchor="b"/>
          <a:lstStyle>
            <a:lvl1pPr algn="l">
              <a:defRPr sz="1800" b="1"/>
            </a:lvl1pPr>
          </a:lstStyle>
          <a:p>
            <a:r>
              <a:rPr lang="ca-ES" smtClean="0"/>
              <a:t>Feu clic aquí per editar l'estil</a:t>
            </a:r>
            <a:endParaRPr lang="es-ES" dirty="0"/>
          </a:p>
        </p:txBody>
      </p:sp>
      <p:sp>
        <p:nvSpPr>
          <p:cNvPr id="3" name="Contenidor d'imatge 2"/>
          <p:cNvSpPr>
            <a:spLocks noGrp="1"/>
          </p:cNvSpPr>
          <p:nvPr>
            <p:ph type="pic" idx="1"/>
          </p:nvPr>
        </p:nvSpPr>
        <p:spPr>
          <a:xfrm>
            <a:off x="1792288" y="1080000"/>
            <a:ext cx="5486400" cy="3513153"/>
          </a:xfrm>
        </p:spPr>
        <p:txBody>
          <a:bodyPr/>
          <a:lstStyle>
            <a:lvl1pPr marL="0" indent="0">
              <a:buNone/>
              <a:defRPr sz="31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a-ES" noProof="0" smtClean="0"/>
              <a:t>Feu clic a la icona per afegir una imatge</a:t>
            </a:r>
            <a:endParaRPr lang="es-ES" noProof="0" dirty="0"/>
          </a:p>
        </p:txBody>
      </p:sp>
      <p:sp>
        <p:nvSpPr>
          <p:cNvPr id="4" name="Contenidor de text 3"/>
          <p:cNvSpPr>
            <a:spLocks noGrp="1"/>
          </p:cNvSpPr>
          <p:nvPr>
            <p:ph type="body" sz="half" idx="2"/>
          </p:nvPr>
        </p:nvSpPr>
        <p:spPr>
          <a:xfrm>
            <a:off x="1792288" y="5367338"/>
            <a:ext cx="5486400" cy="804862"/>
          </a:xfrm>
        </p:spPr>
        <p:txBody>
          <a:bodyPr/>
          <a:lstStyle>
            <a:lvl1pPr marL="0" indent="0">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estils</a:t>
            </a:r>
          </a:p>
        </p:txBody>
      </p:sp>
      <p:sp>
        <p:nvSpPr>
          <p:cNvPr id="5" name="Rectangle 4"/>
          <p:cNvSpPr>
            <a:spLocks noGrp="1" noChangeArrowheads="1"/>
          </p:cNvSpPr>
          <p:nvPr>
            <p:ph type="dt" sz="half" idx="10"/>
          </p:nvPr>
        </p:nvSpPr>
        <p:spPr>
          <a:xfrm>
            <a:off x="865188" y="6245225"/>
            <a:ext cx="1403350" cy="476250"/>
          </a:xfrm>
        </p:spPr>
        <p:txBody>
          <a:bodyPr/>
          <a:lstStyle>
            <a:lvl1pPr>
              <a:defRPr/>
            </a:lvl1pPr>
          </a:lstStyle>
          <a:p>
            <a:pPr>
              <a:defRPr/>
            </a:pPr>
            <a:endParaRPr lang="es-ES">
              <a:solidFill>
                <a:prstClr val="black"/>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s-ES">
              <a:solidFill>
                <a:prstClr val="black"/>
              </a:solidFill>
            </a:endParaRPr>
          </a:p>
        </p:txBody>
      </p:sp>
      <p:sp>
        <p:nvSpPr>
          <p:cNvPr id="7" name="Rectangle 6"/>
          <p:cNvSpPr>
            <a:spLocks noGrp="1" noChangeArrowheads="1"/>
          </p:cNvSpPr>
          <p:nvPr>
            <p:ph type="sldNum" sz="quarter" idx="12"/>
          </p:nvPr>
        </p:nvSpPr>
        <p:spPr/>
        <p:txBody>
          <a:bodyPr/>
          <a:lstStyle>
            <a:lvl1pPr>
              <a:defRPr/>
            </a:lvl1pPr>
          </a:lstStyle>
          <a:p>
            <a:pPr>
              <a:defRPr/>
            </a:pPr>
            <a:fld id="{1C584EB3-1D0B-4E85-ADEB-515145F6B8FA}" type="slidenum">
              <a:rPr lang="es-ES">
                <a:solidFill>
                  <a:prstClr val="black"/>
                </a:solidFill>
              </a:rPr>
              <a:pPr>
                <a:defRPr/>
              </a:pPr>
              <a:t>‹Nº›</a:t>
            </a:fld>
            <a:endParaRPr lang="es-ES">
              <a:solidFill>
                <a:prstClr val="black"/>
              </a:solidFill>
            </a:endParaRPr>
          </a:p>
        </p:txBody>
      </p:sp>
    </p:spTree>
    <p:extLst>
      <p:ext uri="{BB962C8B-B14F-4D97-AF65-F5344CB8AC3E}">
        <p14:creationId xmlns:p14="http://schemas.microsoft.com/office/powerpoint/2010/main" xmlns="" val="34825221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ítol horitzontal i text vertical">
    <p:spTree>
      <p:nvGrpSpPr>
        <p:cNvPr id="1" name=""/>
        <p:cNvGrpSpPr/>
        <p:nvPr/>
      </p:nvGrpSpPr>
      <p:grpSpPr>
        <a:xfrm>
          <a:off x="0" y="0"/>
          <a:ext cx="0" cy="0"/>
          <a:chOff x="0" y="0"/>
          <a:chExt cx="0" cy="0"/>
        </a:xfrm>
      </p:grpSpPr>
      <p:sp>
        <p:nvSpPr>
          <p:cNvPr id="3" name="Contenidor de text vertical 2"/>
          <p:cNvSpPr>
            <a:spLocks noGrp="1"/>
          </p:cNvSpPr>
          <p:nvPr>
            <p:ph type="body" orient="vert" idx="1"/>
          </p:nvPr>
        </p:nvSpPr>
        <p:spPr>
          <a:xfrm>
            <a:off x="1000100" y="1214422"/>
            <a:ext cx="7072338" cy="4878395"/>
          </a:xfrm>
        </p:spPr>
        <p:txBody>
          <a:bodyPr vert="eaVert"/>
          <a:lstStyle>
            <a:lvl3pPr>
              <a:buClr>
                <a:srgbClr val="007ABE"/>
              </a:buClr>
              <a:buSzPct val="90000"/>
              <a:buFont typeface="Courier New" pitchFamily="49" charset="0"/>
              <a:buChar char="o"/>
              <a:defRPr sz="1300"/>
            </a:lvl3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p:txBody>
      </p:sp>
      <p:sp>
        <p:nvSpPr>
          <p:cNvPr id="4" name="Rectangle 4"/>
          <p:cNvSpPr>
            <a:spLocks noGrp="1" noChangeArrowheads="1"/>
          </p:cNvSpPr>
          <p:nvPr>
            <p:ph type="dt" sz="half" idx="10"/>
          </p:nvPr>
        </p:nvSpPr>
        <p:spPr>
          <a:xfrm>
            <a:off x="865188" y="6245225"/>
            <a:ext cx="1403350" cy="476250"/>
          </a:xfrm>
        </p:spPr>
        <p:txBody>
          <a:bodyPr/>
          <a:lstStyle>
            <a:lvl1pPr>
              <a:defRPr/>
            </a:lvl1pPr>
          </a:lstStyle>
          <a:p>
            <a:pPr>
              <a:defRPr/>
            </a:pPr>
            <a:endParaRPr lang="es-ES">
              <a:solidFill>
                <a:prstClr val="black"/>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s-ES">
              <a:solidFill>
                <a:prstClr val="black"/>
              </a:solidFill>
            </a:endParaRPr>
          </a:p>
        </p:txBody>
      </p:sp>
      <p:sp>
        <p:nvSpPr>
          <p:cNvPr id="6" name="Rectangle 6"/>
          <p:cNvSpPr>
            <a:spLocks noGrp="1" noChangeArrowheads="1"/>
          </p:cNvSpPr>
          <p:nvPr>
            <p:ph type="sldNum" sz="quarter" idx="12"/>
          </p:nvPr>
        </p:nvSpPr>
        <p:spPr/>
        <p:txBody>
          <a:bodyPr/>
          <a:lstStyle>
            <a:lvl1pPr>
              <a:defRPr/>
            </a:lvl1pPr>
          </a:lstStyle>
          <a:p>
            <a:pPr>
              <a:defRPr/>
            </a:pPr>
            <a:fld id="{10CE5CDC-1744-41FD-8B9F-031C468047AE}" type="slidenum">
              <a:rPr lang="es-ES">
                <a:solidFill>
                  <a:prstClr val="black"/>
                </a:solidFill>
              </a:rPr>
              <a:pPr>
                <a:defRPr/>
              </a:pPr>
              <a:t>‹Nº›</a:t>
            </a:fld>
            <a:endParaRPr lang="es-ES">
              <a:solidFill>
                <a:prstClr val="black"/>
              </a:solidFill>
            </a:endParaRPr>
          </a:p>
        </p:txBody>
      </p:sp>
    </p:spTree>
    <p:extLst>
      <p:ext uri="{BB962C8B-B14F-4D97-AF65-F5344CB8AC3E}">
        <p14:creationId xmlns:p14="http://schemas.microsoft.com/office/powerpoint/2010/main" xmlns="" val="4123805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BÀSICA">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865933" y="1620000"/>
            <a:ext cx="7176062" cy="3806832"/>
          </a:xfrm>
        </p:spPr>
        <p:txBody>
          <a:bodyPr/>
          <a:lstStyle>
            <a:lvl1pPr>
              <a:buSzPct val="119000"/>
              <a:buFont typeface="Wingdings" pitchFamily="2" charset="2"/>
              <a:buChar char="§"/>
              <a:defRPr/>
            </a:lvl1pPr>
            <a:lvl3pPr>
              <a:buClr>
                <a:srgbClr val="007ABE"/>
              </a:buClr>
              <a:buSzPct val="90000"/>
              <a:buFont typeface="Courier New" pitchFamily="49" charset="0"/>
              <a:buChar char="o"/>
              <a:defRPr sz="1300"/>
            </a:lvl3pPr>
          </a:lstStyle>
          <a:p>
            <a:pPr lvl="0"/>
            <a:r>
              <a:rPr lang="es-ES" smtClean="0"/>
              <a:t>Haga clic para modificar el estilo de texto del patrón</a:t>
            </a:r>
          </a:p>
          <a:p>
            <a:pPr lvl="1"/>
            <a:r>
              <a:rPr lang="es-ES" smtClean="0"/>
              <a:t>Segundo nivel</a:t>
            </a:r>
          </a:p>
          <a:p>
            <a:pPr lvl="2"/>
            <a:r>
              <a:rPr lang="es-ES" smtClean="0"/>
              <a:t>Tercer nivel</a:t>
            </a:r>
          </a:p>
        </p:txBody>
      </p:sp>
      <p:sp>
        <p:nvSpPr>
          <p:cNvPr id="7" name="Contenidor de contingut 2"/>
          <p:cNvSpPr>
            <a:spLocks noGrp="1"/>
          </p:cNvSpPr>
          <p:nvPr>
            <p:ph idx="13"/>
          </p:nvPr>
        </p:nvSpPr>
        <p:spPr>
          <a:xfrm>
            <a:off x="3214677" y="142852"/>
            <a:ext cx="4933591" cy="857256"/>
          </a:xfrm>
        </p:spPr>
        <p:txBody>
          <a:bodyPr/>
          <a:lstStyle>
            <a:lvl1pPr algn="r">
              <a:spcBef>
                <a:spcPts val="0"/>
              </a:spcBef>
              <a:buSzPct val="119000"/>
              <a:buFontTx/>
              <a:buNone/>
              <a:defRPr sz="2400" b="1"/>
            </a:lvl1pPr>
            <a:lvl3pPr>
              <a:buClr>
                <a:srgbClr val="007ABE"/>
              </a:buClr>
              <a:buSzPct val="90000"/>
              <a:buFont typeface="Courier New" pitchFamily="49" charset="0"/>
              <a:buChar char="o"/>
              <a:defRPr sz="1300"/>
            </a:lvl3pPr>
          </a:lstStyle>
          <a:p>
            <a:pPr lvl="0"/>
            <a:r>
              <a:rPr lang="es-ES" smtClean="0"/>
              <a:t>Haga clic para modificar el estilo de texto del patrón</a:t>
            </a:r>
          </a:p>
          <a:p>
            <a:pPr lvl="1"/>
            <a:r>
              <a:rPr lang="es-ES" smtClean="0"/>
              <a:t>Segundo nivel</a:t>
            </a:r>
          </a:p>
        </p:txBody>
      </p:sp>
      <p:sp>
        <p:nvSpPr>
          <p:cNvPr id="4" name="Rectangle 4"/>
          <p:cNvSpPr>
            <a:spLocks noGrp="1" noChangeArrowheads="1"/>
          </p:cNvSpPr>
          <p:nvPr>
            <p:ph type="dt" sz="half" idx="14"/>
          </p:nvPr>
        </p:nvSpPr>
        <p:spPr>
          <a:xfrm>
            <a:off x="865188" y="6245225"/>
            <a:ext cx="1403350" cy="476250"/>
          </a:xfrm>
        </p:spPr>
        <p:txBody>
          <a:bodyPr/>
          <a:lstStyle>
            <a:lvl1pPr>
              <a:defRPr/>
            </a:lvl1pPr>
          </a:lstStyle>
          <a:p>
            <a:pPr>
              <a:defRPr/>
            </a:pPr>
            <a:endParaRPr lang="es-ES"/>
          </a:p>
        </p:txBody>
      </p:sp>
      <p:sp>
        <p:nvSpPr>
          <p:cNvPr id="5" name="Rectangle 5"/>
          <p:cNvSpPr>
            <a:spLocks noGrp="1" noChangeArrowheads="1"/>
          </p:cNvSpPr>
          <p:nvPr>
            <p:ph type="ftr" sz="quarter" idx="15"/>
          </p:nvPr>
        </p:nvSpPr>
        <p:spPr/>
        <p:txBody>
          <a:bodyPr/>
          <a:lstStyle>
            <a:lvl1pPr>
              <a:defRPr/>
            </a:lvl1pPr>
          </a:lstStyle>
          <a:p>
            <a:pPr>
              <a:defRPr/>
            </a:pPr>
            <a:endParaRPr lang="es-ES"/>
          </a:p>
        </p:txBody>
      </p:sp>
      <p:sp>
        <p:nvSpPr>
          <p:cNvPr id="6" name="Rectangle 6"/>
          <p:cNvSpPr>
            <a:spLocks noGrp="1" noChangeArrowheads="1"/>
          </p:cNvSpPr>
          <p:nvPr>
            <p:ph type="sldNum" sz="quarter" idx="16"/>
          </p:nvPr>
        </p:nvSpPr>
        <p:spPr/>
        <p:txBody>
          <a:bodyPr/>
          <a:lstStyle>
            <a:lvl1pPr>
              <a:defRPr/>
            </a:lvl1pPr>
          </a:lstStyle>
          <a:p>
            <a:pPr>
              <a:defRPr/>
            </a:pPr>
            <a:fld id="{A810C267-812F-4BFD-8E44-9233EED49724}"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àgina elemental">
    <p:spTree>
      <p:nvGrpSpPr>
        <p:cNvPr id="1" name=""/>
        <p:cNvGrpSpPr/>
        <p:nvPr/>
      </p:nvGrpSpPr>
      <p:grpSpPr>
        <a:xfrm>
          <a:off x="0" y="0"/>
          <a:ext cx="0" cy="0"/>
          <a:chOff x="0" y="0"/>
          <a:chExt cx="0" cy="0"/>
        </a:xfrm>
      </p:grpSpPr>
      <p:sp>
        <p:nvSpPr>
          <p:cNvPr id="3" name="Contenidor de text 2"/>
          <p:cNvSpPr>
            <a:spLocks noGrp="1"/>
          </p:cNvSpPr>
          <p:nvPr>
            <p:ph type="body" idx="1"/>
          </p:nvPr>
        </p:nvSpPr>
        <p:spPr>
          <a:xfrm>
            <a:off x="857224" y="1142984"/>
            <a:ext cx="7772400" cy="1500187"/>
          </a:xfrm>
        </p:spPr>
        <p:txBody>
          <a:bodyPr/>
          <a:lstStyle>
            <a:lvl1pPr marL="0" indent="0">
              <a:buNone/>
              <a:defRPr sz="24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xfrm>
            <a:off x="865188" y="6245225"/>
            <a:ext cx="1403350" cy="476250"/>
          </a:xfrm>
        </p:spPr>
        <p:txBody>
          <a:bodyPr/>
          <a:lstStyle>
            <a:lvl1pPr>
              <a:defRPr/>
            </a:lvl1pPr>
          </a:lstStyle>
          <a:p>
            <a:pPr>
              <a:defRPr/>
            </a:pPr>
            <a:endParaRPr lang="es-ES"/>
          </a:p>
        </p:txBody>
      </p:sp>
      <p:sp>
        <p:nvSpPr>
          <p:cNvPr id="5" name="Rectangle 5"/>
          <p:cNvSpPr>
            <a:spLocks noGrp="1" noChangeArrowheads="1"/>
          </p:cNvSpPr>
          <p:nvPr>
            <p:ph type="ftr" sz="quarter" idx="11"/>
          </p:nvPr>
        </p:nvSpPr>
        <p:spPr/>
        <p:txBody>
          <a:bodyPr/>
          <a:lstStyle>
            <a:lvl1pPr>
              <a:defRPr/>
            </a:lvl1pPr>
          </a:lstStyle>
          <a:p>
            <a:pPr>
              <a:defRPr/>
            </a:pPr>
            <a:endParaRPr lang="es-ES"/>
          </a:p>
        </p:txBody>
      </p:sp>
      <p:sp>
        <p:nvSpPr>
          <p:cNvPr id="6" name="Rectangle 6"/>
          <p:cNvSpPr>
            <a:spLocks noGrp="1" noChangeArrowheads="1"/>
          </p:cNvSpPr>
          <p:nvPr>
            <p:ph type="sldNum" sz="quarter" idx="12"/>
          </p:nvPr>
        </p:nvSpPr>
        <p:spPr/>
        <p:txBody>
          <a:bodyPr/>
          <a:lstStyle>
            <a:lvl1pPr>
              <a:defRPr/>
            </a:lvl1pPr>
          </a:lstStyle>
          <a:p>
            <a:pPr>
              <a:defRPr/>
            </a:pPr>
            <a:fld id="{033023AB-4AF2-45DF-9B9F-0CA822A5E1D1}"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os objectes">
    <p:spTree>
      <p:nvGrpSpPr>
        <p:cNvPr id="1" name=""/>
        <p:cNvGrpSpPr/>
        <p:nvPr/>
      </p:nvGrpSpPr>
      <p:grpSpPr>
        <a:xfrm>
          <a:off x="0" y="0"/>
          <a:ext cx="0" cy="0"/>
          <a:chOff x="0" y="0"/>
          <a:chExt cx="0" cy="0"/>
        </a:xfrm>
      </p:grpSpPr>
      <p:sp>
        <p:nvSpPr>
          <p:cNvPr id="3" name="Contenidor de contingut 2"/>
          <p:cNvSpPr>
            <a:spLocks noGrp="1"/>
          </p:cNvSpPr>
          <p:nvPr>
            <p:ph sz="half" idx="1"/>
          </p:nvPr>
        </p:nvSpPr>
        <p:spPr>
          <a:xfrm>
            <a:off x="897358" y="1071547"/>
            <a:ext cx="3357563" cy="5021278"/>
          </a:xfrm>
        </p:spPr>
        <p:txBody>
          <a:bodyPr/>
          <a:lstStyle>
            <a:lvl1pPr>
              <a:defRPr sz="2400"/>
            </a:lvl1pPr>
            <a:lvl2pPr>
              <a:defRPr sz="1600"/>
            </a:lvl2pPr>
            <a:lvl3pPr>
              <a:buClr>
                <a:srgbClr val="007ABE"/>
              </a:buClr>
              <a:buSzPct val="90000"/>
              <a:buFont typeface="Courier New" pitchFamily="49" charset="0"/>
              <a:buChar char="o"/>
              <a:defRPr sz="13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p:txBody>
      </p:sp>
      <p:sp>
        <p:nvSpPr>
          <p:cNvPr id="4" name="Contenidor de contingut 3"/>
          <p:cNvSpPr>
            <a:spLocks noGrp="1"/>
          </p:cNvSpPr>
          <p:nvPr>
            <p:ph sz="half" idx="2"/>
          </p:nvPr>
        </p:nvSpPr>
        <p:spPr>
          <a:xfrm>
            <a:off x="4741863" y="1071547"/>
            <a:ext cx="3359150" cy="5021278"/>
          </a:xfrm>
        </p:spPr>
        <p:txBody>
          <a:bodyPr/>
          <a:lstStyle>
            <a:lvl1pPr>
              <a:defRPr sz="2400"/>
            </a:lvl1pPr>
            <a:lvl2pPr>
              <a:defRPr sz="1600"/>
            </a:lvl2pPr>
            <a:lvl3pPr>
              <a:buClr>
                <a:srgbClr val="007ABE"/>
              </a:buClr>
              <a:buSzPct val="90000"/>
              <a:buFont typeface="Courier New" pitchFamily="49" charset="0"/>
              <a:buChar char="o"/>
              <a:defRPr sz="13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668950C5-D5F3-44CB-AAB6-B571E273D22A}"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
    <p:spTree>
      <p:nvGrpSpPr>
        <p:cNvPr id="1" name=""/>
        <p:cNvGrpSpPr/>
        <p:nvPr/>
      </p:nvGrpSpPr>
      <p:grpSpPr>
        <a:xfrm>
          <a:off x="0" y="0"/>
          <a:ext cx="0" cy="0"/>
          <a:chOff x="0" y="0"/>
          <a:chExt cx="0" cy="0"/>
        </a:xfrm>
      </p:grpSpPr>
      <p:sp>
        <p:nvSpPr>
          <p:cNvPr id="3" name="Contenidor de text 2"/>
          <p:cNvSpPr>
            <a:spLocks noGrp="1"/>
          </p:cNvSpPr>
          <p:nvPr>
            <p:ph type="body" idx="1"/>
          </p:nvPr>
        </p:nvSpPr>
        <p:spPr>
          <a:xfrm>
            <a:off x="883941" y="1163646"/>
            <a:ext cx="3402307" cy="639762"/>
          </a:xfrm>
        </p:spPr>
        <p:txBody>
          <a:bodyPr anchor="b"/>
          <a:lstStyle>
            <a:lvl1pPr marL="0" indent="0">
              <a:buNone/>
              <a:defRPr sz="1800" b="1">
                <a:solidFill>
                  <a:srgbClr val="007AB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idor de contingut 3"/>
          <p:cNvSpPr>
            <a:spLocks noGrp="1"/>
          </p:cNvSpPr>
          <p:nvPr>
            <p:ph sz="half" idx="2"/>
          </p:nvPr>
        </p:nvSpPr>
        <p:spPr>
          <a:xfrm>
            <a:off x="883941" y="2017721"/>
            <a:ext cx="3402307" cy="2411411"/>
          </a:xfrm>
        </p:spPr>
        <p:txBody>
          <a:bodyPr/>
          <a:lstStyle>
            <a:lvl1pPr>
              <a:defRPr sz="2400"/>
            </a:lvl1pPr>
            <a:lvl2pPr>
              <a:defRPr sz="1600"/>
            </a:lvl2pPr>
            <a:lvl3pPr>
              <a:buClr>
                <a:srgbClr val="007ABE"/>
              </a:buClr>
              <a:buSzPct val="90000"/>
              <a:buFont typeface="Courier New" pitchFamily="49" charset="0"/>
              <a:buChar char="o"/>
              <a:defRPr sz="13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p:txBody>
      </p:sp>
      <p:sp>
        <p:nvSpPr>
          <p:cNvPr id="12" name="Contenidor de text 2"/>
          <p:cNvSpPr>
            <a:spLocks noGrp="1"/>
          </p:cNvSpPr>
          <p:nvPr>
            <p:ph type="body" idx="13"/>
          </p:nvPr>
        </p:nvSpPr>
        <p:spPr>
          <a:xfrm>
            <a:off x="4714876" y="1163646"/>
            <a:ext cx="3402307" cy="639762"/>
          </a:xfrm>
        </p:spPr>
        <p:txBody>
          <a:bodyPr anchor="b"/>
          <a:lstStyle>
            <a:lvl1pPr marL="0" indent="0">
              <a:buNone/>
              <a:defRPr sz="1800" b="1">
                <a:solidFill>
                  <a:srgbClr val="007AB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3" name="Contenidor de contingut 3"/>
          <p:cNvSpPr>
            <a:spLocks noGrp="1"/>
          </p:cNvSpPr>
          <p:nvPr>
            <p:ph sz="half" idx="14"/>
          </p:nvPr>
        </p:nvSpPr>
        <p:spPr>
          <a:xfrm>
            <a:off x="4714876" y="2017721"/>
            <a:ext cx="3402307" cy="2411411"/>
          </a:xfrm>
        </p:spPr>
        <p:txBody>
          <a:bodyPr/>
          <a:lstStyle>
            <a:lvl1pPr>
              <a:defRPr sz="2400"/>
            </a:lvl1pPr>
            <a:lvl2pPr>
              <a:defRPr sz="1600"/>
            </a:lvl2pPr>
            <a:lvl3pPr>
              <a:buClr>
                <a:srgbClr val="007ABE"/>
              </a:buClr>
              <a:buSzPct val="90000"/>
              <a:buFont typeface="Courier New" pitchFamily="49" charset="0"/>
              <a:buChar char="o"/>
              <a:defRPr sz="13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p:txBody>
      </p:sp>
      <p:sp>
        <p:nvSpPr>
          <p:cNvPr id="6" name="Rectangle 4"/>
          <p:cNvSpPr>
            <a:spLocks noGrp="1" noChangeArrowheads="1"/>
          </p:cNvSpPr>
          <p:nvPr>
            <p:ph type="dt" sz="half" idx="15"/>
          </p:nvPr>
        </p:nvSpPr>
        <p:spPr>
          <a:xfrm>
            <a:off x="884238" y="6245225"/>
            <a:ext cx="1403350" cy="476250"/>
          </a:xfrm>
        </p:spPr>
        <p:txBody>
          <a:bodyPr/>
          <a:lstStyle>
            <a:lvl1pPr>
              <a:defRPr/>
            </a:lvl1pPr>
          </a:lstStyle>
          <a:p>
            <a:pPr>
              <a:defRPr/>
            </a:pPr>
            <a:endParaRPr lang="es-ES"/>
          </a:p>
        </p:txBody>
      </p:sp>
      <p:sp>
        <p:nvSpPr>
          <p:cNvPr id="7" name="Rectangle 5"/>
          <p:cNvSpPr>
            <a:spLocks noGrp="1" noChangeArrowheads="1"/>
          </p:cNvSpPr>
          <p:nvPr>
            <p:ph type="ftr" sz="quarter" idx="16"/>
          </p:nvPr>
        </p:nvSpPr>
        <p:spPr/>
        <p:txBody>
          <a:bodyPr/>
          <a:lstStyle>
            <a:lvl1pPr>
              <a:defRPr/>
            </a:lvl1pPr>
          </a:lstStyle>
          <a:p>
            <a:pPr>
              <a:defRPr/>
            </a:pPr>
            <a:endParaRPr lang="es-ES"/>
          </a:p>
        </p:txBody>
      </p:sp>
      <p:sp>
        <p:nvSpPr>
          <p:cNvPr id="8" name="Rectangle 6"/>
          <p:cNvSpPr>
            <a:spLocks noGrp="1" noChangeArrowheads="1"/>
          </p:cNvSpPr>
          <p:nvPr>
            <p:ph type="sldNum" sz="quarter" idx="17"/>
          </p:nvPr>
        </p:nvSpPr>
        <p:spPr/>
        <p:txBody>
          <a:bodyPr/>
          <a:lstStyle>
            <a:lvl1pPr>
              <a:defRPr/>
            </a:lvl1pPr>
          </a:lstStyle>
          <a:p>
            <a:pPr>
              <a:defRPr/>
            </a:pPr>
            <a:fld id="{1AD9239C-A7D2-4929-A5C6-8C1C9B8F5698}"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873668" y="1080000"/>
            <a:ext cx="3008313" cy="1162050"/>
          </a:xfrm>
          <a:prstGeom prst="rect">
            <a:avLst/>
          </a:prstGeom>
        </p:spPr>
        <p:txBody>
          <a:bodyPr anchor="t"/>
          <a:lstStyle>
            <a:lvl1pPr algn="l">
              <a:defRPr sz="1800" b="1"/>
            </a:lvl1pPr>
          </a:lstStyle>
          <a:p>
            <a:r>
              <a:rPr lang="es-ES" smtClean="0"/>
              <a:t>Haga clic para modificar el estilo de título del patrón</a:t>
            </a:r>
            <a:endParaRPr lang="es-ES" dirty="0"/>
          </a:p>
        </p:txBody>
      </p:sp>
      <p:sp>
        <p:nvSpPr>
          <p:cNvPr id="3" name="Contenidor de contingut 2"/>
          <p:cNvSpPr>
            <a:spLocks noGrp="1"/>
          </p:cNvSpPr>
          <p:nvPr>
            <p:ph idx="1"/>
          </p:nvPr>
        </p:nvSpPr>
        <p:spPr>
          <a:xfrm>
            <a:off x="4214810" y="1080000"/>
            <a:ext cx="3857652" cy="4929222"/>
          </a:xfrm>
        </p:spPr>
        <p:txBody>
          <a:bodyPr/>
          <a:lstStyle>
            <a:lvl1pPr>
              <a:defRPr sz="2400"/>
            </a:lvl1pPr>
            <a:lvl2pPr>
              <a:defRPr sz="1600"/>
            </a:lvl2pPr>
            <a:lvl3pPr>
              <a:buClr>
                <a:srgbClr val="007ABE"/>
              </a:buClr>
              <a:buSzPct val="90000"/>
              <a:buFont typeface="Courier New" pitchFamily="49" charset="0"/>
              <a:buChar char="o"/>
              <a:defRPr sz="13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p:txBody>
      </p:sp>
      <p:sp>
        <p:nvSpPr>
          <p:cNvPr id="4" name="Contenidor de text 3"/>
          <p:cNvSpPr>
            <a:spLocks noGrp="1"/>
          </p:cNvSpPr>
          <p:nvPr>
            <p:ph type="body" sz="half" idx="2"/>
          </p:nvPr>
        </p:nvSpPr>
        <p:spPr>
          <a:xfrm>
            <a:off x="873668" y="2305035"/>
            <a:ext cx="3008313" cy="3767172"/>
          </a:xfrm>
        </p:spPr>
        <p:txBody>
          <a:bodyPr/>
          <a:lstStyle>
            <a:lvl1pPr marL="0" indent="0">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xfrm>
            <a:off x="865188" y="6245225"/>
            <a:ext cx="1403350" cy="476250"/>
          </a:xfrm>
        </p:spPr>
        <p:txBody>
          <a:bodyPr/>
          <a:lstStyle>
            <a:lvl1pPr>
              <a:defRPr/>
            </a:lvl1pPr>
          </a:lstStyle>
          <a:p>
            <a:pPr>
              <a:defRPr/>
            </a:pPr>
            <a:endParaRPr lang="es-ES"/>
          </a:p>
        </p:txBody>
      </p:sp>
      <p:sp>
        <p:nvSpPr>
          <p:cNvPr id="6" name="Rectangle 5"/>
          <p:cNvSpPr>
            <a:spLocks noGrp="1" noChangeArrowheads="1"/>
          </p:cNvSpPr>
          <p:nvPr>
            <p:ph type="ftr" sz="quarter" idx="11"/>
          </p:nvPr>
        </p:nvSpPr>
        <p:spPr/>
        <p:txBody>
          <a:bodyPr/>
          <a:lstStyle>
            <a:lvl1pPr>
              <a:defRPr/>
            </a:lvl1pPr>
          </a:lstStyle>
          <a:p>
            <a:pPr>
              <a:defRPr/>
            </a:pPr>
            <a:endParaRPr lang="es-ES"/>
          </a:p>
        </p:txBody>
      </p:sp>
      <p:sp>
        <p:nvSpPr>
          <p:cNvPr id="7" name="Rectangle 6"/>
          <p:cNvSpPr>
            <a:spLocks noGrp="1" noChangeArrowheads="1"/>
          </p:cNvSpPr>
          <p:nvPr>
            <p:ph type="sldNum" sz="quarter" idx="12"/>
          </p:nvPr>
        </p:nvSpPr>
        <p:spPr/>
        <p:txBody>
          <a:bodyPr/>
          <a:lstStyle>
            <a:lvl1pPr>
              <a:defRPr/>
            </a:lvl1pPr>
          </a:lstStyle>
          <a:p>
            <a:pPr>
              <a:defRPr/>
            </a:pPr>
            <a:fld id="{5230F35E-11F0-4DAF-8479-18B655356B68}"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1792288" y="4800600"/>
            <a:ext cx="5486400" cy="566738"/>
          </a:xfrm>
          <a:prstGeom prst="rect">
            <a:avLst/>
          </a:prstGeom>
        </p:spPr>
        <p:txBody>
          <a:bodyPr anchor="b"/>
          <a:lstStyle>
            <a:lvl1pPr algn="l">
              <a:defRPr sz="1800" b="1"/>
            </a:lvl1pPr>
          </a:lstStyle>
          <a:p>
            <a:r>
              <a:rPr lang="es-ES" smtClean="0"/>
              <a:t>Haga clic para modificar el estilo de título del patrón</a:t>
            </a:r>
            <a:endParaRPr lang="es-ES" dirty="0"/>
          </a:p>
        </p:txBody>
      </p:sp>
      <p:sp>
        <p:nvSpPr>
          <p:cNvPr id="3" name="Contenidor d'imatge 2"/>
          <p:cNvSpPr>
            <a:spLocks noGrp="1"/>
          </p:cNvSpPr>
          <p:nvPr>
            <p:ph type="pic" idx="1"/>
          </p:nvPr>
        </p:nvSpPr>
        <p:spPr>
          <a:xfrm>
            <a:off x="1792288" y="1080000"/>
            <a:ext cx="5486400" cy="3513153"/>
          </a:xfrm>
        </p:spPr>
        <p:txBody>
          <a:bodyPr/>
          <a:lstStyle>
            <a:lvl1pPr marL="0" indent="0">
              <a:buNone/>
              <a:defRPr sz="31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s-ES" noProof="0" dirty="0"/>
          </a:p>
        </p:txBody>
      </p:sp>
      <p:sp>
        <p:nvSpPr>
          <p:cNvPr id="4" name="Contenidor de text 3"/>
          <p:cNvSpPr>
            <a:spLocks noGrp="1"/>
          </p:cNvSpPr>
          <p:nvPr>
            <p:ph type="body" sz="half" idx="2"/>
          </p:nvPr>
        </p:nvSpPr>
        <p:spPr>
          <a:xfrm>
            <a:off x="1792288" y="5367338"/>
            <a:ext cx="5486400" cy="804862"/>
          </a:xfrm>
        </p:spPr>
        <p:txBody>
          <a:bodyPr/>
          <a:lstStyle>
            <a:lvl1pPr marL="0" indent="0">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xfrm>
            <a:off x="865188" y="6245225"/>
            <a:ext cx="1403350" cy="476250"/>
          </a:xfrm>
        </p:spPr>
        <p:txBody>
          <a:bodyPr/>
          <a:lstStyle>
            <a:lvl1pPr>
              <a:defRPr/>
            </a:lvl1pPr>
          </a:lstStyle>
          <a:p>
            <a:pPr>
              <a:defRPr/>
            </a:pPr>
            <a:endParaRPr lang="es-ES"/>
          </a:p>
        </p:txBody>
      </p:sp>
      <p:sp>
        <p:nvSpPr>
          <p:cNvPr id="6" name="Rectangle 5"/>
          <p:cNvSpPr>
            <a:spLocks noGrp="1" noChangeArrowheads="1"/>
          </p:cNvSpPr>
          <p:nvPr>
            <p:ph type="ftr" sz="quarter" idx="11"/>
          </p:nvPr>
        </p:nvSpPr>
        <p:spPr/>
        <p:txBody>
          <a:bodyPr/>
          <a:lstStyle>
            <a:lvl1pPr>
              <a:defRPr/>
            </a:lvl1pPr>
          </a:lstStyle>
          <a:p>
            <a:pPr>
              <a:defRPr/>
            </a:pPr>
            <a:endParaRPr lang="es-ES"/>
          </a:p>
        </p:txBody>
      </p:sp>
      <p:sp>
        <p:nvSpPr>
          <p:cNvPr id="7" name="Rectangle 6"/>
          <p:cNvSpPr>
            <a:spLocks noGrp="1" noChangeArrowheads="1"/>
          </p:cNvSpPr>
          <p:nvPr>
            <p:ph type="sldNum" sz="quarter" idx="12"/>
          </p:nvPr>
        </p:nvSpPr>
        <p:spPr/>
        <p:txBody>
          <a:bodyPr/>
          <a:lstStyle>
            <a:lvl1pPr>
              <a:defRPr/>
            </a:lvl1pPr>
          </a:lstStyle>
          <a:p>
            <a:pPr>
              <a:defRPr/>
            </a:pPr>
            <a:fld id="{FCBE3527-FF5F-4204-A586-8E870ACF5384}"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ítol horitzontal i text vertical">
    <p:spTree>
      <p:nvGrpSpPr>
        <p:cNvPr id="1" name=""/>
        <p:cNvGrpSpPr/>
        <p:nvPr/>
      </p:nvGrpSpPr>
      <p:grpSpPr>
        <a:xfrm>
          <a:off x="0" y="0"/>
          <a:ext cx="0" cy="0"/>
          <a:chOff x="0" y="0"/>
          <a:chExt cx="0" cy="0"/>
        </a:xfrm>
      </p:grpSpPr>
      <p:sp>
        <p:nvSpPr>
          <p:cNvPr id="3" name="Contenidor de text vertical 2"/>
          <p:cNvSpPr>
            <a:spLocks noGrp="1"/>
          </p:cNvSpPr>
          <p:nvPr>
            <p:ph type="body" orient="vert" idx="1"/>
          </p:nvPr>
        </p:nvSpPr>
        <p:spPr>
          <a:xfrm>
            <a:off x="1000100" y="1214422"/>
            <a:ext cx="7072338" cy="4878395"/>
          </a:xfrm>
        </p:spPr>
        <p:txBody>
          <a:bodyPr vert="eaVert"/>
          <a:lstStyle>
            <a:lvl3pPr>
              <a:buClr>
                <a:srgbClr val="007ABE"/>
              </a:buClr>
              <a:buSzPct val="90000"/>
              <a:buFont typeface="Courier New" pitchFamily="49" charset="0"/>
              <a:buChar char="o"/>
              <a:defRPr sz="1300"/>
            </a:lvl3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p:txBody>
      </p:sp>
      <p:sp>
        <p:nvSpPr>
          <p:cNvPr id="4" name="Rectangle 4"/>
          <p:cNvSpPr>
            <a:spLocks noGrp="1" noChangeArrowheads="1"/>
          </p:cNvSpPr>
          <p:nvPr>
            <p:ph type="dt" sz="half" idx="10"/>
          </p:nvPr>
        </p:nvSpPr>
        <p:spPr>
          <a:xfrm>
            <a:off x="865188" y="6245225"/>
            <a:ext cx="1403350" cy="476250"/>
          </a:xfrm>
        </p:spPr>
        <p:txBody>
          <a:bodyPr/>
          <a:lstStyle>
            <a:lvl1pPr>
              <a:defRPr/>
            </a:lvl1pPr>
          </a:lstStyle>
          <a:p>
            <a:pPr>
              <a:defRPr/>
            </a:pPr>
            <a:endParaRPr lang="es-ES"/>
          </a:p>
        </p:txBody>
      </p:sp>
      <p:sp>
        <p:nvSpPr>
          <p:cNvPr id="5" name="Rectangle 5"/>
          <p:cNvSpPr>
            <a:spLocks noGrp="1" noChangeArrowheads="1"/>
          </p:cNvSpPr>
          <p:nvPr>
            <p:ph type="ftr" sz="quarter" idx="11"/>
          </p:nvPr>
        </p:nvSpPr>
        <p:spPr/>
        <p:txBody>
          <a:bodyPr/>
          <a:lstStyle>
            <a:lvl1pPr>
              <a:defRPr/>
            </a:lvl1pPr>
          </a:lstStyle>
          <a:p>
            <a:pPr>
              <a:defRPr/>
            </a:pPr>
            <a:endParaRPr lang="es-ES"/>
          </a:p>
        </p:txBody>
      </p:sp>
      <p:sp>
        <p:nvSpPr>
          <p:cNvPr id="6" name="Rectangle 6"/>
          <p:cNvSpPr>
            <a:spLocks noGrp="1" noChangeArrowheads="1"/>
          </p:cNvSpPr>
          <p:nvPr>
            <p:ph type="sldNum" sz="quarter" idx="12"/>
          </p:nvPr>
        </p:nvSpPr>
        <p:spPr/>
        <p:txBody>
          <a:bodyPr/>
          <a:lstStyle>
            <a:lvl1pPr>
              <a:defRPr/>
            </a:lvl1pPr>
          </a:lstStyle>
          <a:p>
            <a:pPr>
              <a:defRPr/>
            </a:pPr>
            <a:fld id="{5ACE8D17-7317-4B34-A84C-D7D177791D7B}"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1_PORTADA">
    <p:spTree>
      <p:nvGrpSpPr>
        <p:cNvPr id="1" name=""/>
        <p:cNvGrpSpPr/>
        <p:nvPr/>
      </p:nvGrpSpPr>
      <p:grpSpPr>
        <a:xfrm>
          <a:off x="0" y="0"/>
          <a:ext cx="0" cy="0"/>
          <a:chOff x="0" y="0"/>
          <a:chExt cx="0" cy="0"/>
        </a:xfrm>
      </p:grpSpPr>
      <p:sp>
        <p:nvSpPr>
          <p:cNvPr id="2" name="10 Rectángulo"/>
          <p:cNvSpPr>
            <a:spLocks noChangeArrowheads="1"/>
          </p:cNvSpPr>
          <p:nvPr userDrawn="1"/>
        </p:nvSpPr>
        <p:spPr bwMode="auto">
          <a:xfrm>
            <a:off x="0" y="0"/>
            <a:ext cx="9144000" cy="6858000"/>
          </a:xfrm>
          <a:prstGeom prst="rect">
            <a:avLst/>
          </a:prstGeom>
          <a:solidFill>
            <a:schemeClr val="bg1"/>
          </a:solidFill>
          <a:ln w="9525">
            <a:noFill/>
            <a:miter lim="800000"/>
            <a:headEnd/>
            <a:tailEnd/>
          </a:ln>
        </p:spPr>
        <p:txBody>
          <a:bodyPr anchor="ctr">
            <a:spAutoFit/>
          </a:bodyPr>
          <a:lstStyle/>
          <a:p>
            <a:pPr algn="ctr" fontAlgn="base">
              <a:spcBef>
                <a:spcPct val="0"/>
              </a:spcBef>
              <a:spcAft>
                <a:spcPct val="0"/>
              </a:spcAft>
              <a:defRPr/>
            </a:pPr>
            <a:endParaRPr lang="ca-ES" sz="3200" b="1">
              <a:solidFill>
                <a:srgbClr val="993366"/>
              </a:solidFill>
              <a:cs typeface="Arial" pitchFamily="34" charset="0"/>
            </a:endParaRPr>
          </a:p>
        </p:txBody>
      </p:sp>
      <p:pic>
        <p:nvPicPr>
          <p:cNvPr id="3" name="5 Imagen" descr="UPC-CEI-positiu-p3005-interior-blanc.png"/>
          <p:cNvPicPr>
            <a:picLocks noChangeAspect="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214313" y="5454650"/>
            <a:ext cx="3317875" cy="1111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7 Imagen" descr="barra blava arrodonida.jpg"/>
          <p:cNvPicPr>
            <a:picLocks noChangeAspect="1"/>
          </p:cNvPicPr>
          <p:nvPr userDrawn="1"/>
        </p:nvPicPr>
        <p:blipFill>
          <a:blip r:embed="rId3" cstate="print">
            <a:extLst>
              <a:ext uri="{28A0092B-C50C-407E-A947-70E740481C1C}">
                <a14:useLocalDpi xmlns:a14="http://schemas.microsoft.com/office/drawing/2010/main" xmlns="" val="0"/>
              </a:ext>
            </a:extLst>
          </a:blip>
          <a:srcRect t="40471" r="917"/>
          <a:stretch>
            <a:fillRect/>
          </a:stretch>
        </p:blipFill>
        <p:spPr bwMode="auto">
          <a:xfrm>
            <a:off x="714375" y="0"/>
            <a:ext cx="7643813" cy="357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061839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2.png"/><Relationship Id="rId5" Type="http://schemas.openxmlformats.org/officeDocument/2006/relationships/slideLayout" Target="../slideLayouts/slideLayout14.xml"/><Relationship Id="rId10" Type="http://schemas.openxmlformats.org/officeDocument/2006/relationships/image" Target="../media/image1.jpe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896938" y="1265238"/>
            <a:ext cx="7175500" cy="48783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1"/>
            <a:endParaRPr lang="es-ES" smtClean="0"/>
          </a:p>
        </p:txBody>
      </p:sp>
      <p:sp>
        <p:nvSpPr>
          <p:cNvPr id="47108" name="Rectangle 4"/>
          <p:cNvSpPr>
            <a:spLocks noGrp="1" noChangeArrowheads="1"/>
          </p:cNvSpPr>
          <p:nvPr>
            <p:ph type="dt" sz="half" idx="2"/>
          </p:nvPr>
        </p:nvSpPr>
        <p:spPr bwMode="auto">
          <a:xfrm>
            <a:off x="896938" y="6245225"/>
            <a:ext cx="140335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s-ES"/>
          </a:p>
        </p:txBody>
      </p:sp>
      <p:sp>
        <p:nvSpPr>
          <p:cNvPr id="47109" name="Rectangle 5"/>
          <p:cNvSpPr>
            <a:spLocks noGrp="1" noChangeArrowheads="1"/>
          </p:cNvSpPr>
          <p:nvPr>
            <p:ph type="ftr" sz="quarter" idx="3"/>
          </p:nvPr>
        </p:nvSpPr>
        <p:spPr bwMode="auto">
          <a:xfrm>
            <a:off x="2357438" y="6245225"/>
            <a:ext cx="4214812"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s-ES"/>
          </a:p>
        </p:txBody>
      </p:sp>
      <p:sp>
        <p:nvSpPr>
          <p:cNvPr id="47110" name="Rectangle 6"/>
          <p:cNvSpPr>
            <a:spLocks noGrp="1" noChangeArrowheads="1"/>
          </p:cNvSpPr>
          <p:nvPr>
            <p:ph type="sldNum" sz="quarter" idx="4"/>
          </p:nvPr>
        </p:nvSpPr>
        <p:spPr bwMode="auto">
          <a:xfrm>
            <a:off x="6643688" y="6245225"/>
            <a:ext cx="15716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9B95A957-0255-4C67-A68B-9C20B8106C56}" type="slidenum">
              <a:rPr lang="es-ES"/>
              <a:pPr>
                <a:defRPr/>
              </a:pPr>
              <a:t>‹Nº›</a:t>
            </a:fld>
            <a:endParaRPr lang="es-ES"/>
          </a:p>
        </p:txBody>
      </p:sp>
      <p:sp>
        <p:nvSpPr>
          <p:cNvPr id="10" name="Rectangle 2"/>
          <p:cNvSpPr txBox="1">
            <a:spLocks noChangeArrowheads="1"/>
          </p:cNvSpPr>
          <p:nvPr/>
        </p:nvSpPr>
        <p:spPr bwMode="auto">
          <a:xfrm>
            <a:off x="1000125" y="0"/>
            <a:ext cx="7175500" cy="1143000"/>
          </a:xfrm>
          <a:prstGeom prst="rect">
            <a:avLst/>
          </a:prstGeom>
          <a:noFill/>
          <a:ln w="9525">
            <a:noFill/>
            <a:miter lim="800000"/>
            <a:headEnd/>
            <a:tailEnd/>
          </a:ln>
        </p:spPr>
        <p:txBody>
          <a:bodyPr anchor="ctr"/>
          <a:lstStyle/>
          <a:p>
            <a:pPr algn="r" eaLnBrk="0" hangingPunct="0">
              <a:defRPr/>
            </a:pPr>
            <a:endParaRPr lang="es-ES" sz="2400" b="1" kern="0" dirty="0">
              <a:latin typeface="+mj-lt"/>
              <a:ea typeface="+mj-ea"/>
              <a:cs typeface="+mj-cs"/>
            </a:endParaRPr>
          </a:p>
        </p:txBody>
      </p:sp>
      <p:grpSp>
        <p:nvGrpSpPr>
          <p:cNvPr id="1031" name="10 Grupo"/>
          <p:cNvGrpSpPr>
            <a:grpSpLocks/>
          </p:cNvGrpSpPr>
          <p:nvPr/>
        </p:nvGrpSpPr>
        <p:grpSpPr bwMode="auto">
          <a:xfrm>
            <a:off x="427038" y="0"/>
            <a:ext cx="7859712" cy="1000125"/>
            <a:chOff x="427038" y="0"/>
            <a:chExt cx="7859712" cy="1000125"/>
          </a:xfrm>
        </p:grpSpPr>
        <p:pic>
          <p:nvPicPr>
            <p:cNvPr id="1032" name="8 Imagen" descr="barra blava arrodonida.jpg"/>
            <p:cNvPicPr>
              <a:picLocks noChangeAspect="1"/>
            </p:cNvPicPr>
            <p:nvPr userDrawn="1"/>
          </p:nvPicPr>
          <p:blipFill>
            <a:blip r:embed="rId11" cstate="print"/>
            <a:srcRect t="40471" r="917"/>
            <a:stretch>
              <a:fillRect/>
            </a:stretch>
          </p:blipFill>
          <p:spPr bwMode="auto">
            <a:xfrm>
              <a:off x="714375" y="0"/>
              <a:ext cx="7572375" cy="357188"/>
            </a:xfrm>
            <a:prstGeom prst="rect">
              <a:avLst/>
            </a:prstGeom>
            <a:noFill/>
            <a:ln w="9525">
              <a:noFill/>
              <a:miter lim="800000"/>
              <a:headEnd/>
              <a:tailEnd/>
            </a:ln>
          </p:spPr>
        </p:pic>
        <p:cxnSp>
          <p:nvCxnSpPr>
            <p:cNvPr id="12" name="11 Conector recto"/>
            <p:cNvCxnSpPr/>
            <p:nvPr userDrawn="1"/>
          </p:nvCxnSpPr>
          <p:spPr>
            <a:xfrm>
              <a:off x="1000125" y="998538"/>
              <a:ext cx="7072313" cy="1587"/>
            </a:xfrm>
            <a:prstGeom prst="line">
              <a:avLst/>
            </a:prstGeom>
            <a:ln>
              <a:solidFill>
                <a:srgbClr val="007ABE"/>
              </a:solidFill>
            </a:ln>
          </p:spPr>
          <p:style>
            <a:lnRef idx="1">
              <a:schemeClr val="accent1"/>
            </a:lnRef>
            <a:fillRef idx="0">
              <a:schemeClr val="accent1"/>
            </a:fillRef>
            <a:effectRef idx="0">
              <a:schemeClr val="accent1"/>
            </a:effectRef>
            <a:fontRef idx="minor">
              <a:schemeClr val="tx1"/>
            </a:fontRef>
          </p:style>
        </p:cxnSp>
        <p:pic>
          <p:nvPicPr>
            <p:cNvPr id="1034" name="5 Imagen" descr="UPC-CEI-positiu-p3005-interior-blanc.png"/>
            <p:cNvPicPr>
              <a:picLocks noChangeAspect="1"/>
            </p:cNvPicPr>
            <p:nvPr userDrawn="1"/>
          </p:nvPicPr>
          <p:blipFill>
            <a:blip r:embed="rId12" cstate="print"/>
            <a:srcRect/>
            <a:stretch>
              <a:fillRect/>
            </a:stretch>
          </p:blipFill>
          <p:spPr bwMode="auto">
            <a:xfrm>
              <a:off x="427038" y="153988"/>
              <a:ext cx="2430462" cy="812800"/>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0" r:id="rId4"/>
    <p:sldLayoutId id="2147483744" r:id="rId5"/>
    <p:sldLayoutId id="2147483745" r:id="rId6"/>
    <p:sldLayoutId id="2147483746" r:id="rId7"/>
    <p:sldLayoutId id="2147483747" r:id="rId8"/>
    <p:sldLayoutId id="2147483748" r:id="rId9"/>
  </p:sldLayoutIdLst>
  <p:hf hdr="0" ftr="0" dt="0"/>
  <p:txStyles>
    <p:titleStyle>
      <a:lvl1pPr algn="l" rtl="0" eaLnBrk="1" fontAlgn="base" hangingPunct="1">
        <a:spcBef>
          <a:spcPct val="0"/>
        </a:spcBef>
        <a:spcAft>
          <a:spcPct val="0"/>
        </a:spcAft>
        <a:defRPr sz="3100">
          <a:solidFill>
            <a:srgbClr val="007ABE"/>
          </a:solidFill>
          <a:latin typeface="+mj-lt"/>
          <a:ea typeface="+mj-ea"/>
          <a:cs typeface="+mj-cs"/>
        </a:defRPr>
      </a:lvl1pPr>
      <a:lvl2pPr algn="l" rtl="0" eaLnBrk="1" fontAlgn="base" hangingPunct="1">
        <a:spcBef>
          <a:spcPct val="0"/>
        </a:spcBef>
        <a:spcAft>
          <a:spcPct val="0"/>
        </a:spcAft>
        <a:defRPr sz="3100">
          <a:solidFill>
            <a:srgbClr val="007ABE"/>
          </a:solidFill>
          <a:latin typeface="Arial" charset="0"/>
        </a:defRPr>
      </a:lvl2pPr>
      <a:lvl3pPr algn="l" rtl="0" eaLnBrk="1" fontAlgn="base" hangingPunct="1">
        <a:spcBef>
          <a:spcPct val="0"/>
        </a:spcBef>
        <a:spcAft>
          <a:spcPct val="0"/>
        </a:spcAft>
        <a:defRPr sz="3100">
          <a:solidFill>
            <a:srgbClr val="007ABE"/>
          </a:solidFill>
          <a:latin typeface="Arial" charset="0"/>
        </a:defRPr>
      </a:lvl3pPr>
      <a:lvl4pPr algn="l" rtl="0" eaLnBrk="1" fontAlgn="base" hangingPunct="1">
        <a:spcBef>
          <a:spcPct val="0"/>
        </a:spcBef>
        <a:spcAft>
          <a:spcPct val="0"/>
        </a:spcAft>
        <a:defRPr sz="3100">
          <a:solidFill>
            <a:srgbClr val="007ABE"/>
          </a:solidFill>
          <a:latin typeface="Arial" charset="0"/>
        </a:defRPr>
      </a:lvl4pPr>
      <a:lvl5pPr algn="l" rtl="0" eaLnBrk="1" fontAlgn="base" hangingPunct="1">
        <a:spcBef>
          <a:spcPct val="0"/>
        </a:spcBef>
        <a:spcAft>
          <a:spcPct val="0"/>
        </a:spcAft>
        <a:defRPr sz="3100">
          <a:solidFill>
            <a:srgbClr val="007ABE"/>
          </a:solidFill>
          <a:latin typeface="Arial" charset="0"/>
        </a:defRPr>
      </a:lvl5pPr>
      <a:lvl6pPr marL="457200" algn="l" rtl="0" eaLnBrk="1" fontAlgn="base" hangingPunct="1">
        <a:spcBef>
          <a:spcPct val="0"/>
        </a:spcBef>
        <a:spcAft>
          <a:spcPct val="0"/>
        </a:spcAft>
        <a:defRPr sz="3100">
          <a:solidFill>
            <a:schemeClr val="tx2"/>
          </a:solidFill>
          <a:latin typeface="Arial" charset="0"/>
        </a:defRPr>
      </a:lvl6pPr>
      <a:lvl7pPr marL="914400" algn="l" rtl="0" eaLnBrk="1" fontAlgn="base" hangingPunct="1">
        <a:spcBef>
          <a:spcPct val="0"/>
        </a:spcBef>
        <a:spcAft>
          <a:spcPct val="0"/>
        </a:spcAft>
        <a:defRPr sz="3100">
          <a:solidFill>
            <a:schemeClr val="tx2"/>
          </a:solidFill>
          <a:latin typeface="Arial" charset="0"/>
        </a:defRPr>
      </a:lvl7pPr>
      <a:lvl8pPr marL="1371600" algn="l" rtl="0" eaLnBrk="1" fontAlgn="base" hangingPunct="1">
        <a:spcBef>
          <a:spcPct val="0"/>
        </a:spcBef>
        <a:spcAft>
          <a:spcPct val="0"/>
        </a:spcAft>
        <a:defRPr sz="3100">
          <a:solidFill>
            <a:schemeClr val="tx2"/>
          </a:solidFill>
          <a:latin typeface="Arial" charset="0"/>
        </a:defRPr>
      </a:lvl8pPr>
      <a:lvl9pPr marL="1828800" algn="l" rtl="0" eaLnBrk="1" fontAlgn="base" hangingPunct="1">
        <a:spcBef>
          <a:spcPct val="0"/>
        </a:spcBef>
        <a:spcAft>
          <a:spcPct val="0"/>
        </a:spcAft>
        <a:defRPr sz="3100">
          <a:solidFill>
            <a:schemeClr val="tx2"/>
          </a:solidFill>
          <a:latin typeface="Arial" charset="0"/>
        </a:defRPr>
      </a:lvl9pPr>
    </p:titleStyle>
    <p:bodyStyle>
      <a:lvl1pPr marL="342900" indent="-342900" algn="l" rtl="0" eaLnBrk="1" fontAlgn="base" hangingPunct="1">
        <a:spcBef>
          <a:spcPct val="20000"/>
        </a:spcBef>
        <a:spcAft>
          <a:spcPct val="0"/>
        </a:spcAft>
        <a:buClr>
          <a:srgbClr val="007ABE"/>
        </a:buClr>
        <a:buFont typeface="Wingdings" pitchFamily="2" charset="2"/>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rgbClr val="007ABE"/>
        </a:buClr>
        <a:buFont typeface="Arial" charset="0"/>
        <a:buChar char="•"/>
        <a:defRPr sz="1600">
          <a:solidFill>
            <a:schemeClr val="tx1"/>
          </a:solidFill>
          <a:latin typeface="+mn-lt"/>
        </a:defRPr>
      </a:lvl2pPr>
      <a:lvl3pPr marL="1143000" indent="-228600" algn="l" rtl="0" eaLnBrk="1" fontAlgn="base" hangingPunct="1">
        <a:spcBef>
          <a:spcPct val="20000"/>
        </a:spcBef>
        <a:spcAft>
          <a:spcPct val="0"/>
        </a:spcAft>
        <a:buClr>
          <a:srgbClr val="007ABE"/>
        </a:buClr>
        <a:buFont typeface="Courier New" pitchFamily="49" charset="0"/>
        <a:buChar char="o"/>
        <a:defRPr sz="13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896938" y="1265238"/>
            <a:ext cx="7175500" cy="48783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ca-ES" smtClean="0"/>
              <a:t>Haga clic para modificar el estilo de texto del patrón</a:t>
            </a:r>
          </a:p>
          <a:p>
            <a:pPr lvl="1"/>
            <a:r>
              <a:rPr lang="es-ES" altLang="ca-ES" smtClean="0"/>
              <a:t>Segundo nivel</a:t>
            </a:r>
          </a:p>
          <a:p>
            <a:pPr lvl="2"/>
            <a:r>
              <a:rPr lang="es-ES" altLang="ca-ES" smtClean="0"/>
              <a:t>Tercer nivel</a:t>
            </a:r>
          </a:p>
          <a:p>
            <a:pPr lvl="1"/>
            <a:endParaRPr lang="es-ES" altLang="ca-ES" smtClean="0"/>
          </a:p>
        </p:txBody>
      </p:sp>
      <p:sp>
        <p:nvSpPr>
          <p:cNvPr id="47108" name="Rectangle 4"/>
          <p:cNvSpPr>
            <a:spLocks noGrp="1" noChangeArrowheads="1"/>
          </p:cNvSpPr>
          <p:nvPr>
            <p:ph type="dt" sz="half" idx="2"/>
          </p:nvPr>
        </p:nvSpPr>
        <p:spPr bwMode="auto">
          <a:xfrm>
            <a:off x="896938" y="6245225"/>
            <a:ext cx="140335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cs typeface="+mn-cs"/>
              </a:defRPr>
            </a:lvl1pPr>
          </a:lstStyle>
          <a:p>
            <a:pPr>
              <a:defRPr/>
            </a:pPr>
            <a:endParaRPr lang="es-ES">
              <a:solidFill>
                <a:prstClr val="black"/>
              </a:solidFill>
            </a:endParaRPr>
          </a:p>
        </p:txBody>
      </p:sp>
      <p:sp>
        <p:nvSpPr>
          <p:cNvPr id="47109" name="Rectangle 5"/>
          <p:cNvSpPr>
            <a:spLocks noGrp="1" noChangeArrowheads="1"/>
          </p:cNvSpPr>
          <p:nvPr>
            <p:ph type="ftr" sz="quarter" idx="3"/>
          </p:nvPr>
        </p:nvSpPr>
        <p:spPr bwMode="auto">
          <a:xfrm>
            <a:off x="2357438" y="6245225"/>
            <a:ext cx="4214812"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cs typeface="+mn-cs"/>
              </a:defRPr>
            </a:lvl1pPr>
          </a:lstStyle>
          <a:p>
            <a:pPr>
              <a:defRPr/>
            </a:pPr>
            <a:endParaRPr lang="es-ES">
              <a:solidFill>
                <a:prstClr val="black"/>
              </a:solidFill>
            </a:endParaRPr>
          </a:p>
        </p:txBody>
      </p:sp>
      <p:sp>
        <p:nvSpPr>
          <p:cNvPr id="47110" name="Rectangle 6"/>
          <p:cNvSpPr>
            <a:spLocks noGrp="1" noChangeArrowheads="1"/>
          </p:cNvSpPr>
          <p:nvPr>
            <p:ph type="sldNum" sz="quarter" idx="4"/>
          </p:nvPr>
        </p:nvSpPr>
        <p:spPr bwMode="auto">
          <a:xfrm>
            <a:off x="7143750" y="6265863"/>
            <a:ext cx="15716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charset="0"/>
                <a:cs typeface="+mn-cs"/>
              </a:defRPr>
            </a:lvl1pPr>
          </a:lstStyle>
          <a:p>
            <a:pPr>
              <a:defRPr/>
            </a:pPr>
            <a:fld id="{9D953E4E-6D6A-49EA-91C9-9C16F5351287}" type="slidenum">
              <a:rPr lang="es-ES">
                <a:solidFill>
                  <a:prstClr val="black"/>
                </a:solidFill>
              </a:rPr>
              <a:pPr>
                <a:defRPr/>
              </a:pPr>
              <a:t>‹Nº›</a:t>
            </a:fld>
            <a:endParaRPr lang="es-ES" dirty="0">
              <a:solidFill>
                <a:prstClr val="black"/>
              </a:solidFill>
            </a:endParaRPr>
          </a:p>
        </p:txBody>
      </p:sp>
      <p:sp>
        <p:nvSpPr>
          <p:cNvPr id="1030" name="Rectangle 2"/>
          <p:cNvSpPr txBox="1">
            <a:spLocks noChangeArrowheads="1"/>
          </p:cNvSpPr>
          <p:nvPr/>
        </p:nvSpPr>
        <p:spPr bwMode="auto">
          <a:xfrm>
            <a:off x="1000125" y="0"/>
            <a:ext cx="71755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a:endParaRPr lang="ca-ES" altLang="ca-ES" sz="2400" b="1">
              <a:solidFill>
                <a:prstClr val="black"/>
              </a:solidFill>
              <a:cs typeface="Arial" pitchFamily="34" charset="0"/>
            </a:endParaRPr>
          </a:p>
        </p:txBody>
      </p:sp>
      <p:grpSp>
        <p:nvGrpSpPr>
          <p:cNvPr id="1031" name="10 Grupo"/>
          <p:cNvGrpSpPr>
            <a:grpSpLocks/>
          </p:cNvGrpSpPr>
          <p:nvPr/>
        </p:nvGrpSpPr>
        <p:grpSpPr bwMode="auto">
          <a:xfrm>
            <a:off x="427038" y="0"/>
            <a:ext cx="7859712" cy="1000125"/>
            <a:chOff x="427038" y="0"/>
            <a:chExt cx="7859712" cy="1000125"/>
          </a:xfrm>
        </p:grpSpPr>
        <p:pic>
          <p:nvPicPr>
            <p:cNvPr id="1032" name="8 Imagen" descr="barra blava arrodonida.jpg"/>
            <p:cNvPicPr>
              <a:picLocks noChangeAspect="1"/>
            </p:cNvPicPr>
            <p:nvPr/>
          </p:nvPicPr>
          <p:blipFill>
            <a:blip r:embed="rId10" cstate="print">
              <a:extLst>
                <a:ext uri="{28A0092B-C50C-407E-A947-70E740481C1C}">
                  <a14:useLocalDpi xmlns:a14="http://schemas.microsoft.com/office/drawing/2010/main" xmlns="" val="0"/>
                </a:ext>
              </a:extLst>
            </a:blip>
            <a:srcRect t="40471" r="917"/>
            <a:stretch>
              <a:fillRect/>
            </a:stretch>
          </p:blipFill>
          <p:spPr bwMode="auto">
            <a:xfrm>
              <a:off x="714375" y="0"/>
              <a:ext cx="7572375" cy="357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12" name="11 Conector recto"/>
            <p:cNvCxnSpPr/>
            <p:nvPr/>
          </p:nvCxnSpPr>
          <p:spPr>
            <a:xfrm>
              <a:off x="1000125" y="998538"/>
              <a:ext cx="7072313" cy="1587"/>
            </a:xfrm>
            <a:prstGeom prst="line">
              <a:avLst/>
            </a:prstGeom>
            <a:ln>
              <a:solidFill>
                <a:srgbClr val="007ABE"/>
              </a:solidFill>
            </a:ln>
          </p:spPr>
          <p:style>
            <a:lnRef idx="1">
              <a:schemeClr val="accent1"/>
            </a:lnRef>
            <a:fillRef idx="0">
              <a:schemeClr val="accent1"/>
            </a:fillRef>
            <a:effectRef idx="0">
              <a:schemeClr val="accent1"/>
            </a:effectRef>
            <a:fontRef idx="minor">
              <a:schemeClr val="tx1"/>
            </a:fontRef>
          </p:style>
        </p:cxnSp>
        <p:pic>
          <p:nvPicPr>
            <p:cNvPr id="1034" name="5 Imagen" descr="UPC-CEI-positiu-p3005-interior-blanc.png"/>
            <p:cNvPicPr>
              <a:picLocks noChangeAspect="1"/>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427038" y="153988"/>
              <a:ext cx="2430462" cy="812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Tree>
    <p:extLst>
      <p:ext uri="{BB962C8B-B14F-4D97-AF65-F5344CB8AC3E}">
        <p14:creationId xmlns:p14="http://schemas.microsoft.com/office/powerpoint/2010/main" xmlns="" val="3603328318"/>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Lst>
  <p:hf hdr="0" ftr="0" dt="0"/>
  <p:txStyles>
    <p:titleStyle>
      <a:lvl1pPr algn="l" rtl="0" eaLnBrk="1" fontAlgn="base" hangingPunct="1">
        <a:spcBef>
          <a:spcPct val="0"/>
        </a:spcBef>
        <a:spcAft>
          <a:spcPct val="0"/>
        </a:spcAft>
        <a:defRPr sz="3100">
          <a:solidFill>
            <a:srgbClr val="007ABE"/>
          </a:solidFill>
          <a:latin typeface="+mj-lt"/>
          <a:ea typeface="+mj-ea"/>
          <a:cs typeface="+mj-cs"/>
        </a:defRPr>
      </a:lvl1pPr>
      <a:lvl2pPr algn="l" rtl="0" eaLnBrk="1" fontAlgn="base" hangingPunct="1">
        <a:spcBef>
          <a:spcPct val="0"/>
        </a:spcBef>
        <a:spcAft>
          <a:spcPct val="0"/>
        </a:spcAft>
        <a:defRPr sz="3100">
          <a:solidFill>
            <a:srgbClr val="007ABE"/>
          </a:solidFill>
          <a:latin typeface="Arial" charset="0"/>
        </a:defRPr>
      </a:lvl2pPr>
      <a:lvl3pPr algn="l" rtl="0" eaLnBrk="1" fontAlgn="base" hangingPunct="1">
        <a:spcBef>
          <a:spcPct val="0"/>
        </a:spcBef>
        <a:spcAft>
          <a:spcPct val="0"/>
        </a:spcAft>
        <a:defRPr sz="3100">
          <a:solidFill>
            <a:srgbClr val="007ABE"/>
          </a:solidFill>
          <a:latin typeface="Arial" charset="0"/>
        </a:defRPr>
      </a:lvl3pPr>
      <a:lvl4pPr algn="l" rtl="0" eaLnBrk="1" fontAlgn="base" hangingPunct="1">
        <a:spcBef>
          <a:spcPct val="0"/>
        </a:spcBef>
        <a:spcAft>
          <a:spcPct val="0"/>
        </a:spcAft>
        <a:defRPr sz="3100">
          <a:solidFill>
            <a:srgbClr val="007ABE"/>
          </a:solidFill>
          <a:latin typeface="Arial" charset="0"/>
        </a:defRPr>
      </a:lvl4pPr>
      <a:lvl5pPr algn="l" rtl="0" eaLnBrk="1" fontAlgn="base" hangingPunct="1">
        <a:spcBef>
          <a:spcPct val="0"/>
        </a:spcBef>
        <a:spcAft>
          <a:spcPct val="0"/>
        </a:spcAft>
        <a:defRPr sz="3100">
          <a:solidFill>
            <a:srgbClr val="007ABE"/>
          </a:solidFill>
          <a:latin typeface="Arial" charset="0"/>
        </a:defRPr>
      </a:lvl5pPr>
      <a:lvl6pPr marL="457200" algn="l" rtl="0" eaLnBrk="1" fontAlgn="base" hangingPunct="1">
        <a:spcBef>
          <a:spcPct val="0"/>
        </a:spcBef>
        <a:spcAft>
          <a:spcPct val="0"/>
        </a:spcAft>
        <a:defRPr sz="3100">
          <a:solidFill>
            <a:schemeClr val="tx2"/>
          </a:solidFill>
          <a:latin typeface="Arial" charset="0"/>
        </a:defRPr>
      </a:lvl6pPr>
      <a:lvl7pPr marL="914400" algn="l" rtl="0" eaLnBrk="1" fontAlgn="base" hangingPunct="1">
        <a:spcBef>
          <a:spcPct val="0"/>
        </a:spcBef>
        <a:spcAft>
          <a:spcPct val="0"/>
        </a:spcAft>
        <a:defRPr sz="3100">
          <a:solidFill>
            <a:schemeClr val="tx2"/>
          </a:solidFill>
          <a:latin typeface="Arial" charset="0"/>
        </a:defRPr>
      </a:lvl7pPr>
      <a:lvl8pPr marL="1371600" algn="l" rtl="0" eaLnBrk="1" fontAlgn="base" hangingPunct="1">
        <a:spcBef>
          <a:spcPct val="0"/>
        </a:spcBef>
        <a:spcAft>
          <a:spcPct val="0"/>
        </a:spcAft>
        <a:defRPr sz="3100">
          <a:solidFill>
            <a:schemeClr val="tx2"/>
          </a:solidFill>
          <a:latin typeface="Arial" charset="0"/>
        </a:defRPr>
      </a:lvl8pPr>
      <a:lvl9pPr marL="1828800" algn="l" rtl="0" eaLnBrk="1" fontAlgn="base" hangingPunct="1">
        <a:spcBef>
          <a:spcPct val="0"/>
        </a:spcBef>
        <a:spcAft>
          <a:spcPct val="0"/>
        </a:spcAft>
        <a:defRPr sz="3100">
          <a:solidFill>
            <a:schemeClr val="tx2"/>
          </a:solidFill>
          <a:latin typeface="Arial" charset="0"/>
        </a:defRPr>
      </a:lvl9pPr>
    </p:titleStyle>
    <p:bodyStyle>
      <a:lvl1pPr marL="342900" indent="-342900" algn="l" rtl="0" eaLnBrk="1" fontAlgn="base" hangingPunct="1">
        <a:spcBef>
          <a:spcPct val="20000"/>
        </a:spcBef>
        <a:spcAft>
          <a:spcPct val="0"/>
        </a:spcAft>
        <a:buClr>
          <a:srgbClr val="007ABE"/>
        </a:buClr>
        <a:buFont typeface="Wingdings" pitchFamily="2" charset="2"/>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rgbClr val="007ABE"/>
        </a:buClr>
        <a:buFont typeface="Arial" pitchFamily="34" charset="0"/>
        <a:buChar char="•"/>
        <a:defRPr sz="1600">
          <a:solidFill>
            <a:schemeClr val="tx1"/>
          </a:solidFill>
          <a:latin typeface="+mn-lt"/>
        </a:defRPr>
      </a:lvl2pPr>
      <a:lvl3pPr marL="1143000" indent="-228600" algn="l" rtl="0" eaLnBrk="1" fontAlgn="base" hangingPunct="1">
        <a:spcBef>
          <a:spcPct val="20000"/>
        </a:spcBef>
        <a:spcAft>
          <a:spcPct val="0"/>
        </a:spcAft>
        <a:buClr>
          <a:srgbClr val="007ABE"/>
        </a:buClr>
        <a:buFont typeface="Courier New" pitchFamily="49" charset="0"/>
        <a:buChar char="o"/>
        <a:defRPr sz="13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MOBILITY%20TOOL%20Erasmus%20Data%20Dictionary.docx"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hyperlink" Target="http://www.upc.edu/slt/formulari/certificab2" TargetMode="External"/><Relationship Id="rId1" Type="http://schemas.openxmlformats.org/officeDocument/2006/relationships/slideLayout" Target="../slideLayouts/slideLayout1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www.upc.edu/sga/beques/mobilitat-internacional/programa-erasmus/erasmus-estudis/FinancamentSMS"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upc.edu/slt/formulari/consultes-cursos-acreditacio" TargetMode="External"/><Relationship Id="rId2" Type="http://schemas.openxmlformats.org/officeDocument/2006/relationships/hyperlink" Target="mailto:cursos.slt@upc.edu"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547664" y="1988840"/>
            <a:ext cx="6192688" cy="1846659"/>
          </a:xfrm>
        </p:spPr>
        <p:txBody>
          <a:bodyPr/>
          <a:lstStyle/>
          <a:p>
            <a:pPr algn="r"/>
            <a:r>
              <a:rPr lang="es-ES" sz="4400" dirty="0" smtClean="0"/>
              <a:t>Reunió centres</a:t>
            </a:r>
            <a:r>
              <a:rPr lang="es-ES" sz="5400" dirty="0"/>
              <a:t/>
            </a:r>
            <a:br>
              <a:rPr lang="es-ES" sz="5400" dirty="0"/>
            </a:br>
            <a:r>
              <a:rPr lang="ca-ES" sz="5400" dirty="0"/>
              <a:t/>
            </a:r>
            <a:br>
              <a:rPr lang="ca-ES" sz="5400" dirty="0"/>
            </a:br>
            <a:r>
              <a:rPr lang="ca-ES" sz="1600" dirty="0" smtClean="0"/>
              <a:t>14 de novembre de 2014</a:t>
            </a:r>
            <a:endParaRPr lang="es-ES" dirty="0"/>
          </a:p>
        </p:txBody>
      </p:sp>
    </p:spTree>
    <p:extLst>
      <p:ext uri="{BB962C8B-B14F-4D97-AF65-F5344CB8AC3E}">
        <p14:creationId xmlns:p14="http://schemas.microsoft.com/office/powerpoint/2010/main" xmlns="" val="26823284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 CuadroTexto"/>
          <p:cNvSpPr txBox="1">
            <a:spLocks noChangeArrowheads="1"/>
          </p:cNvSpPr>
          <p:nvPr/>
        </p:nvSpPr>
        <p:spPr bwMode="auto">
          <a:xfrm>
            <a:off x="827584" y="1965226"/>
            <a:ext cx="7992888" cy="4093428"/>
          </a:xfrm>
          <a:prstGeom prst="rect">
            <a:avLst/>
          </a:prstGeom>
          <a:noFill/>
          <a:ln w="9525">
            <a:noFill/>
            <a:miter lim="800000"/>
            <a:headEnd/>
            <a:tailEnd/>
          </a:ln>
        </p:spPr>
        <p:txBody>
          <a:bodyPr wrap="square">
            <a:spAutoFit/>
          </a:bodyPr>
          <a:lstStyle/>
          <a:p>
            <a:pPr algn="r">
              <a:defRPr/>
            </a:pPr>
            <a:r>
              <a:rPr lang="ca-ES" sz="4000" b="1" dirty="0" smtClean="0">
                <a:solidFill>
                  <a:srgbClr val="007DCC"/>
                </a:solidFill>
              </a:rPr>
              <a:t>2. </a:t>
            </a:r>
            <a:r>
              <a:rPr lang="ca-ES" sz="4000" b="1" dirty="0">
                <a:solidFill>
                  <a:srgbClr val="007ABE"/>
                </a:solidFill>
              </a:rPr>
              <a:t>Estat dels títols i tramesa a </a:t>
            </a:r>
            <a:r>
              <a:rPr lang="ca-ES" sz="4000" b="1" dirty="0" smtClean="0">
                <a:solidFill>
                  <a:srgbClr val="007ABE"/>
                </a:solidFill>
              </a:rPr>
              <a:t>l’estranger</a:t>
            </a:r>
          </a:p>
          <a:p>
            <a:pPr algn="r">
              <a:defRPr/>
            </a:pPr>
            <a:endParaRPr lang="ca-ES" sz="4000" b="1" dirty="0">
              <a:solidFill>
                <a:srgbClr val="007ABE"/>
              </a:solidFill>
            </a:endParaRPr>
          </a:p>
          <a:p>
            <a:pPr algn="r">
              <a:defRPr/>
            </a:pPr>
            <a:r>
              <a:rPr lang="ca-ES" sz="2000" b="1" dirty="0" smtClean="0">
                <a:solidFill>
                  <a:srgbClr val="007ABE"/>
                </a:solidFill>
              </a:rPr>
              <a:t>(presentat a Consell Acadèmic 23.10.2014)</a:t>
            </a:r>
            <a:endParaRPr lang="ca-ES" sz="2000" b="1" dirty="0">
              <a:solidFill>
                <a:srgbClr val="007ABE"/>
              </a:solidFill>
            </a:endParaRPr>
          </a:p>
          <a:p>
            <a:pPr algn="r">
              <a:defRPr/>
            </a:pPr>
            <a:endParaRPr lang="ca-ES" sz="2000" b="1" dirty="0" smtClean="0">
              <a:solidFill>
                <a:srgbClr val="007ABE"/>
              </a:solidFill>
            </a:endParaRPr>
          </a:p>
          <a:p>
            <a:pPr algn="r">
              <a:defRPr/>
            </a:pPr>
            <a:endParaRPr lang="ca-ES" sz="2000" b="1" dirty="0">
              <a:solidFill>
                <a:srgbClr val="007DCC"/>
              </a:solidFill>
            </a:endParaRPr>
          </a:p>
          <a:p>
            <a:pPr algn="r">
              <a:defRPr/>
            </a:pPr>
            <a:endParaRPr lang="ca-ES" sz="2000" b="1" dirty="0" smtClean="0">
              <a:solidFill>
                <a:srgbClr val="007DCC"/>
              </a:solidFill>
            </a:endParaRPr>
          </a:p>
          <a:p>
            <a:pPr algn="r">
              <a:defRPr/>
            </a:pPr>
            <a:endParaRPr lang="ca-ES" sz="2000" b="1" dirty="0" smtClean="0">
              <a:solidFill>
                <a:srgbClr val="007DCC"/>
              </a:solidFill>
            </a:endParaRPr>
          </a:p>
          <a:p>
            <a:pPr algn="r">
              <a:defRPr/>
            </a:pPr>
            <a:endParaRPr lang="ca-ES" sz="2000" b="1" dirty="0">
              <a:solidFill>
                <a:srgbClr val="007DCC"/>
              </a:solidFill>
            </a:endParaRPr>
          </a:p>
          <a:p>
            <a:pPr algn="r">
              <a:defRPr/>
            </a:pPr>
            <a:endParaRPr lang="ca-ES" sz="2000" b="1" dirty="0" smtClean="0">
              <a:solidFill>
                <a:srgbClr val="007DCC"/>
              </a:solidFill>
            </a:endParaRPr>
          </a:p>
        </p:txBody>
      </p:sp>
    </p:spTree>
    <p:extLst>
      <p:ext uri="{BB962C8B-B14F-4D97-AF65-F5344CB8AC3E}">
        <p14:creationId xmlns:p14="http://schemas.microsoft.com/office/powerpoint/2010/main" xmlns="" val="24920397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Marcador de contenido"/>
          <p:cNvSpPr>
            <a:spLocks noGrp="1"/>
          </p:cNvSpPr>
          <p:nvPr>
            <p:ph idx="1"/>
          </p:nvPr>
        </p:nvSpPr>
        <p:spPr>
          <a:xfrm>
            <a:off x="827584" y="1196752"/>
            <a:ext cx="7177087" cy="5112568"/>
          </a:xfrm>
        </p:spPr>
        <p:txBody>
          <a:bodyPr/>
          <a:lstStyle/>
          <a:p>
            <a:pPr marL="0" indent="0">
              <a:buNone/>
            </a:pPr>
            <a:endParaRPr lang="ca-ES" sz="1600" dirty="0" smtClean="0"/>
          </a:p>
          <a:p>
            <a:pPr marL="0" indent="0">
              <a:buNone/>
            </a:pPr>
            <a:r>
              <a:rPr lang="ca-ES" sz="2000" b="1" dirty="0" smtClean="0"/>
              <a:t>Informació general</a:t>
            </a:r>
          </a:p>
          <a:p>
            <a:pPr marL="0" indent="0">
              <a:buNone/>
            </a:pPr>
            <a:endParaRPr lang="ca-ES" sz="1000" dirty="0"/>
          </a:p>
          <a:p>
            <a:pPr marL="0" indent="0">
              <a:buNone/>
            </a:pPr>
            <a:r>
              <a:rPr lang="ca-ES" sz="1600" dirty="0" smtClean="0"/>
              <a:t>A data d’avui tenim l’aplicació informàtica adaptada als nous requeriments establerts pel MEC, tant per a l’expedició dels títols oficials anteriors a l’EEES (1r i 2n cicles i doctorat) com dels nous títols de grau, màster i doctorat.</a:t>
            </a:r>
          </a:p>
          <a:p>
            <a:pPr marL="0" indent="0">
              <a:buNone/>
            </a:pPr>
            <a:endParaRPr lang="ca-ES" sz="1600" dirty="0" smtClean="0"/>
          </a:p>
          <a:p>
            <a:pPr marL="0" indent="0">
              <a:buNone/>
            </a:pPr>
            <a:r>
              <a:rPr lang="ca-ES" sz="1600" dirty="0" smtClean="0"/>
              <a:t>Això vol dir que a hores d’ara ja podem gestionar amb normalitat els títols que hi havia pendents.</a:t>
            </a:r>
          </a:p>
          <a:p>
            <a:pPr marL="0" indent="0">
              <a:buNone/>
            </a:pPr>
            <a:endParaRPr lang="ca-ES" sz="1600" dirty="0"/>
          </a:p>
          <a:p>
            <a:pPr marL="0" indent="0">
              <a:buNone/>
            </a:pPr>
            <a:r>
              <a:rPr lang="ca-ES" sz="1600" b="1" dirty="0" smtClean="0"/>
              <a:t>Titulacions que encara no s’estan expedint:</a:t>
            </a:r>
          </a:p>
          <a:p>
            <a:r>
              <a:rPr lang="ca-ES" sz="1600" dirty="0" smtClean="0"/>
              <a:t>Títols de màster Erasmus Mundus</a:t>
            </a:r>
          </a:p>
          <a:p>
            <a:r>
              <a:rPr lang="ca-ES" sz="1600" dirty="0" smtClean="0"/>
              <a:t>Títols de doctorat de l’EEES del Reial decret 99/2011</a:t>
            </a:r>
          </a:p>
          <a:p>
            <a:pPr marL="0" indent="0">
              <a:buNone/>
            </a:pPr>
            <a:endParaRPr lang="ca-ES" sz="1600" b="1" dirty="0"/>
          </a:p>
          <a:p>
            <a:pPr marL="0" indent="0">
              <a:buNone/>
            </a:pPr>
            <a:r>
              <a:rPr lang="ca-ES" sz="1600" b="1" dirty="0" smtClean="0"/>
              <a:t>Objectiu final</a:t>
            </a:r>
          </a:p>
          <a:p>
            <a:pPr marL="0" indent="0">
              <a:buNone/>
            </a:pPr>
            <a:r>
              <a:rPr lang="ca-ES" sz="1600" dirty="0" smtClean="0">
                <a:latin typeface="Arial" panose="020B0604020202020204" pitchFamily="34" charset="0"/>
                <a:cs typeface="Arial" panose="020B0604020202020204" pitchFamily="34" charset="0"/>
              </a:rPr>
              <a:t>Un cop s’hagin expedit els títols que encara hi ha pendents, el termini màxim de lliurament d'aquests serà de 6 mesos des de que la sol·licitud dels centres arriba a l’SGA</a:t>
            </a:r>
            <a:r>
              <a:rPr lang="es-ES" sz="1600" dirty="0" smtClean="0">
                <a:latin typeface="Arial" panose="020B0604020202020204" pitchFamily="34" charset="0"/>
                <a:cs typeface="Arial" panose="020B0604020202020204" pitchFamily="34" charset="0"/>
              </a:rPr>
              <a:t>.</a:t>
            </a:r>
            <a:endParaRPr lang="ca-ES" sz="1600" dirty="0" smtClean="0">
              <a:latin typeface="Arial" panose="020B0604020202020204" pitchFamily="34" charset="0"/>
              <a:cs typeface="Arial" panose="020B0604020202020204" pitchFamily="34" charset="0"/>
            </a:endParaRPr>
          </a:p>
          <a:p>
            <a:pPr marL="0" indent="0" algn="just">
              <a:buNone/>
            </a:pPr>
            <a:endParaRPr lang="ca-ES" sz="1000" dirty="0" smtClean="0"/>
          </a:p>
          <a:p>
            <a:pPr marL="0" indent="0" algn="just">
              <a:buNone/>
            </a:pPr>
            <a:endParaRPr lang="ca-ES" sz="1000" dirty="0"/>
          </a:p>
          <a:p>
            <a:pPr marL="0" indent="0" algn="just">
              <a:buNone/>
            </a:pPr>
            <a:endParaRPr lang="ca-ES" sz="1000" dirty="0" smtClean="0"/>
          </a:p>
          <a:p>
            <a:pPr marL="0" indent="0" algn="just">
              <a:buNone/>
            </a:pPr>
            <a:endParaRPr lang="ca-ES" sz="1000" dirty="0"/>
          </a:p>
          <a:p>
            <a:pPr marL="0" indent="0" algn="just">
              <a:buNone/>
            </a:pPr>
            <a:endParaRPr lang="ca-ES" sz="1000" dirty="0" smtClean="0"/>
          </a:p>
          <a:p>
            <a:pPr marL="0" indent="0" algn="just">
              <a:buNone/>
            </a:pPr>
            <a:endParaRPr lang="ca-ES" sz="1600" dirty="0"/>
          </a:p>
          <a:p>
            <a:pPr marL="0" indent="0">
              <a:buNone/>
            </a:pPr>
            <a:endParaRPr lang="ca-ES" sz="1600" dirty="0"/>
          </a:p>
          <a:p>
            <a:pPr marL="0" indent="0">
              <a:buNone/>
            </a:pPr>
            <a:r>
              <a:rPr lang="ca-ES" sz="1600" dirty="0" smtClean="0"/>
              <a:t> </a:t>
            </a:r>
            <a:endParaRPr lang="ca-ES" sz="1600" dirty="0"/>
          </a:p>
          <a:p>
            <a:endParaRPr lang="ca-ES" sz="2000" dirty="0" smtClean="0"/>
          </a:p>
          <a:p>
            <a:endParaRPr lang="ca-ES" sz="2000" dirty="0" smtClean="0"/>
          </a:p>
        </p:txBody>
      </p:sp>
      <p:sp>
        <p:nvSpPr>
          <p:cNvPr id="9219" name="2 Marcador de contenido"/>
          <p:cNvSpPr>
            <a:spLocks noGrp="1"/>
          </p:cNvSpPr>
          <p:nvPr>
            <p:ph idx="13"/>
          </p:nvPr>
        </p:nvSpPr>
        <p:spPr>
          <a:xfrm>
            <a:off x="3059832" y="142875"/>
            <a:ext cx="5107856" cy="857250"/>
          </a:xfrm>
        </p:spPr>
        <p:txBody>
          <a:bodyPr/>
          <a:lstStyle/>
          <a:p>
            <a:pPr>
              <a:spcBef>
                <a:spcPct val="0"/>
              </a:spcBef>
            </a:pPr>
            <a:r>
              <a:rPr lang="ca-ES" dirty="0">
                <a:solidFill>
                  <a:srgbClr val="0070C0"/>
                </a:solidFill>
              </a:rPr>
              <a:t>2. Estat dels títols i tramesa a l’estranger</a:t>
            </a:r>
          </a:p>
          <a:p>
            <a:pPr>
              <a:spcBef>
                <a:spcPct val="0"/>
              </a:spcBef>
            </a:pPr>
            <a:endParaRPr lang="es-ES" dirty="0" smtClean="0">
              <a:solidFill>
                <a:srgbClr val="0070C0"/>
              </a:solidFill>
            </a:endParaRPr>
          </a:p>
        </p:txBody>
      </p:sp>
      <p:sp>
        <p:nvSpPr>
          <p:cNvPr id="4" name="Combina 3"/>
          <p:cNvSpPr/>
          <p:nvPr/>
        </p:nvSpPr>
        <p:spPr bwMode="auto">
          <a:xfrm>
            <a:off x="3214678" y="1643050"/>
            <a:ext cx="1143008" cy="1161633"/>
          </a:xfrm>
          <a:prstGeom prst="flowChartMerge">
            <a:avLst/>
          </a:prstGeom>
          <a:noFill/>
          <a:ln w="9525">
            <a:noFill/>
            <a:miter lim="800000"/>
            <a:headEnd/>
            <a:tailEnd/>
          </a:ln>
        </p:spPr>
        <p:txBody>
          <a:bodyPr wrap="square" rtlCol="0" anchor="ctr">
            <a:spAutoFit/>
          </a:bodyPr>
          <a:lstStyle/>
          <a:p>
            <a:pPr algn="ctr"/>
            <a:endParaRPr lang="ca-ES" sz="3200" b="1" dirty="0" err="1">
              <a:solidFill>
                <a:srgbClr val="993366"/>
              </a:solidFill>
            </a:endParaRPr>
          </a:p>
        </p:txBody>
      </p:sp>
      <p:sp>
        <p:nvSpPr>
          <p:cNvPr id="2" name="Contenidor de número de diapositiva 1"/>
          <p:cNvSpPr>
            <a:spLocks noGrp="1"/>
          </p:cNvSpPr>
          <p:nvPr>
            <p:ph type="sldNum" sz="quarter" idx="16"/>
          </p:nvPr>
        </p:nvSpPr>
        <p:spPr/>
        <p:txBody>
          <a:bodyPr/>
          <a:lstStyle/>
          <a:p>
            <a:pPr>
              <a:defRPr/>
            </a:pPr>
            <a:fld id="{A810C267-812F-4BFD-8E44-9233EED49724}" type="slidenum">
              <a:rPr lang="es-ES" smtClean="0"/>
              <a:pPr>
                <a:defRPr/>
              </a:pPr>
              <a:t>11</a:t>
            </a:fld>
            <a:endParaRPr lang="es-ES"/>
          </a:p>
        </p:txBody>
      </p:sp>
    </p:spTree>
    <p:extLst>
      <p:ext uri="{BB962C8B-B14F-4D97-AF65-F5344CB8AC3E}">
        <p14:creationId xmlns:p14="http://schemas.microsoft.com/office/powerpoint/2010/main" xmlns="" val="15219796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Marcador de contenido"/>
          <p:cNvSpPr>
            <a:spLocks noGrp="1"/>
          </p:cNvSpPr>
          <p:nvPr>
            <p:ph idx="1"/>
          </p:nvPr>
        </p:nvSpPr>
        <p:spPr>
          <a:xfrm>
            <a:off x="827584" y="1196752"/>
            <a:ext cx="7177087" cy="5256584"/>
          </a:xfrm>
        </p:spPr>
        <p:txBody>
          <a:bodyPr/>
          <a:lstStyle/>
          <a:p>
            <a:pPr marL="0" indent="0">
              <a:buNone/>
            </a:pPr>
            <a:endParaRPr lang="ca-ES" sz="1800" b="1" dirty="0" smtClean="0"/>
          </a:p>
          <a:p>
            <a:pPr marL="0" indent="0">
              <a:buNone/>
            </a:pPr>
            <a:r>
              <a:rPr lang="ca-ES" sz="2000" b="1" dirty="0" smtClean="0"/>
              <a:t>Títols de màster </a:t>
            </a:r>
            <a:endParaRPr lang="ca-ES" sz="2000" dirty="0" smtClean="0"/>
          </a:p>
          <a:p>
            <a:pPr marL="0" indent="0">
              <a:buNone/>
            </a:pPr>
            <a:endParaRPr lang="ca-ES" sz="1600" b="1" dirty="0" smtClean="0"/>
          </a:p>
          <a:p>
            <a:pPr marL="0" indent="0">
              <a:buNone/>
            </a:pPr>
            <a:r>
              <a:rPr lang="ca-ES" sz="1600" dirty="0" smtClean="0"/>
              <a:t>Accions realitzades durant els mesos de març a octubre de 2014 per a la posada al dia de l’expedició dels títols de màster pendents de tramitar des de l’any 2006 (compromís adquirit per l’equip de Govern):</a:t>
            </a:r>
          </a:p>
          <a:p>
            <a:pPr marL="0" indent="0">
              <a:buNone/>
            </a:pPr>
            <a:endParaRPr lang="ca-ES" sz="1600" dirty="0" smtClean="0"/>
          </a:p>
          <a:p>
            <a:pPr lvl="1"/>
            <a:r>
              <a:rPr lang="ca-ES" dirty="0" smtClean="0"/>
              <a:t>Nombre de títols de màster pendents tramitats pels centres: </a:t>
            </a:r>
            <a:r>
              <a:rPr lang="ca-ES" b="1" dirty="0" smtClean="0"/>
              <a:t>3383</a:t>
            </a:r>
          </a:p>
          <a:p>
            <a:pPr lvl="1"/>
            <a:r>
              <a:rPr lang="ca-ES" dirty="0" smtClean="0"/>
              <a:t>Títols de màster enviats al MEC: </a:t>
            </a:r>
            <a:r>
              <a:rPr lang="ca-ES" b="1" dirty="0" smtClean="0"/>
              <a:t>3383</a:t>
            </a:r>
            <a:endParaRPr lang="ca-ES" b="1" dirty="0"/>
          </a:p>
          <a:p>
            <a:pPr lvl="1"/>
            <a:r>
              <a:rPr lang="ca-ES" dirty="0"/>
              <a:t>Títols de </a:t>
            </a:r>
            <a:r>
              <a:rPr lang="ca-ES" dirty="0" smtClean="0"/>
              <a:t>màster </a:t>
            </a:r>
            <a:r>
              <a:rPr lang="ca-ES" dirty="0"/>
              <a:t>impresos: </a:t>
            </a:r>
            <a:r>
              <a:rPr lang="ca-ES" b="1" dirty="0"/>
              <a:t>3159</a:t>
            </a:r>
          </a:p>
          <a:p>
            <a:pPr lvl="1"/>
            <a:r>
              <a:rPr lang="ca-ES" dirty="0" smtClean="0"/>
              <a:t>Títols de màster pendents de rebre de la impremta: </a:t>
            </a:r>
            <a:r>
              <a:rPr lang="ca-ES" b="1" dirty="0" smtClean="0"/>
              <a:t>224</a:t>
            </a:r>
          </a:p>
          <a:p>
            <a:pPr lvl="1"/>
            <a:r>
              <a:rPr lang="ca-ES" dirty="0" smtClean="0"/>
              <a:t>Títols lliurats als centres: </a:t>
            </a:r>
            <a:r>
              <a:rPr lang="ca-ES" b="1" dirty="0" smtClean="0"/>
              <a:t>2600*</a:t>
            </a:r>
          </a:p>
          <a:p>
            <a:pPr marL="457200" lvl="1" indent="0">
              <a:buNone/>
            </a:pPr>
            <a:endParaRPr lang="ca-ES" b="1" dirty="0" smtClean="0">
              <a:latin typeface="Arial" panose="020B0604020202020204" pitchFamily="34" charset="0"/>
              <a:cs typeface="Arial" panose="020B0604020202020204" pitchFamily="34" charset="0"/>
            </a:endParaRPr>
          </a:p>
          <a:p>
            <a:pPr marL="180975" lvl="1" indent="-180975">
              <a:buNone/>
            </a:pPr>
            <a:r>
              <a:rPr lang="ca-ES" dirty="0" smtClean="0">
                <a:latin typeface="Arial" panose="020B0604020202020204" pitchFamily="34" charset="0"/>
                <a:cs typeface="Arial" panose="020B0604020202020204" pitchFamily="34" charset="0"/>
              </a:rPr>
              <a:t>*	La resta de títols pendents de rebre de la impremta o de lliurar als centres s’enviaran durant el mes de novembre (en la seva majoria es tracta de titulacions conjuntes que el MEC encara no havia inscrit al </a:t>
            </a:r>
            <a:r>
              <a:rPr lang="ca-ES" dirty="0" err="1" smtClean="0">
                <a:latin typeface="Arial" panose="020B0604020202020204" pitchFamily="34" charset="0"/>
                <a:cs typeface="Arial" panose="020B0604020202020204" pitchFamily="34" charset="0"/>
              </a:rPr>
              <a:t>RUCT</a:t>
            </a:r>
            <a:r>
              <a:rPr lang="ca-ES" dirty="0" smtClean="0">
                <a:latin typeface="Arial" panose="020B0604020202020204" pitchFamily="34" charset="0"/>
                <a:cs typeface="Arial" panose="020B0604020202020204" pitchFamily="34" charset="0"/>
              </a:rPr>
              <a:t> com a tal).</a:t>
            </a:r>
            <a:endParaRPr lang="ca-ES" dirty="0">
              <a:latin typeface="Arial" panose="020B0604020202020204" pitchFamily="34" charset="0"/>
              <a:cs typeface="Arial" panose="020B0604020202020204" pitchFamily="34" charset="0"/>
            </a:endParaRPr>
          </a:p>
          <a:p>
            <a:pPr marL="0" indent="0">
              <a:buNone/>
            </a:pPr>
            <a:r>
              <a:rPr lang="ca-ES" sz="1600" dirty="0" smtClean="0"/>
              <a:t> </a:t>
            </a:r>
            <a:endParaRPr lang="ca-ES" sz="1600" dirty="0"/>
          </a:p>
          <a:p>
            <a:endParaRPr lang="ca-ES" sz="2000" dirty="0" smtClean="0"/>
          </a:p>
          <a:p>
            <a:endParaRPr lang="ca-ES" sz="2000" dirty="0" smtClean="0"/>
          </a:p>
        </p:txBody>
      </p:sp>
      <p:sp>
        <p:nvSpPr>
          <p:cNvPr id="9219" name="2 Marcador de contenido"/>
          <p:cNvSpPr>
            <a:spLocks noGrp="1"/>
          </p:cNvSpPr>
          <p:nvPr>
            <p:ph idx="13"/>
          </p:nvPr>
        </p:nvSpPr>
        <p:spPr>
          <a:xfrm>
            <a:off x="3059832" y="142875"/>
            <a:ext cx="5107856" cy="857250"/>
          </a:xfrm>
        </p:spPr>
        <p:txBody>
          <a:bodyPr/>
          <a:lstStyle/>
          <a:p>
            <a:pPr>
              <a:spcBef>
                <a:spcPct val="0"/>
              </a:spcBef>
            </a:pPr>
            <a:r>
              <a:rPr lang="ca-ES" dirty="0">
                <a:solidFill>
                  <a:srgbClr val="0070C0"/>
                </a:solidFill>
              </a:rPr>
              <a:t>2. Estat dels títols i tramesa a l’estranger</a:t>
            </a:r>
          </a:p>
        </p:txBody>
      </p:sp>
      <p:sp>
        <p:nvSpPr>
          <p:cNvPr id="4" name="Combina 3"/>
          <p:cNvSpPr/>
          <p:nvPr/>
        </p:nvSpPr>
        <p:spPr bwMode="auto">
          <a:xfrm>
            <a:off x="3214678" y="1643050"/>
            <a:ext cx="1143008" cy="1161633"/>
          </a:xfrm>
          <a:prstGeom prst="flowChartMerge">
            <a:avLst/>
          </a:prstGeom>
          <a:noFill/>
          <a:ln w="9525">
            <a:noFill/>
            <a:miter lim="800000"/>
            <a:headEnd/>
            <a:tailEnd/>
          </a:ln>
        </p:spPr>
        <p:txBody>
          <a:bodyPr wrap="square" rtlCol="0" anchor="ctr">
            <a:spAutoFit/>
          </a:bodyPr>
          <a:lstStyle/>
          <a:p>
            <a:pPr algn="ctr"/>
            <a:endParaRPr lang="ca-ES" sz="3200" b="1" dirty="0" err="1">
              <a:solidFill>
                <a:srgbClr val="993366"/>
              </a:solidFill>
            </a:endParaRPr>
          </a:p>
        </p:txBody>
      </p:sp>
      <p:sp>
        <p:nvSpPr>
          <p:cNvPr id="2" name="Contenidor de número de diapositiva 1"/>
          <p:cNvSpPr>
            <a:spLocks noGrp="1"/>
          </p:cNvSpPr>
          <p:nvPr>
            <p:ph type="sldNum" sz="quarter" idx="16"/>
          </p:nvPr>
        </p:nvSpPr>
        <p:spPr/>
        <p:txBody>
          <a:bodyPr/>
          <a:lstStyle/>
          <a:p>
            <a:pPr>
              <a:defRPr/>
            </a:pPr>
            <a:fld id="{A810C267-812F-4BFD-8E44-9233EED49724}" type="slidenum">
              <a:rPr lang="es-ES" smtClean="0"/>
              <a:pPr>
                <a:defRPr/>
              </a:pPr>
              <a:t>12</a:t>
            </a:fld>
            <a:endParaRPr lang="es-ES" dirty="0"/>
          </a:p>
        </p:txBody>
      </p:sp>
    </p:spTree>
    <p:extLst>
      <p:ext uri="{BB962C8B-B14F-4D97-AF65-F5344CB8AC3E}">
        <p14:creationId xmlns:p14="http://schemas.microsoft.com/office/powerpoint/2010/main" xmlns="" val="26483957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Marcador de contenido"/>
          <p:cNvSpPr>
            <a:spLocks noGrp="1"/>
          </p:cNvSpPr>
          <p:nvPr>
            <p:ph idx="1"/>
          </p:nvPr>
        </p:nvSpPr>
        <p:spPr>
          <a:xfrm>
            <a:off x="827584" y="1196752"/>
            <a:ext cx="7177087" cy="5112568"/>
          </a:xfrm>
        </p:spPr>
        <p:txBody>
          <a:bodyPr/>
          <a:lstStyle/>
          <a:p>
            <a:pPr marL="0" indent="0">
              <a:buNone/>
            </a:pPr>
            <a:endParaRPr lang="ca-ES" sz="1600" dirty="0" smtClean="0"/>
          </a:p>
          <a:p>
            <a:pPr marL="0" indent="0">
              <a:buNone/>
            </a:pPr>
            <a:r>
              <a:rPr lang="ca-ES" sz="2000" b="1" dirty="0" smtClean="0"/>
              <a:t>Estat de la situació de la resta de titulacions</a:t>
            </a:r>
          </a:p>
          <a:p>
            <a:pPr marL="0" indent="0">
              <a:buNone/>
            </a:pPr>
            <a:endParaRPr lang="ca-ES" sz="1600" dirty="0"/>
          </a:p>
          <a:p>
            <a:r>
              <a:rPr lang="ca-ES" sz="1600" b="1" dirty="0" smtClean="0"/>
              <a:t>Títols de 1r i 2n cicle.</a:t>
            </a:r>
          </a:p>
          <a:p>
            <a:pPr marL="0" indent="0">
              <a:buNone/>
              <a:tabLst>
                <a:tab pos="361950" algn="l"/>
              </a:tabLst>
            </a:pPr>
            <a:r>
              <a:rPr lang="ca-ES" sz="1600" b="1" dirty="0" smtClean="0"/>
              <a:t>	</a:t>
            </a:r>
            <a:r>
              <a:rPr lang="ca-ES" sz="1600" dirty="0" smtClean="0"/>
              <a:t>Es van gestionar més de 6000 títols a l’any 2013 un cop adaptat 	l’aplicatiu informàtic als nous requeriments establerts del MEC.</a:t>
            </a:r>
            <a:r>
              <a:rPr lang="ca-ES" sz="1500" dirty="0" smtClean="0"/>
              <a:t> </a:t>
            </a:r>
          </a:p>
          <a:p>
            <a:pPr marL="0" indent="0">
              <a:buNone/>
              <a:tabLst>
                <a:tab pos="361950" algn="l"/>
              </a:tabLst>
            </a:pPr>
            <a:endParaRPr lang="ca-ES" sz="800" dirty="0" smtClean="0">
              <a:latin typeface="Arial" panose="020B0604020202020204" pitchFamily="34" charset="0"/>
              <a:cs typeface="Arial" panose="020B0604020202020204" pitchFamily="34" charset="0"/>
            </a:endParaRPr>
          </a:p>
          <a:p>
            <a:pPr marL="0" indent="0">
              <a:buNone/>
              <a:tabLst>
                <a:tab pos="361950" algn="l"/>
              </a:tabLst>
            </a:pPr>
            <a:r>
              <a:rPr lang="ca-ES" sz="1500" dirty="0"/>
              <a:t>	</a:t>
            </a:r>
            <a:r>
              <a:rPr lang="ca-ES" sz="1600" dirty="0" smtClean="0"/>
              <a:t>Actualment tenim a la impremta 3200 títols aproximadament 	corresponents a l’any 2011 i 2012 (any de sol·licitud del títol per part de 	l’estudiant).</a:t>
            </a:r>
          </a:p>
          <a:p>
            <a:pPr marL="0" indent="0">
              <a:buNone/>
              <a:tabLst>
                <a:tab pos="361950" algn="l"/>
              </a:tabLst>
            </a:pPr>
            <a:endParaRPr lang="ca-ES" sz="800" dirty="0" smtClean="0"/>
          </a:p>
          <a:p>
            <a:pPr marL="0" indent="0">
              <a:buNone/>
              <a:tabLst>
                <a:tab pos="361950" algn="l"/>
              </a:tabLst>
            </a:pPr>
            <a:r>
              <a:rPr lang="ca-ES" sz="1500" dirty="0"/>
              <a:t>	</a:t>
            </a:r>
            <a:r>
              <a:rPr lang="ca-ES" sz="1600" dirty="0" smtClean="0"/>
              <a:t>Durant l’any 2015 es lliuraran tots els títols pendents i la seva gestió 	es posarà al dia.</a:t>
            </a:r>
          </a:p>
          <a:p>
            <a:pPr marL="0" indent="0">
              <a:buNone/>
              <a:tabLst>
                <a:tab pos="361950" algn="l"/>
              </a:tabLst>
            </a:pPr>
            <a:endParaRPr lang="ca-ES" sz="1600" dirty="0"/>
          </a:p>
          <a:p>
            <a:r>
              <a:rPr lang="ca-ES" sz="1600" b="1" dirty="0" smtClean="0"/>
              <a:t>Títols de doctorat anteriors a l’EEES i de l’EEES.</a:t>
            </a:r>
          </a:p>
          <a:p>
            <a:pPr marL="0" indent="0">
              <a:buNone/>
              <a:tabLst>
                <a:tab pos="361950" algn="l"/>
              </a:tabLst>
            </a:pPr>
            <a:r>
              <a:rPr lang="ca-ES" sz="1600" b="1" dirty="0" smtClean="0"/>
              <a:t>	</a:t>
            </a:r>
            <a:r>
              <a:rPr lang="ca-ES" sz="1600" dirty="0" smtClean="0"/>
              <a:t>S’estan tramitant tots els títols de doctorat sol·licitats pels centres que hi 	havia pendents, amb la previsió de tenir-los tots lliurats abans de final 	d’aquest any 2014.</a:t>
            </a:r>
            <a:endParaRPr lang="ca-ES" sz="1600" dirty="0"/>
          </a:p>
          <a:p>
            <a:pPr marL="0" indent="0">
              <a:buNone/>
            </a:pPr>
            <a:endParaRPr lang="ca-ES" sz="1600" b="1" dirty="0"/>
          </a:p>
          <a:p>
            <a:pPr marL="0" indent="0" algn="just">
              <a:buNone/>
            </a:pPr>
            <a:endParaRPr lang="ca-ES" sz="1000" dirty="0" smtClean="0"/>
          </a:p>
          <a:p>
            <a:pPr marL="0" indent="0" algn="just">
              <a:buNone/>
            </a:pPr>
            <a:endParaRPr lang="ca-ES" sz="1000" dirty="0"/>
          </a:p>
          <a:p>
            <a:pPr marL="0" indent="0" algn="just">
              <a:buNone/>
            </a:pPr>
            <a:endParaRPr lang="ca-ES" sz="1000" dirty="0" smtClean="0"/>
          </a:p>
          <a:p>
            <a:pPr marL="0" indent="0" algn="just">
              <a:buNone/>
            </a:pPr>
            <a:endParaRPr lang="ca-ES" sz="1000" dirty="0"/>
          </a:p>
          <a:p>
            <a:pPr marL="0" indent="0" algn="just">
              <a:buNone/>
            </a:pPr>
            <a:endParaRPr lang="ca-ES" sz="1000" dirty="0" smtClean="0"/>
          </a:p>
          <a:p>
            <a:pPr marL="0" indent="0" algn="just">
              <a:buNone/>
            </a:pPr>
            <a:endParaRPr lang="ca-ES" sz="1600" dirty="0"/>
          </a:p>
          <a:p>
            <a:pPr marL="0" indent="0">
              <a:buNone/>
            </a:pPr>
            <a:endParaRPr lang="ca-ES" sz="1600" dirty="0"/>
          </a:p>
          <a:p>
            <a:pPr marL="0" indent="0">
              <a:buNone/>
            </a:pPr>
            <a:r>
              <a:rPr lang="ca-ES" sz="1600" dirty="0" smtClean="0"/>
              <a:t> </a:t>
            </a:r>
            <a:endParaRPr lang="ca-ES" sz="1600" dirty="0"/>
          </a:p>
          <a:p>
            <a:endParaRPr lang="ca-ES" sz="2000" dirty="0" smtClean="0"/>
          </a:p>
          <a:p>
            <a:endParaRPr lang="ca-ES" sz="2000" dirty="0" smtClean="0"/>
          </a:p>
        </p:txBody>
      </p:sp>
      <p:sp>
        <p:nvSpPr>
          <p:cNvPr id="9219" name="2 Marcador de contenido"/>
          <p:cNvSpPr>
            <a:spLocks noGrp="1"/>
          </p:cNvSpPr>
          <p:nvPr>
            <p:ph idx="13"/>
          </p:nvPr>
        </p:nvSpPr>
        <p:spPr>
          <a:xfrm>
            <a:off x="3059832" y="142875"/>
            <a:ext cx="5107856" cy="857250"/>
          </a:xfrm>
        </p:spPr>
        <p:txBody>
          <a:bodyPr/>
          <a:lstStyle/>
          <a:p>
            <a:pPr>
              <a:spcBef>
                <a:spcPct val="0"/>
              </a:spcBef>
            </a:pPr>
            <a:r>
              <a:rPr lang="ca-ES" dirty="0">
                <a:solidFill>
                  <a:srgbClr val="0070C0"/>
                </a:solidFill>
              </a:rPr>
              <a:t>2. Estat dels títols i tramesa a l’estranger</a:t>
            </a:r>
          </a:p>
        </p:txBody>
      </p:sp>
      <p:sp>
        <p:nvSpPr>
          <p:cNvPr id="4" name="Combina 3"/>
          <p:cNvSpPr/>
          <p:nvPr/>
        </p:nvSpPr>
        <p:spPr bwMode="auto">
          <a:xfrm>
            <a:off x="3214678" y="1643050"/>
            <a:ext cx="1143008" cy="1161633"/>
          </a:xfrm>
          <a:prstGeom prst="flowChartMerge">
            <a:avLst/>
          </a:prstGeom>
          <a:noFill/>
          <a:ln w="9525">
            <a:noFill/>
            <a:miter lim="800000"/>
            <a:headEnd/>
            <a:tailEnd/>
          </a:ln>
        </p:spPr>
        <p:txBody>
          <a:bodyPr wrap="square" rtlCol="0" anchor="ctr">
            <a:spAutoFit/>
          </a:bodyPr>
          <a:lstStyle/>
          <a:p>
            <a:pPr algn="ctr"/>
            <a:endParaRPr lang="ca-ES" sz="3200" b="1" dirty="0" err="1">
              <a:solidFill>
                <a:srgbClr val="993366"/>
              </a:solidFill>
            </a:endParaRPr>
          </a:p>
        </p:txBody>
      </p:sp>
      <p:sp>
        <p:nvSpPr>
          <p:cNvPr id="2" name="Contenidor de número de diapositiva 1"/>
          <p:cNvSpPr>
            <a:spLocks noGrp="1"/>
          </p:cNvSpPr>
          <p:nvPr>
            <p:ph type="sldNum" sz="quarter" idx="16"/>
          </p:nvPr>
        </p:nvSpPr>
        <p:spPr/>
        <p:txBody>
          <a:bodyPr/>
          <a:lstStyle/>
          <a:p>
            <a:pPr>
              <a:defRPr/>
            </a:pPr>
            <a:fld id="{A810C267-812F-4BFD-8E44-9233EED49724}" type="slidenum">
              <a:rPr lang="es-ES" smtClean="0"/>
              <a:pPr>
                <a:defRPr/>
              </a:pPr>
              <a:t>13</a:t>
            </a:fld>
            <a:endParaRPr lang="es-ES"/>
          </a:p>
        </p:txBody>
      </p:sp>
    </p:spTree>
    <p:extLst>
      <p:ext uri="{BB962C8B-B14F-4D97-AF65-F5344CB8AC3E}">
        <p14:creationId xmlns:p14="http://schemas.microsoft.com/office/powerpoint/2010/main" xmlns="" val="37886143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Marcador de contenido"/>
          <p:cNvSpPr>
            <a:spLocks noGrp="1"/>
          </p:cNvSpPr>
          <p:nvPr>
            <p:ph idx="1"/>
          </p:nvPr>
        </p:nvSpPr>
        <p:spPr>
          <a:xfrm>
            <a:off x="827584" y="1196752"/>
            <a:ext cx="7177087" cy="5112568"/>
          </a:xfrm>
        </p:spPr>
        <p:txBody>
          <a:bodyPr/>
          <a:lstStyle/>
          <a:p>
            <a:pPr marL="0" indent="0">
              <a:buNone/>
            </a:pPr>
            <a:endParaRPr lang="ca-ES" sz="1600" dirty="0" smtClean="0"/>
          </a:p>
          <a:p>
            <a:pPr marL="0" indent="0">
              <a:buNone/>
            </a:pPr>
            <a:r>
              <a:rPr lang="ca-ES" sz="2000" b="1" dirty="0" smtClean="0"/>
              <a:t>Estat de la situació de la resta de titulacions</a:t>
            </a:r>
          </a:p>
          <a:p>
            <a:pPr marL="0" indent="0">
              <a:buNone/>
            </a:pPr>
            <a:endParaRPr lang="ca-ES" sz="1600" dirty="0"/>
          </a:p>
          <a:p>
            <a:r>
              <a:rPr lang="ca-ES" sz="1600" b="1" dirty="0" smtClean="0"/>
              <a:t>Títols de grau.</a:t>
            </a:r>
          </a:p>
          <a:p>
            <a:pPr marL="0" indent="0">
              <a:buNone/>
              <a:tabLst>
                <a:tab pos="361950" algn="l"/>
              </a:tabLst>
            </a:pPr>
            <a:r>
              <a:rPr lang="ca-ES" sz="1600" b="1" dirty="0" smtClean="0"/>
              <a:t>	</a:t>
            </a:r>
            <a:r>
              <a:rPr lang="ca-ES" sz="1600" dirty="0" smtClean="0"/>
              <a:t>Actualment hi ha </a:t>
            </a:r>
            <a:r>
              <a:rPr lang="ca-ES" sz="1600" b="1" dirty="0" smtClean="0"/>
              <a:t>2430 sol·licituds </a:t>
            </a:r>
            <a:r>
              <a:rPr lang="ca-ES" sz="1600" dirty="0" smtClean="0"/>
              <a:t>d’aquests títols, dels quals 1260 ja 	s’han 	enviat al MEC i estan pendents d’imprimir i 717 títols ja estan 	lliurats als centres.</a:t>
            </a:r>
          </a:p>
          <a:p>
            <a:pPr marL="0" indent="0">
              <a:buNone/>
              <a:tabLst>
                <a:tab pos="361950" algn="l"/>
              </a:tabLst>
            </a:pPr>
            <a:endParaRPr lang="ca-ES" sz="1600" dirty="0" smtClean="0"/>
          </a:p>
          <a:p>
            <a:pPr marL="0" indent="0">
              <a:buNone/>
              <a:tabLst>
                <a:tab pos="361950" algn="l"/>
              </a:tabLst>
            </a:pPr>
            <a:r>
              <a:rPr lang="ca-ES" sz="1600" dirty="0"/>
              <a:t>	</a:t>
            </a:r>
            <a:r>
              <a:rPr lang="ca-ES" sz="1600" dirty="0" smtClean="0"/>
              <a:t>Durant </a:t>
            </a:r>
            <a:r>
              <a:rPr lang="ca-ES" sz="1600" dirty="0"/>
              <a:t>l’any 2015 es lliuraran tots els títols pendents i la seva gestió 	es posarà al dia.</a:t>
            </a:r>
          </a:p>
          <a:p>
            <a:pPr marL="0" indent="0">
              <a:buNone/>
            </a:pPr>
            <a:endParaRPr lang="ca-ES" sz="1600" dirty="0"/>
          </a:p>
          <a:p>
            <a:pPr marL="0" indent="0">
              <a:buNone/>
            </a:pPr>
            <a:r>
              <a:rPr lang="ca-ES" sz="1600" dirty="0" smtClean="0"/>
              <a:t> </a:t>
            </a:r>
            <a:endParaRPr lang="ca-ES" sz="1600" dirty="0"/>
          </a:p>
          <a:p>
            <a:endParaRPr lang="ca-ES" sz="2000" dirty="0" smtClean="0"/>
          </a:p>
          <a:p>
            <a:endParaRPr lang="ca-ES" sz="2000" dirty="0" smtClean="0"/>
          </a:p>
        </p:txBody>
      </p:sp>
      <p:sp>
        <p:nvSpPr>
          <p:cNvPr id="9219" name="2 Marcador de contenido"/>
          <p:cNvSpPr>
            <a:spLocks noGrp="1"/>
          </p:cNvSpPr>
          <p:nvPr>
            <p:ph idx="13"/>
          </p:nvPr>
        </p:nvSpPr>
        <p:spPr>
          <a:xfrm>
            <a:off x="3059832" y="142875"/>
            <a:ext cx="5107856" cy="857250"/>
          </a:xfrm>
        </p:spPr>
        <p:txBody>
          <a:bodyPr/>
          <a:lstStyle/>
          <a:p>
            <a:pPr>
              <a:spcBef>
                <a:spcPct val="0"/>
              </a:spcBef>
            </a:pPr>
            <a:r>
              <a:rPr lang="ca-ES" dirty="0">
                <a:solidFill>
                  <a:srgbClr val="0070C0"/>
                </a:solidFill>
              </a:rPr>
              <a:t>2. Estat dels títols i tramesa a l’estranger</a:t>
            </a:r>
          </a:p>
        </p:txBody>
      </p:sp>
      <p:sp>
        <p:nvSpPr>
          <p:cNvPr id="4" name="Combina 3"/>
          <p:cNvSpPr/>
          <p:nvPr/>
        </p:nvSpPr>
        <p:spPr bwMode="auto">
          <a:xfrm>
            <a:off x="3214678" y="1643050"/>
            <a:ext cx="1143008" cy="1161633"/>
          </a:xfrm>
          <a:prstGeom prst="flowChartMerge">
            <a:avLst/>
          </a:prstGeom>
          <a:noFill/>
          <a:ln w="9525">
            <a:noFill/>
            <a:miter lim="800000"/>
            <a:headEnd/>
            <a:tailEnd/>
          </a:ln>
        </p:spPr>
        <p:txBody>
          <a:bodyPr wrap="square" rtlCol="0" anchor="ctr">
            <a:spAutoFit/>
          </a:bodyPr>
          <a:lstStyle/>
          <a:p>
            <a:pPr algn="ctr"/>
            <a:endParaRPr lang="ca-ES" sz="3200" b="1" dirty="0" err="1">
              <a:solidFill>
                <a:srgbClr val="993366"/>
              </a:solidFill>
            </a:endParaRPr>
          </a:p>
        </p:txBody>
      </p:sp>
      <p:sp>
        <p:nvSpPr>
          <p:cNvPr id="2" name="Contenidor de número de diapositiva 1"/>
          <p:cNvSpPr>
            <a:spLocks noGrp="1"/>
          </p:cNvSpPr>
          <p:nvPr>
            <p:ph type="sldNum" sz="quarter" idx="16"/>
          </p:nvPr>
        </p:nvSpPr>
        <p:spPr/>
        <p:txBody>
          <a:bodyPr/>
          <a:lstStyle/>
          <a:p>
            <a:pPr>
              <a:defRPr/>
            </a:pPr>
            <a:fld id="{A810C267-812F-4BFD-8E44-9233EED49724}" type="slidenum">
              <a:rPr lang="es-ES" smtClean="0"/>
              <a:pPr>
                <a:defRPr/>
              </a:pPr>
              <a:t>14</a:t>
            </a:fld>
            <a:endParaRPr lang="es-ES"/>
          </a:p>
        </p:txBody>
      </p:sp>
    </p:spTree>
    <p:extLst>
      <p:ext uri="{BB962C8B-B14F-4D97-AF65-F5344CB8AC3E}">
        <p14:creationId xmlns:p14="http://schemas.microsoft.com/office/powerpoint/2010/main" xmlns="" val="22600377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Marcador de contenido"/>
          <p:cNvSpPr>
            <a:spLocks noGrp="1"/>
          </p:cNvSpPr>
          <p:nvPr>
            <p:ph idx="1"/>
          </p:nvPr>
        </p:nvSpPr>
        <p:spPr>
          <a:xfrm>
            <a:off x="827584" y="1196752"/>
            <a:ext cx="7177087" cy="5112568"/>
          </a:xfrm>
        </p:spPr>
        <p:txBody>
          <a:bodyPr/>
          <a:lstStyle/>
          <a:p>
            <a:pPr marL="0" indent="0">
              <a:buNone/>
            </a:pPr>
            <a:r>
              <a:rPr lang="ca-ES" sz="2000" b="1" dirty="0" smtClean="0"/>
              <a:t>Titulacions que encara no s’estan expedint</a:t>
            </a:r>
          </a:p>
          <a:p>
            <a:pPr marL="0" indent="0">
              <a:buNone/>
            </a:pPr>
            <a:endParaRPr lang="ca-ES" sz="1600" dirty="0"/>
          </a:p>
          <a:p>
            <a:r>
              <a:rPr lang="ca-ES" sz="1600" b="1" dirty="0"/>
              <a:t>Títols </a:t>
            </a:r>
            <a:r>
              <a:rPr lang="ca-ES" sz="1600" b="1" dirty="0" smtClean="0"/>
              <a:t>de màster Erasmus Mundus. </a:t>
            </a:r>
          </a:p>
          <a:p>
            <a:pPr marL="361950" indent="0">
              <a:buNone/>
            </a:pPr>
            <a:r>
              <a:rPr lang="ca-ES" sz="1400" dirty="0" smtClean="0"/>
              <a:t>L’expedició d’aquests títols està regulada a l’Ordre </a:t>
            </a:r>
            <a:r>
              <a:rPr lang="ca-ES" sz="1400" dirty="0" err="1" smtClean="0"/>
              <a:t>ECD</a:t>
            </a:r>
            <a:r>
              <a:rPr lang="ca-ES" sz="1400" dirty="0" smtClean="0"/>
              <a:t>/760/2013, de 26 d’abril (BOE de 07/05/2013). Posteriorment a la publicació de l’Ordre, uns mesos després, el MEC va definir els requisits tècnics de l’aplicació informàtica per a la seva aplicació.</a:t>
            </a:r>
            <a:endParaRPr lang="ca-ES" sz="1400" dirty="0"/>
          </a:p>
          <a:p>
            <a:pPr marL="0" indent="0">
              <a:buNone/>
              <a:tabLst>
                <a:tab pos="361950" algn="l"/>
              </a:tabLst>
            </a:pPr>
            <a:r>
              <a:rPr lang="ca-ES" sz="1400" dirty="0" smtClean="0"/>
              <a:t>	</a:t>
            </a:r>
          </a:p>
          <a:p>
            <a:pPr marL="0" indent="0">
              <a:buNone/>
              <a:tabLst>
                <a:tab pos="361950" algn="l"/>
              </a:tabLst>
            </a:pPr>
            <a:r>
              <a:rPr lang="ca-ES" sz="1400" dirty="0" smtClean="0"/>
              <a:t>Situació </a:t>
            </a:r>
            <a:r>
              <a:rPr lang="ca-ES" sz="1400" dirty="0"/>
              <a:t>actual:</a:t>
            </a:r>
          </a:p>
          <a:p>
            <a:pPr lvl="1"/>
            <a:r>
              <a:rPr lang="ca-ES" sz="1400" dirty="0"/>
              <a:t>Resolta la possibilitat d’emetre títols Erasmus Mundus en anglès quan som universitat coordinadora, o quan ho preveu el conveni.</a:t>
            </a:r>
          </a:p>
          <a:p>
            <a:pPr lvl="1"/>
            <a:r>
              <a:rPr lang="ca-ES" sz="1400" dirty="0"/>
              <a:t>Resolta legalment la possibilitat de fer diligències als títols </a:t>
            </a:r>
            <a:r>
              <a:rPr lang="ca-ES" sz="1400" dirty="0" smtClean="0"/>
              <a:t>expedits per altres </a:t>
            </a:r>
            <a:r>
              <a:rPr lang="ca-ES" sz="1400" dirty="0"/>
              <a:t>universitats </a:t>
            </a:r>
            <a:r>
              <a:rPr lang="ca-ES" sz="1400" dirty="0" smtClean="0"/>
              <a:t>estrangeres del consorci.</a:t>
            </a:r>
            <a:endParaRPr lang="ca-ES" sz="1400" dirty="0"/>
          </a:p>
          <a:p>
            <a:pPr lvl="1"/>
            <a:r>
              <a:rPr lang="ca-ES" sz="1400" dirty="0"/>
              <a:t>Resolts els errors de registre de títols al </a:t>
            </a:r>
            <a:r>
              <a:rPr lang="ca-ES" sz="1400" dirty="0" err="1" smtClean="0"/>
              <a:t>RUCT</a:t>
            </a:r>
            <a:r>
              <a:rPr lang="ca-ES" sz="1400" dirty="0" smtClean="0"/>
              <a:t>, </a:t>
            </a:r>
            <a:r>
              <a:rPr lang="ca-ES" sz="1400" dirty="0"/>
              <a:t>fonamentalment dels Erasmus Mundus més </a:t>
            </a:r>
            <a:r>
              <a:rPr lang="ca-ES" sz="1400" dirty="0" err="1"/>
              <a:t>àntics</a:t>
            </a:r>
            <a:r>
              <a:rPr lang="ca-ES" sz="1400" dirty="0"/>
              <a:t>. La manca de procediment al MECD, al </a:t>
            </a:r>
            <a:r>
              <a:rPr lang="ca-ES" sz="1400" dirty="0" err="1"/>
              <a:t>Consejo</a:t>
            </a:r>
            <a:r>
              <a:rPr lang="ca-ES" sz="1400" dirty="0"/>
              <a:t> de </a:t>
            </a:r>
            <a:r>
              <a:rPr lang="ca-ES" sz="1400" dirty="0" err="1"/>
              <a:t>Universidades</a:t>
            </a:r>
            <a:r>
              <a:rPr lang="ca-ES" sz="1400" dirty="0"/>
              <a:t>, </a:t>
            </a:r>
            <a:r>
              <a:rPr lang="ca-ES" sz="1400" dirty="0" err="1" smtClean="0"/>
              <a:t>CIC</a:t>
            </a:r>
            <a:r>
              <a:rPr lang="ca-ES" sz="1400" dirty="0" smtClean="0"/>
              <a:t> </a:t>
            </a:r>
            <a:r>
              <a:rPr lang="ca-ES" sz="1400" dirty="0"/>
              <a:t>i </a:t>
            </a:r>
            <a:r>
              <a:rPr lang="ca-ES" sz="1400" dirty="0" err="1"/>
              <a:t>l’ANECA</a:t>
            </a:r>
            <a:r>
              <a:rPr lang="ca-ES" sz="1400" dirty="0"/>
              <a:t>  als inicis ha requerit les esmenes a posteriori.</a:t>
            </a:r>
          </a:p>
          <a:p>
            <a:pPr lvl="1"/>
            <a:r>
              <a:rPr lang="ca-ES" sz="1400" dirty="0"/>
              <a:t>A hores d’ara, ja tenim el nostre aplicatiu adaptat als nous requeriments </a:t>
            </a:r>
            <a:r>
              <a:rPr lang="ca-ES" sz="1400" dirty="0" smtClean="0"/>
              <a:t>del MEC.</a:t>
            </a:r>
          </a:p>
          <a:p>
            <a:pPr marL="457200" lvl="1" indent="0">
              <a:buNone/>
            </a:pPr>
            <a:endParaRPr lang="ca-ES" sz="1400" dirty="0"/>
          </a:p>
          <a:p>
            <a:pPr marL="0" indent="0">
              <a:buNone/>
            </a:pPr>
            <a:r>
              <a:rPr lang="ca-ES" sz="1400" dirty="0" smtClean="0"/>
              <a:t>S’espera </a:t>
            </a:r>
            <a:r>
              <a:rPr lang="ca-ES" sz="1400" dirty="0"/>
              <a:t>poder començar la tramitació a partir de novembre. Lliurament a partir de </a:t>
            </a:r>
            <a:r>
              <a:rPr lang="ca-ES" sz="1400" dirty="0" smtClean="0"/>
              <a:t>desembre.</a:t>
            </a:r>
            <a:r>
              <a:rPr lang="ca-ES" sz="1400" dirty="0" smtClean="0">
                <a:solidFill>
                  <a:srgbClr val="FFC000"/>
                </a:solidFill>
              </a:rPr>
              <a:t>.</a:t>
            </a:r>
            <a:endParaRPr lang="ca-ES" sz="1400" dirty="0">
              <a:solidFill>
                <a:srgbClr val="FFC000"/>
              </a:solidFill>
            </a:endParaRPr>
          </a:p>
          <a:p>
            <a:pPr marL="0" indent="0">
              <a:buNone/>
              <a:tabLst>
                <a:tab pos="361950" algn="l"/>
              </a:tabLst>
            </a:pPr>
            <a:endParaRPr lang="ca-ES" sz="1600" dirty="0" smtClean="0"/>
          </a:p>
          <a:p>
            <a:endParaRPr lang="ca-ES" sz="1600" dirty="0"/>
          </a:p>
          <a:p>
            <a:pPr marL="0" indent="0" algn="just">
              <a:buNone/>
            </a:pPr>
            <a:endParaRPr lang="ca-ES" sz="1600" dirty="0"/>
          </a:p>
          <a:p>
            <a:pPr marL="0" indent="0">
              <a:buNone/>
            </a:pPr>
            <a:endParaRPr lang="ca-ES" sz="1600" dirty="0"/>
          </a:p>
          <a:p>
            <a:pPr marL="0" indent="0">
              <a:buNone/>
            </a:pPr>
            <a:r>
              <a:rPr lang="ca-ES" sz="1600" dirty="0" smtClean="0"/>
              <a:t> </a:t>
            </a:r>
            <a:endParaRPr lang="ca-ES" sz="1600" dirty="0"/>
          </a:p>
          <a:p>
            <a:endParaRPr lang="ca-ES" sz="2000" dirty="0" smtClean="0"/>
          </a:p>
          <a:p>
            <a:endParaRPr lang="ca-ES" sz="2000" dirty="0" smtClean="0"/>
          </a:p>
        </p:txBody>
      </p:sp>
      <p:sp>
        <p:nvSpPr>
          <p:cNvPr id="9219" name="2 Marcador de contenido"/>
          <p:cNvSpPr>
            <a:spLocks noGrp="1"/>
          </p:cNvSpPr>
          <p:nvPr>
            <p:ph idx="13"/>
          </p:nvPr>
        </p:nvSpPr>
        <p:spPr>
          <a:xfrm>
            <a:off x="3059832" y="142875"/>
            <a:ext cx="5107856" cy="857250"/>
          </a:xfrm>
        </p:spPr>
        <p:txBody>
          <a:bodyPr/>
          <a:lstStyle/>
          <a:p>
            <a:pPr>
              <a:spcBef>
                <a:spcPct val="0"/>
              </a:spcBef>
            </a:pPr>
            <a:r>
              <a:rPr lang="ca-ES" dirty="0">
                <a:solidFill>
                  <a:srgbClr val="0070C0"/>
                </a:solidFill>
              </a:rPr>
              <a:t>2. Estat dels títols i tramesa a l’estranger</a:t>
            </a:r>
          </a:p>
        </p:txBody>
      </p:sp>
      <p:sp>
        <p:nvSpPr>
          <p:cNvPr id="4" name="Combina 3"/>
          <p:cNvSpPr/>
          <p:nvPr/>
        </p:nvSpPr>
        <p:spPr bwMode="auto">
          <a:xfrm>
            <a:off x="3214678" y="1643050"/>
            <a:ext cx="1143008" cy="1161633"/>
          </a:xfrm>
          <a:prstGeom prst="flowChartMerge">
            <a:avLst/>
          </a:prstGeom>
          <a:noFill/>
          <a:ln w="9525">
            <a:noFill/>
            <a:miter lim="800000"/>
            <a:headEnd/>
            <a:tailEnd/>
          </a:ln>
        </p:spPr>
        <p:txBody>
          <a:bodyPr wrap="square" rtlCol="0" anchor="ctr">
            <a:spAutoFit/>
          </a:bodyPr>
          <a:lstStyle/>
          <a:p>
            <a:pPr algn="ctr"/>
            <a:endParaRPr lang="ca-ES" sz="3200" b="1" dirty="0" err="1">
              <a:solidFill>
                <a:srgbClr val="993366"/>
              </a:solidFill>
            </a:endParaRPr>
          </a:p>
        </p:txBody>
      </p:sp>
      <p:sp>
        <p:nvSpPr>
          <p:cNvPr id="2" name="Contenidor de número de diapositiva 1"/>
          <p:cNvSpPr>
            <a:spLocks noGrp="1"/>
          </p:cNvSpPr>
          <p:nvPr>
            <p:ph type="sldNum" sz="quarter" idx="16"/>
          </p:nvPr>
        </p:nvSpPr>
        <p:spPr/>
        <p:txBody>
          <a:bodyPr/>
          <a:lstStyle/>
          <a:p>
            <a:pPr>
              <a:defRPr/>
            </a:pPr>
            <a:fld id="{A810C267-812F-4BFD-8E44-9233EED49724}" type="slidenum">
              <a:rPr lang="es-ES" smtClean="0"/>
              <a:pPr>
                <a:defRPr/>
              </a:pPr>
              <a:t>15</a:t>
            </a:fld>
            <a:endParaRPr lang="es-ES"/>
          </a:p>
        </p:txBody>
      </p:sp>
    </p:spTree>
    <p:extLst>
      <p:ext uri="{BB962C8B-B14F-4D97-AF65-F5344CB8AC3E}">
        <p14:creationId xmlns:p14="http://schemas.microsoft.com/office/powerpoint/2010/main" xmlns="" val="24474637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Marcador de contenido"/>
          <p:cNvSpPr>
            <a:spLocks noGrp="1"/>
          </p:cNvSpPr>
          <p:nvPr>
            <p:ph idx="1"/>
          </p:nvPr>
        </p:nvSpPr>
        <p:spPr>
          <a:xfrm>
            <a:off x="827584" y="1196752"/>
            <a:ext cx="7177087" cy="5112568"/>
          </a:xfrm>
        </p:spPr>
        <p:txBody>
          <a:bodyPr/>
          <a:lstStyle/>
          <a:p>
            <a:pPr marL="0" indent="0">
              <a:buNone/>
            </a:pPr>
            <a:endParaRPr lang="ca-ES" sz="1600" dirty="0" smtClean="0"/>
          </a:p>
          <a:p>
            <a:pPr marL="0" indent="0">
              <a:buNone/>
            </a:pPr>
            <a:r>
              <a:rPr lang="ca-ES" sz="2000" b="1" dirty="0" smtClean="0"/>
              <a:t>Titulacions que encara no s’estan expedint</a:t>
            </a:r>
          </a:p>
          <a:p>
            <a:pPr marL="0" indent="0">
              <a:buNone/>
            </a:pPr>
            <a:endParaRPr lang="ca-ES" sz="1600" dirty="0"/>
          </a:p>
          <a:p>
            <a:r>
              <a:rPr lang="ca-ES" sz="1600" b="1" dirty="0" smtClean="0"/>
              <a:t>Títols de doctorat de l’EEES del Reial decret 99/2011.</a:t>
            </a:r>
          </a:p>
          <a:p>
            <a:pPr marL="361950" indent="0">
              <a:buNone/>
            </a:pPr>
            <a:r>
              <a:rPr lang="ca-ES" sz="1600" dirty="0" smtClean="0"/>
              <a:t>El MEC ha de regular l’expedició d’aquests títols. Fins que no es publiqui l’Ordre o Reial decret corresponent i es defineixin amb posterioritat els requisits tècnics, no podem gestionar cap títol de doctorat del Reial decret 99/2011.</a:t>
            </a:r>
            <a:endParaRPr lang="ca-ES" sz="1600" dirty="0"/>
          </a:p>
          <a:p>
            <a:pPr marL="0" indent="0" algn="just">
              <a:buNone/>
            </a:pPr>
            <a:endParaRPr lang="ca-ES" sz="1600" dirty="0"/>
          </a:p>
          <a:p>
            <a:pPr marL="0" indent="0">
              <a:buNone/>
            </a:pPr>
            <a:endParaRPr lang="ca-ES" sz="1600" dirty="0"/>
          </a:p>
          <a:p>
            <a:pPr marL="0" indent="0">
              <a:buNone/>
            </a:pPr>
            <a:r>
              <a:rPr lang="ca-ES" sz="1600" dirty="0" smtClean="0"/>
              <a:t> </a:t>
            </a:r>
            <a:endParaRPr lang="ca-ES" sz="1600" dirty="0"/>
          </a:p>
          <a:p>
            <a:endParaRPr lang="ca-ES" sz="2000" dirty="0" smtClean="0"/>
          </a:p>
          <a:p>
            <a:endParaRPr lang="ca-ES" sz="2000" dirty="0" smtClean="0"/>
          </a:p>
        </p:txBody>
      </p:sp>
      <p:sp>
        <p:nvSpPr>
          <p:cNvPr id="9219" name="2 Marcador de contenido"/>
          <p:cNvSpPr>
            <a:spLocks noGrp="1"/>
          </p:cNvSpPr>
          <p:nvPr>
            <p:ph idx="13"/>
          </p:nvPr>
        </p:nvSpPr>
        <p:spPr>
          <a:xfrm>
            <a:off x="3059832" y="142875"/>
            <a:ext cx="5107856" cy="857250"/>
          </a:xfrm>
        </p:spPr>
        <p:txBody>
          <a:bodyPr/>
          <a:lstStyle/>
          <a:p>
            <a:pPr>
              <a:spcBef>
                <a:spcPct val="0"/>
              </a:spcBef>
            </a:pPr>
            <a:r>
              <a:rPr lang="ca-ES" dirty="0">
                <a:solidFill>
                  <a:srgbClr val="0070C0"/>
                </a:solidFill>
              </a:rPr>
              <a:t>2. Estat dels títols i tramesa a l’estranger</a:t>
            </a:r>
          </a:p>
        </p:txBody>
      </p:sp>
      <p:sp>
        <p:nvSpPr>
          <p:cNvPr id="4" name="Combina 3"/>
          <p:cNvSpPr/>
          <p:nvPr/>
        </p:nvSpPr>
        <p:spPr bwMode="auto">
          <a:xfrm>
            <a:off x="3214678" y="1643050"/>
            <a:ext cx="1143008" cy="1161633"/>
          </a:xfrm>
          <a:prstGeom prst="flowChartMerge">
            <a:avLst/>
          </a:prstGeom>
          <a:noFill/>
          <a:ln w="9525">
            <a:noFill/>
            <a:miter lim="800000"/>
            <a:headEnd/>
            <a:tailEnd/>
          </a:ln>
        </p:spPr>
        <p:txBody>
          <a:bodyPr wrap="square" rtlCol="0" anchor="ctr">
            <a:spAutoFit/>
          </a:bodyPr>
          <a:lstStyle/>
          <a:p>
            <a:pPr algn="ctr"/>
            <a:endParaRPr lang="ca-ES" sz="3200" b="1" dirty="0" err="1">
              <a:solidFill>
                <a:srgbClr val="993366"/>
              </a:solidFill>
            </a:endParaRPr>
          </a:p>
        </p:txBody>
      </p:sp>
      <p:sp>
        <p:nvSpPr>
          <p:cNvPr id="2" name="Contenidor de número de diapositiva 1"/>
          <p:cNvSpPr>
            <a:spLocks noGrp="1"/>
          </p:cNvSpPr>
          <p:nvPr>
            <p:ph type="sldNum" sz="quarter" idx="16"/>
          </p:nvPr>
        </p:nvSpPr>
        <p:spPr/>
        <p:txBody>
          <a:bodyPr/>
          <a:lstStyle/>
          <a:p>
            <a:pPr>
              <a:defRPr/>
            </a:pPr>
            <a:fld id="{A810C267-812F-4BFD-8E44-9233EED49724}" type="slidenum">
              <a:rPr lang="es-ES" smtClean="0"/>
              <a:pPr>
                <a:defRPr/>
              </a:pPr>
              <a:t>16</a:t>
            </a:fld>
            <a:endParaRPr lang="es-ES"/>
          </a:p>
        </p:txBody>
      </p:sp>
    </p:spTree>
    <p:extLst>
      <p:ext uri="{BB962C8B-B14F-4D97-AF65-F5344CB8AC3E}">
        <p14:creationId xmlns:p14="http://schemas.microsoft.com/office/powerpoint/2010/main" xmlns="" val="27356390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idor de contingut 4"/>
          <p:cNvGraphicFramePr>
            <a:graphicFrameLocks noGrp="1"/>
          </p:cNvGraphicFramePr>
          <p:nvPr>
            <p:ph idx="1"/>
            <p:extLst>
              <p:ext uri="{D42A27DB-BD31-4B8C-83A1-F6EECF244321}">
                <p14:modId xmlns:p14="http://schemas.microsoft.com/office/powerpoint/2010/main" xmlns="" val="436877198"/>
              </p:ext>
            </p:extLst>
          </p:nvPr>
        </p:nvGraphicFramePr>
        <p:xfrm>
          <a:off x="1043608" y="1628800"/>
          <a:ext cx="7128792" cy="4176466"/>
        </p:xfrm>
        <a:graphic>
          <a:graphicData uri="http://schemas.openxmlformats.org/drawingml/2006/table">
            <a:tbl>
              <a:tblPr firstRow="1" firstCol="1" bandRow="1">
                <a:tableStyleId>{5C22544A-7EE6-4342-B048-85BDC9FD1C3A}</a:tableStyleId>
              </a:tblPr>
              <a:tblGrid>
                <a:gridCol w="1934004"/>
                <a:gridCol w="2771585"/>
                <a:gridCol w="2423203"/>
              </a:tblGrid>
              <a:tr h="245674">
                <a:tc>
                  <a:txBody>
                    <a:bodyPr/>
                    <a:lstStyle/>
                    <a:p>
                      <a:pPr>
                        <a:lnSpc>
                          <a:spcPct val="115000"/>
                        </a:lnSpc>
                        <a:spcAft>
                          <a:spcPts val="0"/>
                        </a:spcAft>
                      </a:pPr>
                      <a:r>
                        <a:rPr lang="ca-ES" sz="1100" dirty="0">
                          <a:effectLst/>
                        </a:rPr>
                        <a:t>Tipologia de títols</a:t>
                      </a:r>
                      <a:endParaRPr lang="es-ES" sz="1100" dirty="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Estat actual</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Previsió posada al dia</a:t>
                      </a:r>
                      <a:endParaRPr lang="es-ES" sz="1100">
                        <a:effectLst/>
                        <a:latin typeface="Calibri"/>
                        <a:ea typeface="Calibri"/>
                        <a:cs typeface="Times New Roman"/>
                      </a:endParaRPr>
                    </a:p>
                  </a:txBody>
                  <a:tcPr marL="68580" marR="68580" marT="0" marB="0"/>
                </a:tc>
              </a:tr>
              <a:tr h="491349">
                <a:tc>
                  <a:txBody>
                    <a:bodyPr/>
                    <a:lstStyle/>
                    <a:p>
                      <a:pPr>
                        <a:lnSpc>
                          <a:spcPct val="115000"/>
                        </a:lnSpc>
                        <a:spcAft>
                          <a:spcPts val="0"/>
                        </a:spcAft>
                      </a:pPr>
                      <a:r>
                        <a:rPr lang="ca-ES" sz="1100">
                          <a:effectLst/>
                        </a:rPr>
                        <a:t>1r i 2n cicle</a:t>
                      </a:r>
                      <a:endParaRPr lang="es-ES" sz="1100">
                        <a:effectLst/>
                      </a:endParaRPr>
                    </a:p>
                    <a:p>
                      <a:pPr>
                        <a:lnSpc>
                          <a:spcPct val="115000"/>
                        </a:lnSpc>
                        <a:spcAft>
                          <a:spcPts val="0"/>
                        </a:spcAft>
                      </a:pPr>
                      <a:r>
                        <a:rPr lang="ca-ES" sz="1100">
                          <a:effectLst/>
                        </a:rPr>
                        <a:t>(anteriors a l’EEES)</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S’estan tramitant els títols de l’any 2011 i 2012.</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Finals de l’any 2015.</a:t>
                      </a:r>
                      <a:endParaRPr lang="es-ES" sz="1100">
                        <a:effectLst/>
                        <a:latin typeface="Calibri"/>
                        <a:ea typeface="Calibri"/>
                        <a:cs typeface="Times New Roman"/>
                      </a:endParaRPr>
                    </a:p>
                  </a:txBody>
                  <a:tcPr marL="68580" marR="68580" marT="0" marB="0"/>
                </a:tc>
              </a:tr>
              <a:tr h="491349">
                <a:tc>
                  <a:txBody>
                    <a:bodyPr/>
                    <a:lstStyle/>
                    <a:p>
                      <a:pPr>
                        <a:lnSpc>
                          <a:spcPct val="115000"/>
                        </a:lnSpc>
                        <a:spcAft>
                          <a:spcPts val="0"/>
                        </a:spcAft>
                      </a:pPr>
                      <a:r>
                        <a:rPr lang="ca-ES" sz="1100">
                          <a:effectLst/>
                        </a:rPr>
                        <a:t>Doctorat</a:t>
                      </a:r>
                      <a:endParaRPr lang="es-ES" sz="1100">
                        <a:effectLst/>
                      </a:endParaRPr>
                    </a:p>
                    <a:p>
                      <a:pPr>
                        <a:lnSpc>
                          <a:spcPct val="115000"/>
                        </a:lnSpc>
                        <a:spcAft>
                          <a:spcPts val="0"/>
                        </a:spcAft>
                      </a:pPr>
                      <a:r>
                        <a:rPr lang="ca-ES" sz="1100">
                          <a:effectLst/>
                        </a:rPr>
                        <a:t>(anteriors a l’EEES)</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S’estan tramitant tots els que hi havia pendents fins a data d’avui.</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Finals de l’any 2014, inicis de l’any 2015.</a:t>
                      </a:r>
                      <a:endParaRPr lang="es-ES" sz="1100">
                        <a:effectLst/>
                        <a:latin typeface="Calibri"/>
                        <a:ea typeface="Calibri"/>
                        <a:cs typeface="Times New Roman"/>
                      </a:endParaRPr>
                    </a:p>
                  </a:txBody>
                  <a:tcPr marL="68580" marR="68580" marT="0" marB="0"/>
                </a:tc>
              </a:tr>
              <a:tr h="491349">
                <a:tc>
                  <a:txBody>
                    <a:bodyPr/>
                    <a:lstStyle/>
                    <a:p>
                      <a:pPr>
                        <a:lnSpc>
                          <a:spcPct val="115000"/>
                        </a:lnSpc>
                        <a:spcAft>
                          <a:spcPts val="0"/>
                        </a:spcAft>
                      </a:pPr>
                      <a:r>
                        <a:rPr lang="ca-ES" sz="1100">
                          <a:effectLst/>
                        </a:rPr>
                        <a:t>Grau</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S’estan tramitant tots els que s’han sol·licitat fins a data d’avui.</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Durant l’any 2015 es lliuraran en un termini de 6 mesos.</a:t>
                      </a:r>
                      <a:endParaRPr lang="es-ES" sz="1100">
                        <a:effectLst/>
                        <a:latin typeface="Calibri"/>
                        <a:ea typeface="Calibri"/>
                        <a:cs typeface="Times New Roman"/>
                      </a:endParaRPr>
                    </a:p>
                  </a:txBody>
                  <a:tcPr marL="68580" marR="68580" marT="0" marB="0"/>
                </a:tc>
              </a:tr>
              <a:tr h="982698">
                <a:tc>
                  <a:txBody>
                    <a:bodyPr/>
                    <a:lstStyle/>
                    <a:p>
                      <a:pPr>
                        <a:lnSpc>
                          <a:spcPct val="115000"/>
                        </a:lnSpc>
                        <a:spcAft>
                          <a:spcPts val="0"/>
                        </a:spcAft>
                      </a:pPr>
                      <a:r>
                        <a:rPr lang="ca-ES" sz="1100">
                          <a:effectLst/>
                        </a:rPr>
                        <a:t>Màster</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dirty="0">
                          <a:effectLst/>
                        </a:rPr>
                        <a:t>Tramitats tots els que s’han sol·licitat fins a data d’avui.</a:t>
                      </a:r>
                      <a:endParaRPr lang="es-ES" sz="1100" dirty="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La gestió d’aquests títols està al dia. Tramitació ordinària per tal que els estudiants disposin del seu títol en un termini de 6 mesos.</a:t>
                      </a:r>
                      <a:endParaRPr lang="es-ES" sz="1100">
                        <a:effectLst/>
                        <a:latin typeface="Calibri"/>
                        <a:ea typeface="Calibri"/>
                        <a:cs typeface="Times New Roman"/>
                      </a:endParaRPr>
                    </a:p>
                  </a:txBody>
                  <a:tcPr marL="68580" marR="68580" marT="0" marB="0"/>
                </a:tc>
              </a:tr>
              <a:tr h="491349">
                <a:tc>
                  <a:txBody>
                    <a:bodyPr/>
                    <a:lstStyle/>
                    <a:p>
                      <a:pPr>
                        <a:lnSpc>
                          <a:spcPct val="115000"/>
                        </a:lnSpc>
                        <a:spcAft>
                          <a:spcPts val="0"/>
                        </a:spcAft>
                      </a:pPr>
                      <a:r>
                        <a:rPr lang="ca-ES" sz="1100">
                          <a:effectLst/>
                        </a:rPr>
                        <a:t>Màsters Erasmus Mundus</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S’iniciarà la seva gestió a partir de novembre d’aquest any 2014. </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Finals de l’any 2014, inicis de l’any 2015.</a:t>
                      </a:r>
                      <a:endParaRPr lang="es-ES" sz="1100">
                        <a:effectLst/>
                        <a:latin typeface="Calibri"/>
                        <a:ea typeface="Calibri"/>
                        <a:cs typeface="Times New Roman"/>
                      </a:endParaRPr>
                    </a:p>
                  </a:txBody>
                  <a:tcPr marL="68580" marR="68580" marT="0" marB="0"/>
                </a:tc>
              </a:tr>
              <a:tr h="491349">
                <a:tc>
                  <a:txBody>
                    <a:bodyPr/>
                    <a:lstStyle/>
                    <a:p>
                      <a:pPr>
                        <a:lnSpc>
                          <a:spcPct val="115000"/>
                        </a:lnSpc>
                        <a:spcAft>
                          <a:spcPts val="0"/>
                        </a:spcAft>
                      </a:pPr>
                      <a:r>
                        <a:rPr lang="ca-ES" sz="1100">
                          <a:effectLst/>
                        </a:rPr>
                        <a:t>Doctorat EEES</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S’estan tramitant tots els que hi havia pendents fins a data d’avui</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100">
                          <a:effectLst/>
                        </a:rPr>
                        <a:t>Finals de l’any 2014, inicis de l’any 2015.</a:t>
                      </a:r>
                      <a:endParaRPr lang="es-ES" sz="1100">
                        <a:effectLst/>
                        <a:latin typeface="Calibri"/>
                        <a:ea typeface="Calibri"/>
                        <a:cs typeface="Times New Roman"/>
                      </a:endParaRPr>
                    </a:p>
                  </a:txBody>
                  <a:tcPr marL="68580" marR="68580" marT="0" marB="0"/>
                </a:tc>
              </a:tr>
              <a:tr h="491349">
                <a:tc>
                  <a:txBody>
                    <a:bodyPr/>
                    <a:lstStyle/>
                    <a:p>
                      <a:pPr>
                        <a:lnSpc>
                          <a:spcPct val="115000"/>
                        </a:lnSpc>
                        <a:spcAft>
                          <a:spcPts val="0"/>
                        </a:spcAft>
                      </a:pPr>
                      <a:r>
                        <a:rPr lang="ca-ES" sz="1100">
                          <a:effectLst/>
                        </a:rPr>
                        <a:t>Doctorat EEES del</a:t>
                      </a:r>
                      <a:endParaRPr lang="es-ES" sz="1100">
                        <a:effectLst/>
                      </a:endParaRPr>
                    </a:p>
                    <a:p>
                      <a:pPr>
                        <a:lnSpc>
                          <a:spcPct val="115000"/>
                        </a:lnSpc>
                        <a:spcAft>
                          <a:spcPts val="0"/>
                        </a:spcAft>
                      </a:pPr>
                      <a:r>
                        <a:rPr lang="ca-ES" sz="1100">
                          <a:effectLst/>
                        </a:rPr>
                        <a:t>RD 99/2011</a:t>
                      </a:r>
                      <a:endParaRPr lang="es-ES" sz="1100">
                        <a:effectLst/>
                        <a:latin typeface="Calibri"/>
                        <a:ea typeface="Calibri"/>
                        <a:cs typeface="Times New Roman"/>
                      </a:endParaRPr>
                    </a:p>
                  </a:txBody>
                  <a:tcPr marL="68580" marR="68580" marT="0" marB="0"/>
                </a:tc>
                <a:tc gridSpan="2">
                  <a:txBody>
                    <a:bodyPr/>
                    <a:lstStyle/>
                    <a:p>
                      <a:pPr algn="ctr">
                        <a:lnSpc>
                          <a:spcPct val="115000"/>
                        </a:lnSpc>
                        <a:spcAft>
                          <a:spcPts val="0"/>
                        </a:spcAft>
                      </a:pPr>
                      <a:r>
                        <a:rPr lang="ca-ES" sz="1100" dirty="0">
                          <a:effectLst/>
                        </a:rPr>
                        <a:t>No els podem expedir fins que el MEC no reguli la seva expedició</a:t>
                      </a:r>
                      <a:endParaRPr lang="es-ES" sz="1100" dirty="0">
                        <a:effectLst/>
                        <a:latin typeface="Calibri"/>
                        <a:ea typeface="Calibri"/>
                        <a:cs typeface="Times New Roman"/>
                      </a:endParaRPr>
                    </a:p>
                  </a:txBody>
                  <a:tcPr marL="68580" marR="68580" marT="0" marB="0"/>
                </a:tc>
                <a:tc hMerge="1">
                  <a:txBody>
                    <a:bodyPr/>
                    <a:lstStyle/>
                    <a:p>
                      <a:endParaRPr lang="es-ES"/>
                    </a:p>
                  </a:txBody>
                  <a:tcPr/>
                </a:tc>
              </a:tr>
            </a:tbl>
          </a:graphicData>
        </a:graphic>
      </p:graphicFrame>
      <p:sp>
        <p:nvSpPr>
          <p:cNvPr id="3" name="Contenidor de contingut 2"/>
          <p:cNvSpPr>
            <a:spLocks noGrp="1"/>
          </p:cNvSpPr>
          <p:nvPr>
            <p:ph idx="13"/>
          </p:nvPr>
        </p:nvSpPr>
        <p:spPr/>
        <p:txBody>
          <a:bodyPr/>
          <a:lstStyle/>
          <a:p>
            <a:pPr>
              <a:spcBef>
                <a:spcPct val="0"/>
              </a:spcBef>
            </a:pPr>
            <a:r>
              <a:rPr lang="ca-ES" dirty="0">
                <a:solidFill>
                  <a:srgbClr val="0070C0"/>
                </a:solidFill>
              </a:rPr>
              <a:t>2. Estat dels títols i tramesa a l’estranger</a:t>
            </a:r>
          </a:p>
          <a:p>
            <a:endParaRPr lang="es-ES" dirty="0"/>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17</a:t>
            </a:fld>
            <a:endParaRPr lang="es-ES"/>
          </a:p>
        </p:txBody>
      </p:sp>
    </p:spTree>
    <p:extLst>
      <p:ext uri="{BB962C8B-B14F-4D97-AF65-F5344CB8AC3E}">
        <p14:creationId xmlns:p14="http://schemas.microsoft.com/office/powerpoint/2010/main" xmlns="" val="39337213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Marcador de contenido"/>
          <p:cNvSpPr>
            <a:spLocks noGrp="1"/>
          </p:cNvSpPr>
          <p:nvPr>
            <p:ph idx="1"/>
          </p:nvPr>
        </p:nvSpPr>
        <p:spPr>
          <a:xfrm>
            <a:off x="827584" y="1196752"/>
            <a:ext cx="7177087" cy="5112568"/>
          </a:xfrm>
        </p:spPr>
        <p:txBody>
          <a:bodyPr/>
          <a:lstStyle/>
          <a:p>
            <a:pPr marL="0" indent="0" algn="just">
              <a:buNone/>
            </a:pPr>
            <a:endParaRPr lang="ca-ES" sz="1800" dirty="0"/>
          </a:p>
          <a:p>
            <a:pPr algn="just"/>
            <a:r>
              <a:rPr lang="ca-ES" sz="1800" b="1" dirty="0" smtClean="0"/>
              <a:t>DIFICULTATS AFEGIDES AL PROCÉS: </a:t>
            </a:r>
            <a:endParaRPr lang="ca-ES" sz="1800" dirty="0"/>
          </a:p>
          <a:p>
            <a:pPr algn="just"/>
            <a:endParaRPr lang="ca-ES" sz="1800" b="1" dirty="0" smtClean="0"/>
          </a:p>
          <a:p>
            <a:pPr lvl="1" algn="just"/>
            <a:r>
              <a:rPr lang="ca-ES" dirty="0" smtClean="0"/>
              <a:t>El Ministeri ha augmentat els requeriments del Certificat de títol en tràmit.</a:t>
            </a:r>
          </a:p>
          <a:p>
            <a:pPr lvl="1" algn="just"/>
            <a:endParaRPr lang="ca-ES" dirty="0"/>
          </a:p>
          <a:p>
            <a:pPr lvl="1" algn="just"/>
            <a:r>
              <a:rPr lang="ca-ES" dirty="0" smtClean="0"/>
              <a:t>Determinats països han deixat de reconèixer el Certificat de títol en tràmit i han de presentar el títol o perdre la feina i ser deportats del </a:t>
            </a:r>
            <a:r>
              <a:rPr lang="ca-ES" dirty="0" err="1" smtClean="0"/>
              <a:t>pais</a:t>
            </a:r>
            <a:r>
              <a:rPr lang="ca-ES" dirty="0" smtClean="0"/>
              <a:t> (Brasil, Xina i ara Xile)</a:t>
            </a:r>
            <a:endParaRPr lang="ca-ES" dirty="0"/>
          </a:p>
          <a:p>
            <a:pPr algn="just"/>
            <a:endParaRPr lang="ca-ES" sz="1600" dirty="0"/>
          </a:p>
          <a:p>
            <a:pPr marL="0" indent="0">
              <a:buNone/>
            </a:pPr>
            <a:endParaRPr lang="ca-ES" sz="1600" dirty="0"/>
          </a:p>
          <a:p>
            <a:pPr marL="0" indent="0">
              <a:buNone/>
            </a:pPr>
            <a:r>
              <a:rPr lang="ca-ES" sz="1600" dirty="0" smtClean="0"/>
              <a:t> </a:t>
            </a:r>
            <a:endParaRPr lang="ca-ES" sz="1600" dirty="0"/>
          </a:p>
          <a:p>
            <a:endParaRPr lang="ca-ES" sz="2000" dirty="0" smtClean="0"/>
          </a:p>
          <a:p>
            <a:endParaRPr lang="ca-ES" sz="2000" dirty="0" smtClean="0"/>
          </a:p>
        </p:txBody>
      </p:sp>
      <p:sp>
        <p:nvSpPr>
          <p:cNvPr id="9219" name="2 Marcador de contenido"/>
          <p:cNvSpPr>
            <a:spLocks noGrp="1"/>
          </p:cNvSpPr>
          <p:nvPr>
            <p:ph idx="13"/>
          </p:nvPr>
        </p:nvSpPr>
        <p:spPr>
          <a:xfrm>
            <a:off x="3059832" y="142875"/>
            <a:ext cx="5107856" cy="857250"/>
          </a:xfrm>
        </p:spPr>
        <p:txBody>
          <a:bodyPr/>
          <a:lstStyle/>
          <a:p>
            <a:pPr>
              <a:spcBef>
                <a:spcPct val="0"/>
              </a:spcBef>
            </a:pPr>
            <a:r>
              <a:rPr lang="ca-ES" dirty="0">
                <a:solidFill>
                  <a:srgbClr val="0070C0"/>
                </a:solidFill>
              </a:rPr>
              <a:t>2. Estat dels títols i tramesa a l’estranger</a:t>
            </a:r>
          </a:p>
        </p:txBody>
      </p:sp>
      <p:sp>
        <p:nvSpPr>
          <p:cNvPr id="2" name="Contenidor de número de diapositiva 1"/>
          <p:cNvSpPr>
            <a:spLocks noGrp="1"/>
          </p:cNvSpPr>
          <p:nvPr>
            <p:ph type="sldNum" sz="quarter" idx="16"/>
          </p:nvPr>
        </p:nvSpPr>
        <p:spPr/>
        <p:txBody>
          <a:bodyPr/>
          <a:lstStyle/>
          <a:p>
            <a:pPr>
              <a:defRPr/>
            </a:pPr>
            <a:fld id="{A810C267-812F-4BFD-8E44-9233EED49724}" type="slidenum">
              <a:rPr lang="es-ES" smtClean="0"/>
              <a:pPr>
                <a:defRPr/>
              </a:pPr>
              <a:t>18</a:t>
            </a:fld>
            <a:endParaRPr lang="es-ES"/>
          </a:p>
        </p:txBody>
      </p:sp>
    </p:spTree>
    <p:extLst>
      <p:ext uri="{BB962C8B-B14F-4D97-AF65-F5344CB8AC3E}">
        <p14:creationId xmlns:p14="http://schemas.microsoft.com/office/powerpoint/2010/main" xmlns="" val="11544453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Marcador de contenido"/>
          <p:cNvSpPr>
            <a:spLocks noGrp="1"/>
          </p:cNvSpPr>
          <p:nvPr>
            <p:ph idx="1"/>
          </p:nvPr>
        </p:nvSpPr>
        <p:spPr>
          <a:xfrm>
            <a:off x="827584" y="1196752"/>
            <a:ext cx="7177087" cy="5256584"/>
          </a:xfrm>
        </p:spPr>
        <p:txBody>
          <a:bodyPr/>
          <a:lstStyle/>
          <a:p>
            <a:pPr marL="0" indent="0" algn="just">
              <a:buNone/>
            </a:pPr>
            <a:r>
              <a:rPr lang="ca-ES" sz="1600" b="1" dirty="0" smtClean="0"/>
              <a:t>Suplement Europeu al Títol dels estudis de 1r, 2n  i 1r i 2n cicle</a:t>
            </a:r>
          </a:p>
          <a:p>
            <a:pPr marL="0" indent="0" algn="just">
              <a:buNone/>
            </a:pPr>
            <a:endParaRPr lang="ca-ES" sz="1000" dirty="0" smtClean="0"/>
          </a:p>
          <a:p>
            <a:pPr algn="just"/>
            <a:r>
              <a:rPr lang="ca-ES" sz="1600" dirty="0" smtClean="0"/>
              <a:t>S’està abordant seqüencialment, un cop endreçat el pla de treball de títols.</a:t>
            </a:r>
          </a:p>
          <a:p>
            <a:pPr marL="0" indent="0" algn="just">
              <a:buNone/>
            </a:pPr>
            <a:endParaRPr lang="ca-ES" sz="1000" dirty="0" smtClean="0"/>
          </a:p>
          <a:p>
            <a:pPr lvl="0" algn="just"/>
            <a:r>
              <a:rPr lang="ca-ES" sz="1600" dirty="0" smtClean="0"/>
              <a:t>S’estan acabant de definir aquells camps que requereixen criteris a definir per la pròpia universitat i la seva implantació en PRISMA.</a:t>
            </a:r>
          </a:p>
          <a:p>
            <a:pPr marL="0" lvl="0" indent="0" algn="just">
              <a:buNone/>
            </a:pPr>
            <a:endParaRPr lang="es-ES" sz="1000" dirty="0" smtClean="0"/>
          </a:p>
          <a:p>
            <a:pPr lvl="0" algn="just"/>
            <a:r>
              <a:rPr lang="ca-ES" sz="1600" dirty="0" smtClean="0"/>
              <a:t>Aquests criteris s’aprovaran per Consell de Govern, per a la seva aplicació a tots els suplements de la UPC (desembre)</a:t>
            </a:r>
          </a:p>
          <a:p>
            <a:pPr marL="0" indent="0" algn="just">
              <a:buNone/>
            </a:pPr>
            <a:endParaRPr lang="ca-ES" sz="1000" dirty="0" smtClean="0"/>
          </a:p>
          <a:p>
            <a:pPr algn="just"/>
            <a:r>
              <a:rPr lang="ca-ES" sz="1600" dirty="0" smtClean="0"/>
              <a:t>A finals d’aquest any es preveu estar en disposició d’iniciar l’expedició del SET.</a:t>
            </a:r>
            <a:endParaRPr lang="ca-ES" sz="1600" dirty="0"/>
          </a:p>
          <a:p>
            <a:pPr marL="0" indent="0" algn="just">
              <a:buNone/>
            </a:pPr>
            <a:endParaRPr lang="ca-ES" sz="1000" dirty="0" smtClean="0"/>
          </a:p>
          <a:p>
            <a:pPr marL="0" indent="0" algn="just">
              <a:buNone/>
            </a:pPr>
            <a:r>
              <a:rPr lang="ca-ES" sz="1600" b="1" dirty="0"/>
              <a:t>Suplement Europeu al Títol </a:t>
            </a:r>
            <a:r>
              <a:rPr lang="ca-ES" sz="1600" b="1" dirty="0" smtClean="0"/>
              <a:t>de grau, màster i doctorat (EEES) </a:t>
            </a:r>
          </a:p>
          <a:p>
            <a:pPr marL="0" indent="0" algn="just">
              <a:buNone/>
            </a:pPr>
            <a:r>
              <a:rPr lang="ca-ES" sz="1600" dirty="0" smtClean="0"/>
              <a:t>No es pot expedir el SET per a les titulacions de l’EEES (grau, màster i doctorat). El MEC està pendent de publicar un nou  RD que reguli l’expedició d’aquest document per a les noves titulacions.</a:t>
            </a:r>
          </a:p>
          <a:p>
            <a:pPr marL="0" indent="0" algn="just">
              <a:buNone/>
            </a:pPr>
            <a:endParaRPr lang="ca-ES" sz="800" dirty="0" smtClean="0"/>
          </a:p>
          <a:p>
            <a:pPr marL="0" indent="0" algn="just">
              <a:buNone/>
            </a:pPr>
            <a:r>
              <a:rPr lang="ca-ES" sz="1600" dirty="0" smtClean="0"/>
              <a:t>Actualment hi ha publicat un RD que es derogarà, atès que no compleix amb el format definit per la resta de la Unió Europea.</a:t>
            </a:r>
          </a:p>
          <a:p>
            <a:endParaRPr lang="ca-ES" sz="1600" dirty="0"/>
          </a:p>
          <a:p>
            <a:pPr marL="0" indent="0">
              <a:buNone/>
            </a:pPr>
            <a:r>
              <a:rPr lang="ca-ES" sz="1600" dirty="0" smtClean="0"/>
              <a:t> </a:t>
            </a:r>
            <a:endParaRPr lang="ca-ES" sz="1600" dirty="0"/>
          </a:p>
          <a:p>
            <a:endParaRPr lang="ca-ES" sz="2000" dirty="0" smtClean="0"/>
          </a:p>
          <a:p>
            <a:endParaRPr lang="ca-ES" sz="2000" dirty="0" smtClean="0"/>
          </a:p>
        </p:txBody>
      </p:sp>
      <p:sp>
        <p:nvSpPr>
          <p:cNvPr id="9219" name="2 Marcador de contenido"/>
          <p:cNvSpPr>
            <a:spLocks noGrp="1"/>
          </p:cNvSpPr>
          <p:nvPr>
            <p:ph idx="13"/>
          </p:nvPr>
        </p:nvSpPr>
        <p:spPr>
          <a:xfrm>
            <a:off x="2915816" y="142875"/>
            <a:ext cx="5251872" cy="857250"/>
          </a:xfrm>
        </p:spPr>
        <p:txBody>
          <a:bodyPr/>
          <a:lstStyle/>
          <a:p>
            <a:pPr>
              <a:spcBef>
                <a:spcPct val="0"/>
              </a:spcBef>
            </a:pPr>
            <a:r>
              <a:rPr lang="ca-ES" dirty="0">
                <a:solidFill>
                  <a:srgbClr val="0070C0"/>
                </a:solidFill>
              </a:rPr>
              <a:t>2. Estat dels títols i tramesa a l’estranger</a:t>
            </a:r>
          </a:p>
        </p:txBody>
      </p:sp>
      <p:sp>
        <p:nvSpPr>
          <p:cNvPr id="4" name="Combina 3"/>
          <p:cNvSpPr/>
          <p:nvPr/>
        </p:nvSpPr>
        <p:spPr bwMode="auto">
          <a:xfrm>
            <a:off x="4355976" y="1638250"/>
            <a:ext cx="1143008" cy="1161633"/>
          </a:xfrm>
          <a:prstGeom prst="flowChartMerge">
            <a:avLst/>
          </a:prstGeom>
          <a:noFill/>
          <a:ln w="9525">
            <a:noFill/>
            <a:miter lim="800000"/>
            <a:headEnd/>
            <a:tailEnd/>
          </a:ln>
        </p:spPr>
        <p:txBody>
          <a:bodyPr wrap="square" rtlCol="0" anchor="ctr">
            <a:spAutoFit/>
          </a:bodyPr>
          <a:lstStyle/>
          <a:p>
            <a:pPr algn="ctr"/>
            <a:endParaRPr lang="ca-ES" sz="3200" b="1" dirty="0" err="1">
              <a:solidFill>
                <a:srgbClr val="993366"/>
              </a:solidFill>
            </a:endParaRPr>
          </a:p>
        </p:txBody>
      </p:sp>
      <p:sp>
        <p:nvSpPr>
          <p:cNvPr id="2" name="Contenidor de número de diapositiva 1"/>
          <p:cNvSpPr>
            <a:spLocks noGrp="1"/>
          </p:cNvSpPr>
          <p:nvPr>
            <p:ph type="sldNum" sz="quarter" idx="16"/>
          </p:nvPr>
        </p:nvSpPr>
        <p:spPr/>
        <p:txBody>
          <a:bodyPr/>
          <a:lstStyle/>
          <a:p>
            <a:pPr>
              <a:defRPr/>
            </a:pPr>
            <a:fld id="{A810C267-812F-4BFD-8E44-9233EED49724}" type="slidenum">
              <a:rPr lang="es-ES" smtClean="0"/>
              <a:pPr>
                <a:defRPr/>
              </a:pPr>
              <a:t>19</a:t>
            </a:fld>
            <a:endParaRPr lang="es-ES"/>
          </a:p>
        </p:txBody>
      </p:sp>
    </p:spTree>
    <p:extLst>
      <p:ext uri="{BB962C8B-B14F-4D97-AF65-F5344CB8AC3E}">
        <p14:creationId xmlns:p14="http://schemas.microsoft.com/office/powerpoint/2010/main" xmlns="" val="3370409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65933" y="1124744"/>
            <a:ext cx="7176062" cy="5040560"/>
          </a:xfrm>
        </p:spPr>
        <p:txBody>
          <a:bodyPr/>
          <a:lstStyle/>
          <a:p>
            <a:pPr lvl="0">
              <a:buFont typeface="+mj-lt"/>
              <a:buAutoNum type="arabicPeriod"/>
            </a:pPr>
            <a:r>
              <a:rPr lang="ca-ES" sz="1600" dirty="0" smtClean="0">
                <a:solidFill>
                  <a:srgbClr val="0070C0"/>
                </a:solidFill>
              </a:rPr>
              <a:t>Acreditació del nivell B2 de tercera llengua als estudiants que han accedit a la universitat en el curs 2014-2015</a:t>
            </a:r>
          </a:p>
          <a:p>
            <a:pPr lvl="0">
              <a:buFont typeface="+mj-lt"/>
              <a:buAutoNum type="arabicPeriod"/>
            </a:pPr>
            <a:endParaRPr lang="ca-ES" sz="1600" dirty="0" smtClean="0">
              <a:solidFill>
                <a:srgbClr val="0070C0"/>
              </a:solidFill>
            </a:endParaRPr>
          </a:p>
          <a:p>
            <a:pPr>
              <a:buFont typeface="+mj-lt"/>
              <a:buAutoNum type="arabicPeriod"/>
            </a:pPr>
            <a:r>
              <a:rPr lang="ca-ES" sz="1600" dirty="0">
                <a:solidFill>
                  <a:srgbClr val="0070C0"/>
                </a:solidFill>
              </a:rPr>
              <a:t>Estat dels títols i tramesa a l’estranger</a:t>
            </a:r>
          </a:p>
          <a:p>
            <a:pPr lvl="0">
              <a:buFont typeface="+mj-lt"/>
              <a:buAutoNum type="arabicPeriod"/>
            </a:pPr>
            <a:endParaRPr lang="ca-ES" sz="1600" dirty="0" smtClean="0">
              <a:solidFill>
                <a:srgbClr val="0070C0"/>
              </a:solidFill>
            </a:endParaRPr>
          </a:p>
          <a:p>
            <a:pPr lvl="0">
              <a:buFont typeface="+mj-lt"/>
              <a:buAutoNum type="arabicPeriod"/>
            </a:pPr>
            <a:r>
              <a:rPr lang="ca-ES" sz="1600" dirty="0" smtClean="0">
                <a:solidFill>
                  <a:srgbClr val="0070C0"/>
                </a:solidFill>
              </a:rPr>
              <a:t>Balanç de la normativa de pràctiques externes</a:t>
            </a:r>
          </a:p>
          <a:p>
            <a:pPr lvl="0">
              <a:buFont typeface="+mj-lt"/>
              <a:buAutoNum type="arabicPeriod"/>
            </a:pPr>
            <a:endParaRPr lang="ca-ES" sz="1600" dirty="0" smtClean="0">
              <a:solidFill>
                <a:srgbClr val="0070C0"/>
              </a:solidFill>
            </a:endParaRPr>
          </a:p>
          <a:p>
            <a:pPr lvl="0">
              <a:buFont typeface="+mj-lt"/>
              <a:buAutoNum type="arabicPeriod"/>
            </a:pPr>
            <a:r>
              <a:rPr lang="ca-ES" sz="1600" dirty="0" smtClean="0">
                <a:solidFill>
                  <a:srgbClr val="0070C0"/>
                </a:solidFill>
              </a:rPr>
              <a:t>Extinció de graus i màsters</a:t>
            </a:r>
          </a:p>
          <a:p>
            <a:pPr lvl="0">
              <a:buFont typeface="+mj-lt"/>
              <a:buAutoNum type="arabicPeriod"/>
            </a:pPr>
            <a:endParaRPr lang="ca-ES" sz="1600" dirty="0">
              <a:solidFill>
                <a:srgbClr val="0070C0"/>
              </a:solidFill>
            </a:endParaRPr>
          </a:p>
          <a:p>
            <a:pPr lvl="0">
              <a:buFont typeface="+mj-lt"/>
              <a:buAutoNum type="arabicPeriod"/>
            </a:pPr>
            <a:r>
              <a:rPr lang="ca-ES" sz="1600" dirty="0" smtClean="0">
                <a:solidFill>
                  <a:srgbClr val="0070C0"/>
                </a:solidFill>
              </a:rPr>
              <a:t>Extinció de 1r.cicles, 1-2n cicles i 2n cicles</a:t>
            </a:r>
          </a:p>
          <a:p>
            <a:pPr lvl="0">
              <a:buFont typeface="+mj-lt"/>
              <a:buAutoNum type="arabicPeriod"/>
            </a:pPr>
            <a:endParaRPr lang="ca-ES" sz="1600" dirty="0" smtClean="0">
              <a:solidFill>
                <a:srgbClr val="0070C0"/>
              </a:solidFill>
            </a:endParaRPr>
          </a:p>
          <a:p>
            <a:pPr>
              <a:buFont typeface="+mj-lt"/>
              <a:buAutoNum type="arabicPeriod"/>
            </a:pPr>
            <a:r>
              <a:rPr lang="ca-ES" sz="1600" dirty="0" smtClean="0">
                <a:solidFill>
                  <a:srgbClr val="0070C0"/>
                </a:solidFill>
              </a:rPr>
              <a:t>Canvis </a:t>
            </a:r>
            <a:r>
              <a:rPr lang="ca-ES" sz="1600" dirty="0">
                <a:solidFill>
                  <a:srgbClr val="0070C0"/>
                </a:solidFill>
              </a:rPr>
              <a:t>en els programes de </a:t>
            </a:r>
            <a:r>
              <a:rPr lang="ca-ES" sz="1600" dirty="0" smtClean="0">
                <a:solidFill>
                  <a:srgbClr val="0070C0"/>
                </a:solidFill>
              </a:rPr>
              <a:t>mobilitat</a:t>
            </a:r>
          </a:p>
          <a:p>
            <a:pPr>
              <a:buFont typeface="+mj-lt"/>
              <a:buAutoNum type="arabicPeriod"/>
            </a:pPr>
            <a:endParaRPr lang="ca-ES" sz="1600" dirty="0">
              <a:solidFill>
                <a:srgbClr val="0070C0"/>
              </a:solidFill>
            </a:endParaRPr>
          </a:p>
          <a:p>
            <a:pPr>
              <a:buFont typeface="+mj-lt"/>
              <a:buAutoNum type="arabicPeriod"/>
            </a:pPr>
            <a:r>
              <a:rPr lang="ca-ES" sz="1600" dirty="0">
                <a:solidFill>
                  <a:srgbClr val="0070C0"/>
                </a:solidFill>
              </a:rPr>
              <a:t>Canvis en la gestió </a:t>
            </a:r>
            <a:r>
              <a:rPr lang="ca-ES" sz="1600" dirty="0" smtClean="0">
                <a:solidFill>
                  <a:srgbClr val="0070C0"/>
                </a:solidFill>
              </a:rPr>
              <a:t>de </a:t>
            </a:r>
            <a:r>
              <a:rPr lang="ca-ES" sz="1600" dirty="0">
                <a:solidFill>
                  <a:srgbClr val="0070C0"/>
                </a:solidFill>
              </a:rPr>
              <a:t>la </a:t>
            </a:r>
            <a:r>
              <a:rPr lang="ca-ES" sz="1600" dirty="0" smtClean="0">
                <a:solidFill>
                  <a:srgbClr val="0070C0"/>
                </a:solidFill>
              </a:rPr>
              <a:t>Matrícula d’Honor</a:t>
            </a:r>
          </a:p>
          <a:p>
            <a:pPr>
              <a:buFont typeface="+mj-lt"/>
              <a:buAutoNum type="arabicPeriod"/>
            </a:pPr>
            <a:endParaRPr lang="ca-ES" sz="1600" dirty="0">
              <a:solidFill>
                <a:srgbClr val="0070C0"/>
              </a:solidFill>
            </a:endParaRPr>
          </a:p>
          <a:p>
            <a:pPr>
              <a:buFont typeface="+mj-lt"/>
              <a:buAutoNum type="arabicPeriod"/>
            </a:pPr>
            <a:r>
              <a:rPr lang="ca-ES" sz="1600" dirty="0">
                <a:solidFill>
                  <a:srgbClr val="0070C0"/>
                </a:solidFill>
              </a:rPr>
              <a:t>Beques i canvis en les </a:t>
            </a:r>
            <a:r>
              <a:rPr lang="ca-ES" sz="1600" dirty="0" smtClean="0">
                <a:solidFill>
                  <a:srgbClr val="0070C0"/>
                </a:solidFill>
              </a:rPr>
              <a:t>matrícules</a:t>
            </a:r>
          </a:p>
          <a:p>
            <a:pPr>
              <a:buFont typeface="+mj-lt"/>
              <a:buAutoNum type="arabicPeriod"/>
            </a:pPr>
            <a:endParaRPr lang="ca-ES" sz="1600" dirty="0">
              <a:solidFill>
                <a:srgbClr val="0070C0"/>
              </a:solidFill>
            </a:endParaRPr>
          </a:p>
          <a:p>
            <a:pPr>
              <a:buFont typeface="+mj-lt"/>
              <a:buAutoNum type="arabicPeriod"/>
            </a:pPr>
            <a:r>
              <a:rPr lang="ca-ES" sz="1600" dirty="0">
                <a:solidFill>
                  <a:srgbClr val="0070C0"/>
                </a:solidFill>
              </a:rPr>
              <a:t>Legalització de programes d’assignatures</a:t>
            </a:r>
          </a:p>
        </p:txBody>
      </p:sp>
      <p:sp>
        <p:nvSpPr>
          <p:cNvPr id="3" name="2 Marcador de número de diapositiva"/>
          <p:cNvSpPr>
            <a:spLocks noGrp="1"/>
          </p:cNvSpPr>
          <p:nvPr>
            <p:ph type="sldNum" sz="quarter" idx="16"/>
          </p:nvPr>
        </p:nvSpPr>
        <p:spPr/>
        <p:txBody>
          <a:bodyPr/>
          <a:lstStyle/>
          <a:p>
            <a:pPr>
              <a:defRPr/>
            </a:pPr>
            <a:fld id="{A810C267-812F-4BFD-8E44-9233EED49724}" type="slidenum">
              <a:rPr lang="es-ES" smtClean="0"/>
              <a:pPr>
                <a:defRPr/>
              </a:pPr>
              <a:t>2</a:t>
            </a:fld>
            <a:endParaRPr lang="es-ES"/>
          </a:p>
        </p:txBody>
      </p:sp>
    </p:spTree>
    <p:extLst>
      <p:ext uri="{BB962C8B-B14F-4D97-AF65-F5344CB8AC3E}">
        <p14:creationId xmlns:p14="http://schemas.microsoft.com/office/powerpoint/2010/main" xmlns="" val="5356091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611560" y="1340768"/>
            <a:ext cx="7200800" cy="4862870"/>
          </a:xfrm>
        </p:spPr>
        <p:txBody>
          <a:bodyPr/>
          <a:lstStyle/>
          <a:p>
            <a:pPr algn="r"/>
            <a:r>
              <a:rPr lang="es-ES" sz="4000" dirty="0" smtClean="0"/>
              <a:t>3. </a:t>
            </a:r>
            <a:r>
              <a:rPr lang="ca-ES" sz="4000" dirty="0" smtClean="0"/>
              <a:t>Balanç de la normativa de pràctiques externes</a:t>
            </a:r>
            <a:br>
              <a:rPr lang="ca-ES" sz="4000" dirty="0" smtClean="0"/>
            </a:br>
            <a:r>
              <a:rPr lang="ca-ES" sz="4000" dirty="0"/>
              <a:t/>
            </a:r>
            <a:br>
              <a:rPr lang="ca-ES" sz="4000" dirty="0"/>
            </a:br>
            <a:r>
              <a:rPr lang="ca-ES" sz="2000" dirty="0">
                <a:solidFill>
                  <a:srgbClr val="007ABE"/>
                </a:solidFill>
              </a:rPr>
              <a:t>(presentat a </a:t>
            </a:r>
            <a:r>
              <a:rPr lang="ca-ES" sz="2000" dirty="0" smtClean="0">
                <a:solidFill>
                  <a:srgbClr val="007ABE"/>
                </a:solidFill>
              </a:rPr>
              <a:t>Comissió de Docència i </a:t>
            </a:r>
            <a:r>
              <a:rPr lang="ca-ES" sz="2000" dirty="0" err="1" smtClean="0">
                <a:solidFill>
                  <a:srgbClr val="007ABE"/>
                </a:solidFill>
              </a:rPr>
              <a:t>Estudiantat</a:t>
            </a:r>
            <a:r>
              <a:rPr lang="ca-ES" sz="2000" dirty="0" smtClean="0">
                <a:solidFill>
                  <a:srgbClr val="007ABE"/>
                </a:solidFill>
              </a:rPr>
              <a:t> 25.09.2014 i 04.11.2014, i</a:t>
            </a:r>
            <a:br>
              <a:rPr lang="ca-ES" sz="2000" dirty="0" smtClean="0">
                <a:solidFill>
                  <a:srgbClr val="007ABE"/>
                </a:solidFill>
              </a:rPr>
            </a:br>
            <a:r>
              <a:rPr lang="ca-ES" sz="2000" dirty="0" smtClean="0">
                <a:solidFill>
                  <a:srgbClr val="007ABE"/>
                </a:solidFill>
              </a:rPr>
              <a:t> caps d’estudi 16.10.2014)</a:t>
            </a:r>
            <a:r>
              <a:rPr lang="ca-ES" sz="2000" dirty="0">
                <a:solidFill>
                  <a:srgbClr val="007ABE"/>
                </a:solidFill>
              </a:rPr>
              <a:t/>
            </a:r>
            <a:br>
              <a:rPr lang="ca-ES" sz="2000" dirty="0">
                <a:solidFill>
                  <a:srgbClr val="007ABE"/>
                </a:solidFill>
              </a:rPr>
            </a:br>
            <a:r>
              <a:rPr lang="es-ES" sz="5400" dirty="0"/>
              <a:t/>
            </a:r>
            <a:br>
              <a:rPr lang="es-ES" sz="5400" dirty="0"/>
            </a:br>
            <a:endParaRPr lang="es-E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65933" y="1412776"/>
            <a:ext cx="7176062" cy="4536504"/>
          </a:xfrm>
        </p:spPr>
        <p:txBody>
          <a:bodyPr/>
          <a:lstStyle/>
          <a:p>
            <a:pPr marL="0" lvl="0" indent="0">
              <a:buNone/>
            </a:pPr>
            <a:r>
              <a:rPr lang="ca-ES" sz="1600" dirty="0" smtClean="0">
                <a:solidFill>
                  <a:srgbClr val="0070C0"/>
                </a:solidFill>
                <a:effectLst/>
                <a:latin typeface="Arial"/>
              </a:rPr>
              <a:t>SUMARI</a:t>
            </a:r>
          </a:p>
          <a:p>
            <a:pPr marL="0" lvl="0" indent="0">
              <a:buNone/>
            </a:pPr>
            <a:endParaRPr lang="ca-ES" sz="1600" dirty="0" smtClean="0">
              <a:solidFill>
                <a:srgbClr val="0070C0"/>
              </a:solidFill>
              <a:effectLst/>
              <a:latin typeface="Arial"/>
            </a:endParaRPr>
          </a:p>
          <a:p>
            <a:pPr marL="0" lvl="0" indent="0">
              <a:buNone/>
            </a:pPr>
            <a:r>
              <a:rPr lang="ca-ES" sz="1600" dirty="0" smtClean="0">
                <a:solidFill>
                  <a:srgbClr val="0070C0"/>
                </a:solidFill>
                <a:effectLst/>
                <a:latin typeface="Arial"/>
              </a:rPr>
              <a:t>3.1. Context normatiu</a:t>
            </a:r>
          </a:p>
          <a:p>
            <a:pPr marL="0" lvl="0" indent="0">
              <a:buNone/>
            </a:pPr>
            <a:endParaRPr lang="ca-ES" sz="1600" dirty="0">
              <a:solidFill>
                <a:srgbClr val="0070C0"/>
              </a:solidFill>
              <a:latin typeface="Arial"/>
            </a:endParaRPr>
          </a:p>
          <a:p>
            <a:pPr marL="0" lvl="0" indent="0">
              <a:buNone/>
            </a:pPr>
            <a:r>
              <a:rPr lang="ca-ES" sz="1600" dirty="0" smtClean="0">
                <a:solidFill>
                  <a:srgbClr val="0070C0"/>
                </a:solidFill>
                <a:latin typeface="Arial"/>
              </a:rPr>
              <a:t>3.2. Normativa UPC de pràctiques acadèmiques externes</a:t>
            </a:r>
          </a:p>
          <a:p>
            <a:pPr marL="0" lvl="0" indent="0">
              <a:buNone/>
            </a:pPr>
            <a:endParaRPr lang="ca-ES" sz="1600" dirty="0">
              <a:solidFill>
                <a:srgbClr val="0070C0"/>
              </a:solidFill>
              <a:latin typeface="Arial"/>
            </a:endParaRPr>
          </a:p>
          <a:p>
            <a:pPr marL="0" lvl="0" indent="0">
              <a:buNone/>
            </a:pPr>
            <a:r>
              <a:rPr lang="ca-ES" sz="1600" dirty="0" smtClean="0">
                <a:solidFill>
                  <a:srgbClr val="0070C0"/>
                </a:solidFill>
                <a:latin typeface="Arial"/>
              </a:rPr>
              <a:t>3.3. Aspectes addicionals recollits a altres normatives i documents</a:t>
            </a:r>
          </a:p>
          <a:p>
            <a:pPr marL="0" lvl="0" indent="0">
              <a:buNone/>
            </a:pPr>
            <a:endParaRPr lang="ca-ES" sz="1600" dirty="0">
              <a:solidFill>
                <a:srgbClr val="0070C0"/>
              </a:solidFill>
              <a:latin typeface="Arial"/>
            </a:endParaRPr>
          </a:p>
          <a:p>
            <a:pPr marL="0" lvl="0" indent="0">
              <a:buNone/>
            </a:pPr>
            <a:r>
              <a:rPr lang="ca-ES" sz="1600" dirty="0" smtClean="0">
                <a:solidFill>
                  <a:srgbClr val="0070C0"/>
                </a:solidFill>
                <a:latin typeface="Arial"/>
              </a:rPr>
              <a:t>3.4. Desenvolupament de les pràctiques 2012-2013 i 2013-2104</a:t>
            </a:r>
          </a:p>
          <a:p>
            <a:pPr marL="0" lvl="0" indent="0">
              <a:buNone/>
            </a:pPr>
            <a:endParaRPr lang="ca-ES" sz="1600" dirty="0" smtClean="0">
              <a:solidFill>
                <a:srgbClr val="0070C0"/>
              </a:solidFill>
              <a:latin typeface="Arial"/>
            </a:endParaRPr>
          </a:p>
          <a:p>
            <a:pPr marL="0" lvl="0" indent="0">
              <a:buNone/>
            </a:pPr>
            <a:r>
              <a:rPr lang="ca-ES" sz="1600" dirty="0" smtClean="0">
                <a:solidFill>
                  <a:srgbClr val="0070C0"/>
                </a:solidFill>
                <a:latin typeface="Arial"/>
              </a:rPr>
              <a:t>3.5. Valoració </a:t>
            </a:r>
          </a:p>
          <a:p>
            <a:pPr lvl="0">
              <a:buFont typeface="+mj-lt"/>
              <a:buAutoNum type="arabicPeriod"/>
            </a:pPr>
            <a:endParaRPr lang="ca-ES" sz="1600" dirty="0" smtClean="0">
              <a:solidFill>
                <a:srgbClr val="0070C0"/>
              </a:solidFill>
              <a:latin typeface="Arial"/>
            </a:endParaRPr>
          </a:p>
          <a:p>
            <a:pPr marL="0" lvl="0" indent="0">
              <a:buNone/>
            </a:pPr>
            <a:r>
              <a:rPr lang="ca-ES" sz="1600" dirty="0" smtClean="0">
                <a:solidFill>
                  <a:srgbClr val="0070C0"/>
                </a:solidFill>
                <a:latin typeface="Arial"/>
              </a:rPr>
              <a:t>3.6. Propostes </a:t>
            </a:r>
          </a:p>
          <a:p>
            <a:pPr marL="0" lvl="0" indent="0">
              <a:buNone/>
            </a:pPr>
            <a:endParaRPr lang="ca-ES" sz="1600" dirty="0">
              <a:solidFill>
                <a:srgbClr val="0070C0"/>
              </a:solidFill>
              <a:latin typeface="Arial"/>
            </a:endParaRPr>
          </a:p>
          <a:p>
            <a:pPr marL="0" lvl="0" indent="0">
              <a:buNone/>
            </a:pPr>
            <a:r>
              <a:rPr lang="ca-ES" sz="1600" dirty="0" smtClean="0">
                <a:solidFill>
                  <a:srgbClr val="0070C0"/>
                </a:solidFill>
                <a:latin typeface="Arial"/>
              </a:rPr>
              <a:t>3.7. Passos següents</a:t>
            </a:r>
          </a:p>
          <a:p>
            <a:pPr marL="0" lvl="0" indent="0">
              <a:buNone/>
            </a:pPr>
            <a:endParaRPr lang="es-ES" dirty="0">
              <a:solidFill>
                <a:srgbClr val="0070C0"/>
              </a:solidFill>
            </a:endParaRPr>
          </a:p>
        </p:txBody>
      </p:sp>
      <p:sp>
        <p:nvSpPr>
          <p:cNvPr id="3" name="2 Marcador de contenido"/>
          <p:cNvSpPr>
            <a:spLocks noGrp="1"/>
          </p:cNvSpPr>
          <p:nvPr>
            <p:ph idx="13"/>
          </p:nvPr>
        </p:nvSpPr>
        <p:spPr/>
        <p:txBody>
          <a:bodyPr/>
          <a:lstStyle/>
          <a:p>
            <a:r>
              <a:rPr lang="ca-ES" dirty="0" smtClean="0">
                <a:solidFill>
                  <a:srgbClr val="007ABE"/>
                </a:solidFill>
              </a:rPr>
              <a:t>3</a:t>
            </a:r>
            <a:r>
              <a:rPr lang="ca-ES" dirty="0">
                <a:solidFill>
                  <a:srgbClr val="007ABE"/>
                </a:solidFill>
              </a:rPr>
              <a:t>. Balanç de la normativa de pràctiques </a:t>
            </a:r>
            <a:r>
              <a:rPr lang="ca-ES" dirty="0" smtClean="0">
                <a:solidFill>
                  <a:srgbClr val="007ABE"/>
                </a:solidFill>
              </a:rPr>
              <a:t>externes</a:t>
            </a:r>
            <a:endParaRPr lang="ca-ES" dirty="0">
              <a:solidFill>
                <a:srgbClr val="007ABE"/>
              </a:solidFill>
            </a:endParaRPr>
          </a:p>
          <a:p>
            <a:endParaRPr lang="es-ES" dirty="0"/>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21</a:t>
            </a:fld>
            <a:endParaRPr lang="es-ES"/>
          </a:p>
        </p:txBody>
      </p:sp>
    </p:spTree>
    <p:extLst>
      <p:ext uri="{BB962C8B-B14F-4D97-AF65-F5344CB8AC3E}">
        <p14:creationId xmlns:p14="http://schemas.microsoft.com/office/powerpoint/2010/main" xmlns="" val="16423206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65933" y="1620000"/>
            <a:ext cx="7176062" cy="5049360"/>
          </a:xfrm>
        </p:spPr>
        <p:txBody>
          <a:bodyPr/>
          <a:lstStyle/>
          <a:p>
            <a:pPr lvl="0"/>
            <a:r>
              <a:rPr lang="ca-ES" sz="1600" u="sng" dirty="0" smtClean="0">
                <a:solidFill>
                  <a:srgbClr val="000000"/>
                </a:solidFill>
                <a:effectLst/>
                <a:latin typeface="Arial"/>
                <a:ea typeface="+mn-ea"/>
                <a:cs typeface="+mn-cs"/>
              </a:rPr>
              <a:t>Novembre 2011</a:t>
            </a:r>
            <a:r>
              <a:rPr lang="ca-ES" sz="1600" dirty="0" smtClean="0">
                <a:solidFill>
                  <a:srgbClr val="000000"/>
                </a:solidFill>
                <a:effectLst/>
                <a:latin typeface="Arial"/>
                <a:ea typeface="+mn-ea"/>
                <a:cs typeface="+mn-cs"/>
              </a:rPr>
              <a:t>: </a:t>
            </a:r>
            <a:r>
              <a:rPr lang="ca-ES" sz="1600" dirty="0" smtClean="0">
                <a:solidFill>
                  <a:srgbClr val="000000"/>
                </a:solidFill>
              </a:rPr>
              <a:t>RD1493/2011 </a:t>
            </a:r>
            <a:r>
              <a:rPr lang="ca-ES" sz="1600" dirty="0">
                <a:solidFill>
                  <a:srgbClr val="000000"/>
                </a:solidFill>
              </a:rPr>
              <a:t>del Ministeri de Treball pel qual les pràctiques cotitzaven a la SS</a:t>
            </a:r>
            <a:r>
              <a:rPr lang="ca-ES" sz="1600" dirty="0" smtClean="0">
                <a:solidFill>
                  <a:srgbClr val="000000"/>
                </a:solidFill>
              </a:rPr>
              <a:t>.</a:t>
            </a:r>
            <a:endParaRPr lang="ca-ES" sz="1600" dirty="0">
              <a:solidFill>
                <a:srgbClr val="000000"/>
              </a:solidFill>
            </a:endParaRPr>
          </a:p>
          <a:p>
            <a:r>
              <a:rPr lang="ca-ES" sz="1600" u="sng" dirty="0" smtClean="0">
                <a:solidFill>
                  <a:srgbClr val="000000"/>
                </a:solidFill>
                <a:effectLst/>
                <a:latin typeface="Arial"/>
                <a:ea typeface="+mn-ea"/>
                <a:cs typeface="+mn-cs"/>
              </a:rPr>
              <a:t>Desembre 2011: </a:t>
            </a:r>
            <a:r>
              <a:rPr lang="ca-ES" sz="1600" dirty="0" smtClean="0">
                <a:solidFill>
                  <a:srgbClr val="000000"/>
                </a:solidFill>
                <a:effectLst/>
                <a:latin typeface="Arial"/>
                <a:ea typeface="+mn-ea"/>
                <a:cs typeface="+mn-cs"/>
              </a:rPr>
              <a:t>RD 1707/2011 </a:t>
            </a:r>
            <a:r>
              <a:rPr lang="ca-ES" sz="1600" dirty="0">
                <a:solidFill>
                  <a:srgbClr val="000000"/>
                </a:solidFill>
              </a:rPr>
              <a:t>Novetats del RD: Les pràctiques poden ser curriculars i </a:t>
            </a:r>
            <a:r>
              <a:rPr lang="ca-ES" sz="1600" dirty="0" err="1">
                <a:solidFill>
                  <a:srgbClr val="000000"/>
                </a:solidFill>
              </a:rPr>
              <a:t>extracurriculars</a:t>
            </a:r>
            <a:r>
              <a:rPr lang="ca-ES" sz="1600" dirty="0">
                <a:solidFill>
                  <a:srgbClr val="000000"/>
                </a:solidFill>
              </a:rPr>
              <a:t>. Les primeres són assignatures obligatòries i/o optatives del pla d’estudis. Es poden realitzar dins de la pròpia universitat. Hi ha possibilitat de reconeixement de l’activitat professional</a:t>
            </a:r>
            <a:r>
              <a:rPr lang="ca-ES" sz="1600" dirty="0" smtClean="0">
                <a:solidFill>
                  <a:srgbClr val="000000"/>
                </a:solidFill>
              </a:rPr>
              <a:t>. S’eximeix de cotització a les pràctiques. Regula drets i deures dels participant. També regula els informes i assegurances.</a:t>
            </a:r>
            <a:endParaRPr lang="es-ES" sz="1600" dirty="0"/>
          </a:p>
          <a:p>
            <a:pPr lvl="0" rtl="0" eaLnBrk="1" fontAlgn="base" hangingPunct="1"/>
            <a:r>
              <a:rPr lang="ca-ES" sz="1600" u="sng" dirty="0" smtClean="0">
                <a:solidFill>
                  <a:srgbClr val="000000"/>
                </a:solidFill>
                <a:latin typeface="Arial"/>
              </a:rPr>
              <a:t>Maig 2012: </a:t>
            </a:r>
            <a:r>
              <a:rPr lang="ca-ES" sz="1600" dirty="0" smtClean="0">
                <a:solidFill>
                  <a:srgbClr val="000000"/>
                </a:solidFill>
                <a:latin typeface="Arial"/>
              </a:rPr>
              <a:t>Normativa de Pràctiques UPC. Maig de 2012. Per al curs 2013/2014</a:t>
            </a:r>
            <a:endParaRPr lang="es-ES" sz="1600" dirty="0" smtClean="0">
              <a:effectLst/>
            </a:endParaRPr>
          </a:p>
          <a:p>
            <a:pPr lvl="0" rtl="0" eaLnBrk="1" fontAlgn="base" hangingPunct="1"/>
            <a:r>
              <a:rPr lang="ca-ES" sz="1600" u="sng" dirty="0" smtClean="0">
                <a:solidFill>
                  <a:srgbClr val="000000"/>
                </a:solidFill>
                <a:effectLst/>
                <a:latin typeface="Arial"/>
                <a:ea typeface="+mn-ea"/>
                <a:cs typeface="+mn-cs"/>
              </a:rPr>
              <a:t>Juny 2013: </a:t>
            </a:r>
            <a:r>
              <a:rPr lang="ca-ES" sz="1600" dirty="0" smtClean="0">
                <a:solidFill>
                  <a:srgbClr val="000000"/>
                </a:solidFill>
                <a:effectLst/>
                <a:latin typeface="Arial"/>
                <a:ea typeface="+mn-ea"/>
                <a:cs typeface="+mn-cs"/>
              </a:rPr>
              <a:t>Sentència anul·lant el RD 1707/2011: ens situa en el context normatiu del RD 1497/1981 i obliga a cotitzar a la SS des del dia 28 de juny de 2013.</a:t>
            </a:r>
            <a:endParaRPr lang="es-ES" dirty="0" smtClean="0">
              <a:effectLst/>
            </a:endParaRPr>
          </a:p>
          <a:p>
            <a:pPr lvl="0" rtl="0" eaLnBrk="1" fontAlgn="base" hangingPunct="1"/>
            <a:r>
              <a:rPr lang="ca-ES" sz="1600" u="sng" dirty="0" smtClean="0">
                <a:solidFill>
                  <a:srgbClr val="000000"/>
                </a:solidFill>
                <a:effectLst/>
                <a:latin typeface="Arial"/>
                <a:ea typeface="+mn-ea"/>
                <a:cs typeface="+mn-cs"/>
              </a:rPr>
              <a:t>Juliol 2014: </a:t>
            </a:r>
            <a:r>
              <a:rPr lang="ca-ES" sz="1600" dirty="0" smtClean="0">
                <a:solidFill>
                  <a:srgbClr val="000000"/>
                </a:solidFill>
                <a:effectLst/>
                <a:latin typeface="Arial"/>
                <a:ea typeface="+mn-ea"/>
                <a:cs typeface="+mn-cs"/>
              </a:rPr>
              <a:t>RDL 8/2014, estableix la obligació de donar d’alta a la seguretat social les pràctiques acadèmiques curriculars, amb una bonificació del 100%.</a:t>
            </a:r>
            <a:endParaRPr lang="es-ES" dirty="0" smtClean="0">
              <a:effectLst/>
            </a:endParaRPr>
          </a:p>
          <a:p>
            <a:pPr lvl="0" rtl="0" eaLnBrk="1" fontAlgn="base" hangingPunct="1"/>
            <a:r>
              <a:rPr lang="ca-ES" sz="1600" u="sng" dirty="0" smtClean="0">
                <a:solidFill>
                  <a:srgbClr val="000000"/>
                </a:solidFill>
                <a:effectLst/>
                <a:latin typeface="Arial"/>
                <a:ea typeface="+mn-ea"/>
                <a:cs typeface="+mn-cs"/>
              </a:rPr>
              <a:t>Juliol 2014:</a:t>
            </a:r>
            <a:r>
              <a:rPr lang="ca-ES" sz="1600" dirty="0">
                <a:solidFill>
                  <a:srgbClr val="000000"/>
                </a:solidFill>
                <a:latin typeface="Arial"/>
              </a:rPr>
              <a:t> </a:t>
            </a:r>
            <a:r>
              <a:rPr lang="ca-ES" sz="1600" dirty="0" smtClean="0">
                <a:solidFill>
                  <a:srgbClr val="000000"/>
                </a:solidFill>
                <a:latin typeface="Arial"/>
              </a:rPr>
              <a:t>R</a:t>
            </a:r>
            <a:r>
              <a:rPr lang="ca-ES" sz="1600" dirty="0" smtClean="0">
                <a:solidFill>
                  <a:srgbClr val="000000"/>
                </a:solidFill>
                <a:effectLst/>
                <a:latin typeface="Arial"/>
                <a:ea typeface="+mn-ea"/>
                <a:cs typeface="+mn-cs"/>
              </a:rPr>
              <a:t>D 592/2014, que regula les pràctiques acadèmiques externes i substitueix el 1707/2011, encara que el seu contingut és molt similar.</a:t>
            </a:r>
            <a:endParaRPr lang="es-ES" dirty="0"/>
          </a:p>
        </p:txBody>
      </p:sp>
      <p:sp>
        <p:nvSpPr>
          <p:cNvPr id="3" name="2 Marcador de contenido"/>
          <p:cNvSpPr>
            <a:spLocks noGrp="1"/>
          </p:cNvSpPr>
          <p:nvPr>
            <p:ph idx="13"/>
          </p:nvPr>
        </p:nvSpPr>
        <p:spPr>
          <a:xfrm>
            <a:off x="3214677" y="142852"/>
            <a:ext cx="4933591" cy="837876"/>
          </a:xfrm>
        </p:spPr>
        <p:txBody>
          <a:bodyPr/>
          <a:lstStyle/>
          <a:p>
            <a:r>
              <a:rPr lang="ca-ES" dirty="0" smtClean="0">
                <a:solidFill>
                  <a:srgbClr val="007ABE"/>
                </a:solidFill>
              </a:rPr>
              <a:t>3.1 Context normatiu</a:t>
            </a:r>
            <a:endParaRPr lang="ca-ES" dirty="0">
              <a:solidFill>
                <a:srgbClr val="007ABE"/>
              </a:solidFill>
            </a:endParaRPr>
          </a:p>
          <a:p>
            <a:endParaRPr lang="es-ES" dirty="0"/>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22</a:t>
            </a:fld>
            <a:endParaRPr lang="es-ES"/>
          </a:p>
        </p:txBody>
      </p:sp>
    </p:spTree>
    <p:extLst>
      <p:ext uri="{BB962C8B-B14F-4D97-AF65-F5344CB8AC3E}">
        <p14:creationId xmlns:p14="http://schemas.microsoft.com/office/powerpoint/2010/main" xmlns="" val="6100532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457200" indent="-457200">
              <a:defRPr/>
            </a:pPr>
            <a:r>
              <a:rPr lang="ca-ES" sz="1800" dirty="0"/>
              <a:t>La normativa de pràctiques de la UPC va ser aprovada en data 18 de maig de </a:t>
            </a:r>
            <a:r>
              <a:rPr lang="ca-ES" sz="1800" dirty="0" smtClean="0"/>
              <a:t>2012. </a:t>
            </a:r>
            <a:r>
              <a:rPr lang="ca-ES" sz="1800" dirty="0"/>
              <a:t>per entrar en vigor en el curs 2012-2013. Aplicable a graus i màsters, i amb matisos, a cicles</a:t>
            </a:r>
            <a:r>
              <a:rPr lang="ca-ES" sz="1800" dirty="0" smtClean="0"/>
              <a:t>. No aplica a doctorats.</a:t>
            </a:r>
            <a:endParaRPr lang="ca-ES" sz="1800" dirty="0"/>
          </a:p>
          <a:p>
            <a:pPr marL="457200" indent="-457200">
              <a:defRPr/>
            </a:pPr>
            <a:endParaRPr lang="ca-ES" sz="1000" dirty="0"/>
          </a:p>
          <a:p>
            <a:pPr marL="457200" indent="-457200" algn="just">
              <a:defRPr/>
            </a:pPr>
            <a:r>
              <a:rPr lang="ca-ES" sz="1800" dirty="0"/>
              <a:t>Defineix les pràctiques curriculars i las no curriculars (aquestes últimes podrien quedar recollides en el SET). Les curriculars són assignatures: com a tals s’han de matricular, s’ha d’assignar un tutor que faci el seguiment, i s’han d’avaluar amb nota numèrica i descriptiva. L’estudiant ha d’abonar el 100% del preu del crèdit. </a:t>
            </a:r>
          </a:p>
        </p:txBody>
      </p:sp>
      <p:sp>
        <p:nvSpPr>
          <p:cNvPr id="3" name="2 Marcador de contenido"/>
          <p:cNvSpPr>
            <a:spLocks noGrp="1"/>
          </p:cNvSpPr>
          <p:nvPr>
            <p:ph idx="13"/>
          </p:nvPr>
        </p:nvSpPr>
        <p:spPr>
          <a:xfrm>
            <a:off x="2710621" y="142852"/>
            <a:ext cx="5389771" cy="857256"/>
          </a:xfrm>
        </p:spPr>
        <p:txBody>
          <a:bodyPr/>
          <a:lstStyle/>
          <a:p>
            <a:r>
              <a:rPr lang="ca-ES" dirty="0" smtClean="0">
                <a:solidFill>
                  <a:srgbClr val="007ABE"/>
                </a:solidFill>
              </a:rPr>
              <a:t>3.2 Normativa </a:t>
            </a:r>
            <a:r>
              <a:rPr lang="ca-ES" dirty="0">
                <a:solidFill>
                  <a:srgbClr val="007ABE"/>
                </a:solidFill>
              </a:rPr>
              <a:t>UPC de pràctiques acadèmiques externes (I)</a:t>
            </a:r>
          </a:p>
          <a:p>
            <a:endParaRPr lang="es-ES" dirty="0"/>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23</a:t>
            </a:fld>
            <a:endParaRPr lang="es-ES"/>
          </a:p>
        </p:txBody>
      </p:sp>
    </p:spTree>
    <p:extLst>
      <p:ext uri="{BB962C8B-B14F-4D97-AF65-F5344CB8AC3E}">
        <p14:creationId xmlns:p14="http://schemas.microsoft.com/office/powerpoint/2010/main" xmlns="" val="22971180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0" indent="0">
              <a:buNone/>
              <a:defRPr/>
            </a:pPr>
            <a:r>
              <a:rPr lang="ca-ES" sz="1800" dirty="0"/>
              <a:t>Disposicions comunes a totes les pràctiques siguin curriculars o no</a:t>
            </a:r>
            <a:r>
              <a:rPr lang="ca-ES" sz="1800" dirty="0" smtClean="0"/>
              <a:t>. </a:t>
            </a:r>
            <a:r>
              <a:rPr lang="ca-ES" sz="1400" i="1" dirty="0" smtClean="0"/>
              <a:t>(per garantir el rendiment acadèmic i la finalització dels estudis en un termini adequat)</a:t>
            </a:r>
          </a:p>
          <a:p>
            <a:pPr marL="0" indent="0">
              <a:buNone/>
              <a:defRPr/>
            </a:pPr>
            <a:endParaRPr lang="ca-ES" sz="1800" dirty="0"/>
          </a:p>
          <a:p>
            <a:pPr marL="457200" indent="-457200">
              <a:defRPr/>
            </a:pPr>
            <a:r>
              <a:rPr lang="ca-ES" sz="1800" dirty="0"/>
              <a:t>Durada màxima de 900 hores per any acadèmic.</a:t>
            </a:r>
          </a:p>
          <a:p>
            <a:pPr marL="457200" indent="-457200">
              <a:defRPr/>
            </a:pPr>
            <a:endParaRPr lang="ca-ES" sz="1800" dirty="0"/>
          </a:p>
          <a:p>
            <a:pPr marL="457200" indent="-457200">
              <a:defRPr/>
            </a:pPr>
            <a:r>
              <a:rPr lang="ca-ES" sz="1800" dirty="0"/>
              <a:t>Màxima dedicació per tipologia d’estudi</a:t>
            </a:r>
          </a:p>
          <a:p>
            <a:pPr marL="857250" lvl="1" indent="-457200">
              <a:buFont typeface="Wingdings" panose="05000000000000000000" pitchFamily="2" charset="2"/>
              <a:buChar char="Ø"/>
              <a:defRPr/>
            </a:pPr>
            <a:r>
              <a:rPr lang="ca-ES" sz="1400" dirty="0"/>
              <a:t>Grau de 240 ECTS: màxim de 1.800 hores </a:t>
            </a:r>
          </a:p>
          <a:p>
            <a:pPr marL="857250" lvl="1" indent="-457200">
              <a:buFont typeface="Wingdings" panose="05000000000000000000" pitchFamily="2" charset="2"/>
              <a:buChar char="Ø"/>
              <a:defRPr/>
            </a:pPr>
            <a:r>
              <a:rPr lang="ca-ES" sz="1400" dirty="0" smtClean="0"/>
              <a:t>Grau </a:t>
            </a:r>
            <a:r>
              <a:rPr lang="ca-ES" sz="1400" dirty="0"/>
              <a:t>de 300 ECTS: màxim de 2.400 hores </a:t>
            </a:r>
          </a:p>
          <a:p>
            <a:pPr marL="857250" lvl="1" indent="-457200">
              <a:buFont typeface="Wingdings" panose="05000000000000000000" pitchFamily="2" charset="2"/>
              <a:buChar char="Ø"/>
              <a:defRPr/>
            </a:pPr>
            <a:r>
              <a:rPr lang="ca-ES" sz="1400" dirty="0" smtClean="0"/>
              <a:t>Màster </a:t>
            </a:r>
            <a:r>
              <a:rPr lang="ca-ES" sz="1400" dirty="0"/>
              <a:t>de 60 ECTS: màxim de 600 hores </a:t>
            </a:r>
          </a:p>
          <a:p>
            <a:pPr marL="857250" lvl="1" indent="-457200">
              <a:buFont typeface="Wingdings" panose="05000000000000000000" pitchFamily="2" charset="2"/>
              <a:buChar char="Ø"/>
              <a:defRPr/>
            </a:pPr>
            <a:r>
              <a:rPr lang="ca-ES" sz="1400" dirty="0" smtClean="0"/>
              <a:t>Màster </a:t>
            </a:r>
            <a:r>
              <a:rPr lang="ca-ES" sz="1400" dirty="0"/>
              <a:t>de 90 ECTS: màxim de 900 hores </a:t>
            </a:r>
          </a:p>
          <a:p>
            <a:pPr marL="857250" lvl="1" indent="-457200">
              <a:buFont typeface="Wingdings" panose="05000000000000000000" pitchFamily="2" charset="2"/>
              <a:buChar char="Ø"/>
              <a:defRPr/>
            </a:pPr>
            <a:r>
              <a:rPr lang="ca-ES" sz="1400" dirty="0" smtClean="0"/>
              <a:t>Màster </a:t>
            </a:r>
            <a:r>
              <a:rPr lang="ca-ES" sz="1400" dirty="0"/>
              <a:t>de 120 ECTS: màxim de 1.200 hores </a:t>
            </a:r>
          </a:p>
          <a:p>
            <a:pPr marL="457200" indent="-457200">
              <a:defRPr/>
            </a:pPr>
            <a:endParaRPr lang="ca-ES" sz="1800" dirty="0"/>
          </a:p>
          <a:p>
            <a:pPr marL="457200" indent="-457200">
              <a:defRPr/>
            </a:pPr>
            <a:r>
              <a:rPr lang="ca-ES" sz="1800" dirty="0"/>
              <a:t>Per els màsters s’estableix una durada màxima d’hores de pràctiques externes equivalent a 1/3 del total de crèdits del Màster. </a:t>
            </a:r>
          </a:p>
        </p:txBody>
      </p:sp>
      <p:sp>
        <p:nvSpPr>
          <p:cNvPr id="3" name="2 Marcador de contenido"/>
          <p:cNvSpPr>
            <a:spLocks noGrp="1"/>
          </p:cNvSpPr>
          <p:nvPr>
            <p:ph idx="13"/>
          </p:nvPr>
        </p:nvSpPr>
        <p:spPr>
          <a:xfrm>
            <a:off x="2987825" y="142852"/>
            <a:ext cx="5160444" cy="857256"/>
          </a:xfrm>
        </p:spPr>
        <p:txBody>
          <a:bodyPr/>
          <a:lstStyle/>
          <a:p>
            <a:r>
              <a:rPr lang="ca-ES" dirty="0" smtClean="0">
                <a:solidFill>
                  <a:srgbClr val="007ABE"/>
                </a:solidFill>
              </a:rPr>
              <a:t>3.2 Normativa UPC de pràctiques acadèmiques externes </a:t>
            </a:r>
            <a:r>
              <a:rPr lang="fr-FR" dirty="0" smtClean="0">
                <a:solidFill>
                  <a:srgbClr val="007ABE"/>
                </a:solidFill>
              </a:rPr>
              <a:t>(II</a:t>
            </a:r>
            <a:r>
              <a:rPr lang="fr-FR" dirty="0">
                <a:solidFill>
                  <a:srgbClr val="007ABE"/>
                </a:solidFill>
              </a:rPr>
              <a:t>)</a:t>
            </a:r>
          </a:p>
          <a:p>
            <a:endParaRPr lang="es-ES" dirty="0"/>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24</a:t>
            </a:fld>
            <a:endParaRPr lang="es-ES"/>
          </a:p>
        </p:txBody>
      </p:sp>
    </p:spTree>
    <p:extLst>
      <p:ext uri="{BB962C8B-B14F-4D97-AF65-F5344CB8AC3E}">
        <p14:creationId xmlns:p14="http://schemas.microsoft.com/office/powerpoint/2010/main" xmlns="" val="35977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0" indent="0">
              <a:buNone/>
              <a:defRPr/>
            </a:pPr>
            <a:r>
              <a:rPr lang="ca-ES" sz="1800" dirty="0"/>
              <a:t>Disposicions </a:t>
            </a:r>
            <a:r>
              <a:rPr lang="ca-ES" sz="1800" dirty="0" smtClean="0"/>
              <a:t>només per a les pràctiques curriculars:</a:t>
            </a:r>
          </a:p>
          <a:p>
            <a:pPr marL="457200" indent="-457200">
              <a:defRPr/>
            </a:pPr>
            <a:r>
              <a:rPr lang="ca-ES" sz="1800" dirty="0" smtClean="0"/>
              <a:t>No tenen més limitacions que les establertes al pla d’estudis. Només es recomana que siguin a partir dels 120 ECTS si no hi ha cap definició expressa al pla.</a:t>
            </a:r>
          </a:p>
          <a:p>
            <a:pPr marL="457200" indent="-457200">
              <a:defRPr/>
            </a:pPr>
            <a:r>
              <a:rPr lang="ca-ES" sz="1800" dirty="0" smtClean="0"/>
              <a:t>Si les pràctiques son obligatòries s’ha de superar abans d’iniciar pràctiques no curriculars.</a:t>
            </a:r>
          </a:p>
          <a:p>
            <a:pPr marL="457200" indent="-457200">
              <a:defRPr/>
            </a:pPr>
            <a:endParaRPr lang="ca-ES" sz="1800" dirty="0"/>
          </a:p>
          <a:p>
            <a:pPr marL="0" indent="0">
              <a:buNone/>
              <a:defRPr/>
            </a:pPr>
            <a:r>
              <a:rPr lang="ca-ES" sz="1800" dirty="0" smtClean="0"/>
              <a:t>Disposicions només per a les pràctiques no curriculars:</a:t>
            </a:r>
          </a:p>
          <a:p>
            <a:pPr marL="0" indent="0">
              <a:buNone/>
              <a:defRPr/>
            </a:pPr>
            <a:endParaRPr lang="ca-ES" sz="1800" dirty="0"/>
          </a:p>
          <a:p>
            <a:pPr marL="457200" indent="-457200">
              <a:defRPr/>
            </a:pPr>
            <a:r>
              <a:rPr lang="ca-ES" sz="1800" dirty="0" smtClean="0"/>
              <a:t>En grau haurà d’haver superat 120 ECTS, inclosa la fase inicial.</a:t>
            </a:r>
          </a:p>
          <a:p>
            <a:pPr marL="457200" indent="-457200">
              <a:defRPr/>
            </a:pPr>
            <a:r>
              <a:rPr lang="ca-ES" sz="1800" dirty="0" smtClean="0"/>
              <a:t>En màster haurà de superar el rendiment mínim, o 15 ECTS.</a:t>
            </a:r>
            <a:endParaRPr lang="ca-ES" sz="1800" dirty="0"/>
          </a:p>
          <a:p>
            <a:pPr marL="457200" indent="-457200">
              <a:defRPr/>
            </a:pPr>
            <a:r>
              <a:rPr lang="ca-ES" sz="1800" dirty="0" smtClean="0"/>
              <a:t>No es poden reconèixer pràctiques </a:t>
            </a:r>
            <a:r>
              <a:rPr lang="ca-ES" sz="1800" dirty="0" err="1" smtClean="0"/>
              <a:t>extracurriculars</a:t>
            </a:r>
            <a:r>
              <a:rPr lang="ca-ES" sz="1800" dirty="0" smtClean="0"/>
              <a:t> com curriculars.</a:t>
            </a:r>
            <a:endParaRPr lang="ca-ES" sz="1800" dirty="0"/>
          </a:p>
          <a:p>
            <a:pPr marL="0" indent="0">
              <a:buNone/>
              <a:defRPr/>
            </a:pPr>
            <a:endParaRPr lang="ca-ES" sz="1800" i="1" dirty="0"/>
          </a:p>
        </p:txBody>
      </p:sp>
      <p:sp>
        <p:nvSpPr>
          <p:cNvPr id="6" name="2 Marcador de contenido"/>
          <p:cNvSpPr>
            <a:spLocks noGrp="1"/>
          </p:cNvSpPr>
          <p:nvPr>
            <p:ph idx="13"/>
          </p:nvPr>
        </p:nvSpPr>
        <p:spPr>
          <a:xfrm>
            <a:off x="2987825" y="142852"/>
            <a:ext cx="5160444" cy="857256"/>
          </a:xfrm>
        </p:spPr>
        <p:txBody>
          <a:bodyPr/>
          <a:lstStyle/>
          <a:p>
            <a:r>
              <a:rPr lang="ca-ES" dirty="0" smtClean="0">
                <a:solidFill>
                  <a:srgbClr val="007ABE"/>
                </a:solidFill>
              </a:rPr>
              <a:t>3.2 Normativa UPC de pràctiques acadèmiques externes </a:t>
            </a:r>
            <a:r>
              <a:rPr lang="fr-FR" dirty="0" smtClean="0">
                <a:solidFill>
                  <a:srgbClr val="007ABE"/>
                </a:solidFill>
              </a:rPr>
              <a:t>(III</a:t>
            </a:r>
            <a:r>
              <a:rPr lang="fr-FR" dirty="0">
                <a:solidFill>
                  <a:srgbClr val="007ABE"/>
                </a:solidFill>
              </a:rPr>
              <a:t>)</a:t>
            </a:r>
          </a:p>
          <a:p>
            <a:endParaRPr lang="es-ES" dirty="0"/>
          </a:p>
        </p:txBody>
      </p:sp>
      <p:sp>
        <p:nvSpPr>
          <p:cNvPr id="3" name="2 Marcador de número de diapositiva"/>
          <p:cNvSpPr>
            <a:spLocks noGrp="1"/>
          </p:cNvSpPr>
          <p:nvPr>
            <p:ph type="sldNum" sz="quarter" idx="16"/>
          </p:nvPr>
        </p:nvSpPr>
        <p:spPr/>
        <p:txBody>
          <a:bodyPr/>
          <a:lstStyle/>
          <a:p>
            <a:pPr>
              <a:defRPr/>
            </a:pPr>
            <a:fld id="{A810C267-812F-4BFD-8E44-9233EED49724}" type="slidenum">
              <a:rPr lang="es-ES" smtClean="0"/>
              <a:pPr>
                <a:defRPr/>
              </a:pPr>
              <a:t>25</a:t>
            </a:fld>
            <a:endParaRPr lang="es-ES"/>
          </a:p>
        </p:txBody>
      </p:sp>
    </p:spTree>
    <p:extLst>
      <p:ext uri="{BB962C8B-B14F-4D97-AF65-F5344CB8AC3E}">
        <p14:creationId xmlns:p14="http://schemas.microsoft.com/office/powerpoint/2010/main" xmlns="" val="40579775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340768"/>
            <a:ext cx="7176062" cy="3806832"/>
          </a:xfrm>
        </p:spPr>
        <p:txBody>
          <a:bodyPr/>
          <a:lstStyle/>
          <a:p>
            <a:pPr marL="457200" indent="-457200" algn="just">
              <a:defRPr/>
            </a:pPr>
            <a:r>
              <a:rPr lang="ca-ES" sz="1600" dirty="0" smtClean="0"/>
              <a:t>Es recullen les pràctiques a la pròpia universitat.</a:t>
            </a:r>
          </a:p>
          <a:p>
            <a:pPr marL="457200" indent="-457200" algn="just">
              <a:defRPr/>
            </a:pPr>
            <a:endParaRPr lang="ca-ES" sz="1600" dirty="0"/>
          </a:p>
          <a:p>
            <a:pPr marL="457200" indent="-457200" algn="just">
              <a:defRPr/>
            </a:pPr>
            <a:r>
              <a:rPr lang="ca-ES" sz="1600" dirty="0" smtClean="0"/>
              <a:t>Es recullen mínimament les pràctiques internacionals, fent més incís en que tinguin els mateixos requisits acadèmics.</a:t>
            </a:r>
          </a:p>
          <a:p>
            <a:pPr marL="857250" lvl="1" indent="-457200" algn="just">
              <a:defRPr/>
            </a:pPr>
            <a:r>
              <a:rPr lang="ca-ES" dirty="0" smtClean="0"/>
              <a:t>Erasmus</a:t>
            </a:r>
          </a:p>
          <a:p>
            <a:pPr marL="857250" lvl="1" indent="-457200" algn="just">
              <a:defRPr/>
            </a:pPr>
            <a:r>
              <a:rPr lang="ca-ES" dirty="0" smtClean="0"/>
              <a:t>Beques altres entitats</a:t>
            </a:r>
          </a:p>
          <a:p>
            <a:pPr marL="857250" lvl="1" indent="-457200" algn="just">
              <a:defRPr/>
            </a:pPr>
            <a:r>
              <a:rPr lang="ca-ES" dirty="0" smtClean="0"/>
              <a:t>Directament estudiant i empresa estrangera</a:t>
            </a:r>
          </a:p>
          <a:p>
            <a:pPr marL="0" indent="0" algn="just">
              <a:buNone/>
              <a:defRPr/>
            </a:pPr>
            <a:endParaRPr lang="ca-ES" sz="1600" dirty="0"/>
          </a:p>
          <a:p>
            <a:pPr marL="457200" indent="-457200" algn="just">
              <a:defRPr/>
            </a:pPr>
            <a:r>
              <a:rPr lang="ca-ES" sz="1600" dirty="0" smtClean="0"/>
              <a:t>L’equivalència del crèdit de pràctiques és de 30 hores = 1 crèdit.</a:t>
            </a:r>
            <a:endParaRPr lang="ca-ES" sz="1600" dirty="0"/>
          </a:p>
          <a:p>
            <a:pPr marL="457200" indent="-457200" algn="just">
              <a:defRPr/>
            </a:pPr>
            <a:endParaRPr lang="ca-ES" sz="800" dirty="0" smtClean="0"/>
          </a:p>
          <a:p>
            <a:pPr marL="457200" indent="-457200" algn="just">
              <a:defRPr/>
            </a:pPr>
            <a:endParaRPr lang="ca-ES" sz="800" dirty="0"/>
          </a:p>
          <a:p>
            <a:pPr marL="457200" indent="-457200" algn="just">
              <a:defRPr/>
            </a:pPr>
            <a:r>
              <a:rPr lang="ca-ES" sz="1600" dirty="0"/>
              <a:t>Pràctiques remunerades, i preu hora </a:t>
            </a:r>
            <a:r>
              <a:rPr lang="ca-ES" sz="1600" dirty="0" smtClean="0"/>
              <a:t>orientatiu (Entre 8 i 20 euros).   Excepcionalment les curriculars poden ser no remunerades.</a:t>
            </a:r>
          </a:p>
          <a:p>
            <a:pPr marL="457200" indent="-457200" algn="just">
              <a:defRPr/>
            </a:pPr>
            <a:endParaRPr lang="ca-ES" sz="1600" dirty="0"/>
          </a:p>
          <a:p>
            <a:pPr marL="457200" indent="-457200" algn="just">
              <a:defRPr/>
            </a:pPr>
            <a:r>
              <a:rPr lang="ca-ES" sz="1600" dirty="0" smtClean="0"/>
              <a:t>Les pràctiques no curriculars haurien de ser sempre remunerades.</a:t>
            </a:r>
            <a:endParaRPr lang="ca-ES" sz="1600" dirty="0"/>
          </a:p>
          <a:p>
            <a:pPr marL="457200" indent="-457200" algn="just">
              <a:defRPr/>
            </a:pPr>
            <a:endParaRPr lang="ca-ES" sz="800" dirty="0"/>
          </a:p>
          <a:p>
            <a:pPr marL="0" indent="0">
              <a:buNone/>
              <a:defRPr/>
            </a:pPr>
            <a:endParaRPr lang="ca-ES" sz="1800" i="1" dirty="0"/>
          </a:p>
        </p:txBody>
      </p:sp>
      <p:sp>
        <p:nvSpPr>
          <p:cNvPr id="3" name="2 Marcador de contenido"/>
          <p:cNvSpPr>
            <a:spLocks noGrp="1"/>
          </p:cNvSpPr>
          <p:nvPr>
            <p:ph idx="13"/>
          </p:nvPr>
        </p:nvSpPr>
        <p:spPr>
          <a:xfrm>
            <a:off x="3131841" y="142852"/>
            <a:ext cx="5016428" cy="857256"/>
          </a:xfrm>
        </p:spPr>
        <p:txBody>
          <a:bodyPr/>
          <a:lstStyle/>
          <a:p>
            <a:r>
              <a:rPr lang="ca-ES" dirty="0" smtClean="0">
                <a:solidFill>
                  <a:srgbClr val="007ABE"/>
                </a:solidFill>
              </a:rPr>
              <a:t>3.2 Normativa UPC de pràctiques acadèmiques externes (IV)</a:t>
            </a:r>
          </a:p>
          <a:p>
            <a:endParaRPr lang="es-ES" dirty="0"/>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26</a:t>
            </a:fld>
            <a:endParaRPr lang="es-ES"/>
          </a:p>
        </p:txBody>
      </p:sp>
    </p:spTree>
    <p:extLst>
      <p:ext uri="{BB962C8B-B14F-4D97-AF65-F5344CB8AC3E}">
        <p14:creationId xmlns:p14="http://schemas.microsoft.com/office/powerpoint/2010/main" xmlns="" val="8853693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340768"/>
            <a:ext cx="7176062" cy="3806832"/>
          </a:xfrm>
        </p:spPr>
        <p:txBody>
          <a:bodyPr/>
          <a:lstStyle/>
          <a:p>
            <a:pPr marL="457200" indent="-457200" algn="just">
              <a:defRPr/>
            </a:pPr>
            <a:r>
              <a:rPr lang="ca-ES" sz="1600" dirty="0"/>
              <a:t>Per ser considerades Pràctiques Curriculars s’han de cursar un </a:t>
            </a:r>
            <a:r>
              <a:rPr lang="ca-ES" sz="1600" b="1" dirty="0"/>
              <a:t>mínim de 12 ECTS</a:t>
            </a:r>
            <a:r>
              <a:rPr lang="ca-ES" sz="1600" dirty="0"/>
              <a:t> (assignatures optatives o obligatòries), segons recull el marc d’elaboració dels plans d’estudi.</a:t>
            </a:r>
          </a:p>
          <a:p>
            <a:pPr marL="457200" indent="-457200" algn="just">
              <a:defRPr/>
            </a:pPr>
            <a:endParaRPr lang="ca-ES" sz="800" dirty="0"/>
          </a:p>
          <a:p>
            <a:pPr marL="457200" indent="-457200" algn="just">
              <a:defRPr/>
            </a:pPr>
            <a:r>
              <a:rPr lang="ca-ES" sz="1600" dirty="0"/>
              <a:t>Aquests 12 ECTS equivalen a 360 hores. No totes les hores han de ser presencials en l’empresa. Com a referència es considera 320h presencials i 40 hores que utilitza l'estudiant en el procés de </a:t>
            </a:r>
            <a:r>
              <a:rPr lang="ca-ES" sz="1600" b="1" dirty="0"/>
              <a:t>seguiment</a:t>
            </a:r>
            <a:r>
              <a:rPr lang="ca-ES" sz="1600" dirty="0"/>
              <a:t>, redacció d’</a:t>
            </a:r>
            <a:r>
              <a:rPr lang="ca-ES" sz="1600" b="1" dirty="0"/>
              <a:t>informes</a:t>
            </a:r>
            <a:r>
              <a:rPr lang="ca-ES" sz="1600" dirty="0"/>
              <a:t> i </a:t>
            </a:r>
            <a:r>
              <a:rPr lang="ca-ES" sz="1600" b="1" dirty="0"/>
              <a:t>avaluació</a:t>
            </a:r>
            <a:r>
              <a:rPr lang="ca-ES" sz="1600" dirty="0"/>
              <a:t> de l’activitat.</a:t>
            </a:r>
          </a:p>
          <a:p>
            <a:pPr marL="457200" indent="-457200" algn="just">
              <a:defRPr/>
            </a:pPr>
            <a:endParaRPr lang="ca-ES" sz="800" dirty="0"/>
          </a:p>
          <a:p>
            <a:pPr marL="0" indent="0" algn="just">
              <a:buNone/>
              <a:defRPr/>
            </a:pPr>
            <a:endParaRPr lang="ca-ES" sz="800" dirty="0"/>
          </a:p>
          <a:p>
            <a:pPr marL="457200" indent="-457200" algn="just">
              <a:defRPr/>
            </a:pPr>
            <a:r>
              <a:rPr lang="ca-ES" sz="1600" dirty="0"/>
              <a:t>És possible el reconeixement de l’activitat professional, en el marc de les normatives de grau i màster, sempre i quan existeixi la corresponent assignatura obligatòria i/o optativa en el pla d’estudis. Es requereix, certificat de vida laboral, i </a:t>
            </a:r>
            <a:r>
              <a:rPr lang="ca-ES" sz="1600" dirty="0" smtClean="0"/>
              <a:t>informe de l’empresa</a:t>
            </a:r>
            <a:endParaRPr lang="ca-ES" sz="1600" dirty="0"/>
          </a:p>
          <a:p>
            <a:pPr marL="400050" lvl="1" indent="0" algn="just">
              <a:buNone/>
              <a:defRPr/>
            </a:pPr>
            <a:endParaRPr lang="es-ES" sz="800" dirty="0"/>
          </a:p>
          <a:p>
            <a:pPr marL="457200" lvl="1" indent="-457200" algn="just">
              <a:buSzPct val="119000"/>
              <a:buFont typeface="Wingdings" pitchFamily="2" charset="2"/>
              <a:buChar char="§"/>
              <a:defRPr/>
            </a:pPr>
            <a:r>
              <a:rPr lang="ca-ES" dirty="0" smtClean="0">
                <a:ea typeface="+mn-ea"/>
                <a:cs typeface="+mn-cs"/>
              </a:rPr>
              <a:t>Serà reconeguda pels crèdits de pràctiques previstos en el pla d’estudis. El centre haurà de fixar els criteris d’experiència professional que suposaran el reconeixement dels crèdits de pràctiques previstos al pla d’estudis. (equivalència 1600-2400 h/12 crèdits)</a:t>
            </a:r>
          </a:p>
          <a:p>
            <a:pPr marL="0" indent="0">
              <a:buNone/>
              <a:defRPr/>
            </a:pPr>
            <a:endParaRPr lang="ca-ES" sz="1800" i="1" dirty="0"/>
          </a:p>
        </p:txBody>
      </p:sp>
      <p:sp>
        <p:nvSpPr>
          <p:cNvPr id="3" name="2 Marcador de contenido"/>
          <p:cNvSpPr>
            <a:spLocks noGrp="1"/>
          </p:cNvSpPr>
          <p:nvPr>
            <p:ph idx="13"/>
          </p:nvPr>
        </p:nvSpPr>
        <p:spPr>
          <a:xfrm>
            <a:off x="2771800" y="142852"/>
            <a:ext cx="5376469" cy="857256"/>
          </a:xfrm>
        </p:spPr>
        <p:txBody>
          <a:bodyPr/>
          <a:lstStyle/>
          <a:p>
            <a:r>
              <a:rPr lang="ca-ES" dirty="0" smtClean="0">
                <a:solidFill>
                  <a:srgbClr val="007ABE"/>
                </a:solidFill>
              </a:rPr>
              <a:t>3.3 Aspectes addicionals recollits a </a:t>
            </a:r>
          </a:p>
          <a:p>
            <a:r>
              <a:rPr lang="ca-ES" dirty="0">
                <a:solidFill>
                  <a:srgbClr val="007ABE"/>
                </a:solidFill>
              </a:rPr>
              <a:t>a</a:t>
            </a:r>
            <a:r>
              <a:rPr lang="ca-ES" dirty="0" smtClean="0">
                <a:solidFill>
                  <a:srgbClr val="007ABE"/>
                </a:solidFill>
              </a:rPr>
              <a:t>ltres normatives i documents</a:t>
            </a:r>
          </a:p>
          <a:p>
            <a:endParaRPr lang="es-ES" dirty="0"/>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27</a:t>
            </a:fld>
            <a:endParaRPr lang="es-ES"/>
          </a:p>
        </p:txBody>
      </p:sp>
    </p:spTree>
    <p:extLst>
      <p:ext uri="{BB962C8B-B14F-4D97-AF65-F5344CB8AC3E}">
        <p14:creationId xmlns:p14="http://schemas.microsoft.com/office/powerpoint/2010/main" xmlns="" val="15137695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340768"/>
            <a:ext cx="7176062" cy="3806832"/>
          </a:xfrm>
        </p:spPr>
        <p:txBody>
          <a:bodyPr/>
          <a:lstStyle/>
          <a:p>
            <a:pPr marL="457200" indent="-457200" algn="just">
              <a:defRPr/>
            </a:pPr>
            <a:r>
              <a:rPr lang="ca-ES" sz="1400" dirty="0"/>
              <a:t>Es defineix un </a:t>
            </a:r>
            <a:r>
              <a:rPr lang="ca-ES" sz="1400" b="1" dirty="0"/>
              <a:t>responsable de l’assignatura de pràctiques de la titulació</a:t>
            </a:r>
            <a:r>
              <a:rPr lang="ca-ES" sz="1400" dirty="0"/>
              <a:t>, que normalment coincideix amb el responsable de pràctiques externes del centre o amb el cap d’estudis. Aquest actua com a professor responsable de l’assignatura, i te les mateixes funcions que aquest, definides en el normativa acadèmica. Entre d’altres: preparar la guia docent, coordinació dels tutors, i tancament de l’acta de qualificació </a:t>
            </a:r>
            <a:endParaRPr lang="ca-ES" sz="1400" dirty="0" smtClean="0"/>
          </a:p>
          <a:p>
            <a:pPr marL="457200" indent="-457200" algn="just">
              <a:defRPr/>
            </a:pPr>
            <a:endParaRPr lang="ca-ES" sz="1400" dirty="0"/>
          </a:p>
          <a:p>
            <a:pPr marL="457200" indent="-457200" algn="just">
              <a:defRPr/>
            </a:pPr>
            <a:endParaRPr lang="ca-ES" sz="1400" dirty="0"/>
          </a:p>
          <a:p>
            <a:pPr marL="457200" indent="-457200" algn="just">
              <a:defRPr/>
            </a:pPr>
            <a:r>
              <a:rPr lang="ca-ES" sz="1400" b="1" dirty="0" smtClean="0"/>
              <a:t>Es defineixen les responsabilitats dels tutors</a:t>
            </a:r>
            <a:r>
              <a:rPr lang="ca-ES" sz="1400" dirty="0" smtClean="0"/>
              <a:t>: </a:t>
            </a:r>
            <a:r>
              <a:rPr lang="ca-ES" sz="1400" dirty="0"/>
              <a:t>1) col·laborar en el disseny del pla de treball de </a:t>
            </a:r>
            <a:r>
              <a:rPr lang="ca-ES" sz="1400" dirty="0" err="1"/>
              <a:t>l’estudiantat</a:t>
            </a:r>
            <a:r>
              <a:rPr lang="ca-ES" sz="1400" dirty="0"/>
              <a:t>, si s’escau, 2) fer el seguiment de l’activitat per a cada estudiant que </a:t>
            </a:r>
            <a:r>
              <a:rPr lang="ca-ES" sz="1400" dirty="0" err="1"/>
              <a:t>tutoritzi</a:t>
            </a:r>
            <a:r>
              <a:rPr lang="ca-ES" sz="1400" dirty="0"/>
              <a:t> (online i/o presencial) i 3) avaluar amb nota numèrica l’activitat a partir de l’informe de l’estudiant, l’informe del tutor d’empresa i la seva valoració pròpia.  Per aquesta tasca li seran reconeguts </a:t>
            </a:r>
            <a:r>
              <a:rPr lang="ca-ES" sz="1400" b="1" dirty="0"/>
              <a:t>0.5 Punts Activitat Docent </a:t>
            </a:r>
            <a:r>
              <a:rPr lang="ca-ES" sz="1400" dirty="0"/>
              <a:t>per a cada estudiant </a:t>
            </a:r>
            <a:r>
              <a:rPr lang="ca-ES" sz="1400" dirty="0" err="1"/>
              <a:t>tutoritzat</a:t>
            </a:r>
            <a:r>
              <a:rPr lang="ca-ES" sz="1400" dirty="0" smtClean="0"/>
              <a:t>.</a:t>
            </a:r>
            <a:r>
              <a:rPr lang="es-ES" sz="1400" dirty="0" smtClean="0"/>
              <a:t>.</a:t>
            </a:r>
            <a:endParaRPr lang="es-ES" sz="1400" dirty="0"/>
          </a:p>
          <a:p>
            <a:pPr marL="0" indent="0" algn="ctr">
              <a:buNone/>
              <a:defRPr/>
            </a:pPr>
            <a:endParaRPr lang="ca-ES" sz="1800" i="1" dirty="0"/>
          </a:p>
        </p:txBody>
      </p:sp>
      <p:sp>
        <p:nvSpPr>
          <p:cNvPr id="3" name="2 Marcador de contenido"/>
          <p:cNvSpPr>
            <a:spLocks noGrp="1"/>
          </p:cNvSpPr>
          <p:nvPr>
            <p:ph idx="13"/>
          </p:nvPr>
        </p:nvSpPr>
        <p:spPr>
          <a:xfrm>
            <a:off x="2771801" y="142852"/>
            <a:ext cx="5376468" cy="857256"/>
          </a:xfrm>
        </p:spPr>
        <p:txBody>
          <a:bodyPr/>
          <a:lstStyle/>
          <a:p>
            <a:pPr marL="0" indent="0">
              <a:spcBef>
                <a:spcPct val="0"/>
              </a:spcBef>
            </a:pPr>
            <a:r>
              <a:rPr lang="ca-ES" dirty="0" smtClean="0">
                <a:solidFill>
                  <a:srgbClr val="007ABE"/>
                </a:solidFill>
              </a:rPr>
              <a:t>3.4 Desenvolupament de les pràctiques 2012-2013 i 2013-2014 (I)</a:t>
            </a:r>
            <a:endParaRPr lang="ca-ES" dirty="0">
              <a:solidFill>
                <a:srgbClr val="007ABE"/>
              </a:solidFill>
            </a:endParaRPr>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28</a:t>
            </a:fld>
            <a:endParaRPr lang="es-ES"/>
          </a:p>
        </p:txBody>
      </p:sp>
    </p:spTree>
    <p:extLst>
      <p:ext uri="{BB962C8B-B14F-4D97-AF65-F5344CB8AC3E}">
        <p14:creationId xmlns:p14="http://schemas.microsoft.com/office/powerpoint/2010/main" xmlns="" val="23848489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340768"/>
            <a:ext cx="7176062" cy="3806832"/>
          </a:xfrm>
        </p:spPr>
        <p:txBody>
          <a:bodyPr/>
          <a:lstStyle/>
          <a:p>
            <a:pPr marL="457200" indent="-457200" algn="just">
              <a:defRPr/>
            </a:pPr>
            <a:endParaRPr lang="es-ES" sz="1400" dirty="0" smtClean="0"/>
          </a:p>
          <a:p>
            <a:pPr marL="457200" indent="-457200" algn="just">
              <a:defRPr/>
            </a:pPr>
            <a:r>
              <a:rPr lang="es-ES" sz="1400" dirty="0" err="1" smtClean="0"/>
              <a:t>S’elabora</a:t>
            </a:r>
            <a:r>
              <a:rPr lang="es-ES" sz="1400" dirty="0" smtClean="0"/>
              <a:t> </a:t>
            </a:r>
            <a:r>
              <a:rPr lang="es-ES" sz="1400" dirty="0"/>
              <a:t>un </a:t>
            </a:r>
            <a:r>
              <a:rPr lang="es-ES" sz="1400" b="1" dirty="0" err="1"/>
              <a:t>model</a:t>
            </a:r>
            <a:r>
              <a:rPr lang="es-ES" sz="1400" b="1" dirty="0"/>
              <a:t> de </a:t>
            </a:r>
            <a:r>
              <a:rPr lang="es-ES" sz="1400" b="1" dirty="0" err="1"/>
              <a:t>guia</a:t>
            </a:r>
            <a:r>
              <a:rPr lang="es-ES" sz="1400" b="1" dirty="0"/>
              <a:t> de </a:t>
            </a:r>
            <a:r>
              <a:rPr lang="es-ES" sz="1400" b="1" dirty="0" err="1"/>
              <a:t>l’assignatura</a:t>
            </a:r>
            <a:r>
              <a:rPr lang="es-ES" sz="1400" b="1" dirty="0"/>
              <a:t> per </a:t>
            </a:r>
            <a:r>
              <a:rPr lang="es-ES" sz="1400" b="1" dirty="0" err="1"/>
              <a:t>grau</a:t>
            </a:r>
            <a:r>
              <a:rPr lang="es-ES" sz="1400" b="1" dirty="0"/>
              <a:t> i un per </a:t>
            </a:r>
            <a:r>
              <a:rPr lang="es-ES" sz="1400" b="1" dirty="0" err="1"/>
              <a:t>màster</a:t>
            </a:r>
            <a:r>
              <a:rPr lang="es-ES" sz="1400" b="1" dirty="0"/>
              <a:t> </a:t>
            </a:r>
            <a:r>
              <a:rPr lang="es-ES" sz="1400" dirty="0"/>
              <a:t>per tal que </a:t>
            </a:r>
            <a:r>
              <a:rPr lang="es-ES" sz="1400" dirty="0" err="1"/>
              <a:t>els</a:t>
            </a:r>
            <a:r>
              <a:rPr lang="es-ES" sz="1400" dirty="0"/>
              <a:t> centres la </a:t>
            </a:r>
            <a:r>
              <a:rPr lang="es-ES" sz="1400" dirty="0" err="1"/>
              <a:t>puguin</a:t>
            </a:r>
            <a:r>
              <a:rPr lang="es-ES" sz="1400" dirty="0"/>
              <a:t> adaptar i detallar per les </a:t>
            </a:r>
            <a:r>
              <a:rPr lang="es-ES" sz="1400" dirty="0" err="1"/>
              <a:t>seves</a:t>
            </a:r>
            <a:r>
              <a:rPr lang="es-ES" sz="1400" dirty="0"/>
              <a:t> </a:t>
            </a:r>
            <a:r>
              <a:rPr lang="es-ES" sz="1400" dirty="0" err="1"/>
              <a:t>titulacions</a:t>
            </a:r>
            <a:r>
              <a:rPr lang="es-ES" sz="1400" dirty="0"/>
              <a:t>. </a:t>
            </a:r>
            <a:r>
              <a:rPr lang="es-ES" sz="1400" dirty="0" smtClean="0"/>
              <a:t>L’ICE ha </a:t>
            </a:r>
            <a:r>
              <a:rPr lang="es-ES" sz="1400" dirty="0" err="1" smtClean="0"/>
              <a:t>definit</a:t>
            </a:r>
            <a:r>
              <a:rPr lang="es-ES" sz="1400" dirty="0" smtClean="0"/>
              <a:t> i </a:t>
            </a:r>
            <a:r>
              <a:rPr lang="es-ES" sz="1400" dirty="0" err="1" smtClean="0"/>
              <a:t>validat</a:t>
            </a:r>
            <a:r>
              <a:rPr lang="es-ES" sz="1400" dirty="0" smtClean="0"/>
              <a:t> un </a:t>
            </a:r>
            <a:r>
              <a:rPr lang="es-ES" sz="1400" dirty="0" err="1" smtClean="0"/>
              <a:t>model</a:t>
            </a:r>
            <a:r>
              <a:rPr lang="es-ES" sz="1400" dirty="0" smtClean="0"/>
              <a:t>.</a:t>
            </a:r>
          </a:p>
          <a:p>
            <a:pPr marL="457200" indent="-457200" algn="just">
              <a:defRPr/>
            </a:pPr>
            <a:endParaRPr lang="es-ES" sz="1400" dirty="0"/>
          </a:p>
          <a:p>
            <a:pPr marL="457200" indent="-457200" algn="just">
              <a:defRPr/>
            </a:pPr>
            <a:r>
              <a:rPr lang="es-ES" sz="1400" dirty="0" err="1" smtClean="0"/>
              <a:t>S’ha</a:t>
            </a:r>
            <a:r>
              <a:rPr lang="es-ES" sz="1400" dirty="0" smtClean="0"/>
              <a:t> </a:t>
            </a:r>
            <a:r>
              <a:rPr lang="es-ES" sz="1400" dirty="0" err="1" smtClean="0"/>
              <a:t>elaborat</a:t>
            </a:r>
            <a:r>
              <a:rPr lang="es-ES" sz="1400" dirty="0" smtClean="0"/>
              <a:t> un </a:t>
            </a:r>
            <a:r>
              <a:rPr lang="es-ES" sz="1400" b="1" dirty="0" smtClean="0"/>
              <a:t>manual de </a:t>
            </a:r>
            <a:r>
              <a:rPr lang="es-ES" sz="1400" b="1" dirty="0" err="1" smtClean="0"/>
              <a:t>pràctiques</a:t>
            </a:r>
            <a:r>
              <a:rPr lang="es-ES" sz="1400" b="1" dirty="0" smtClean="0"/>
              <a:t> externes </a:t>
            </a:r>
            <a:r>
              <a:rPr lang="es-ES" sz="1400" dirty="0" smtClean="0"/>
              <a:t>que </a:t>
            </a:r>
            <a:r>
              <a:rPr lang="es-ES" sz="1400" dirty="0" err="1" smtClean="0"/>
              <a:t>ajuda</a:t>
            </a:r>
            <a:r>
              <a:rPr lang="es-ES" sz="1400" dirty="0" smtClean="0"/>
              <a:t> a </a:t>
            </a:r>
            <a:r>
              <a:rPr lang="es-ES" sz="1400" dirty="0" err="1" smtClean="0"/>
              <a:t>dissenyar</a:t>
            </a:r>
            <a:r>
              <a:rPr lang="es-ES" sz="1400" dirty="0" smtClean="0"/>
              <a:t> </a:t>
            </a:r>
            <a:r>
              <a:rPr lang="es-ES" sz="1400" dirty="0" err="1" smtClean="0"/>
              <a:t>l’assignatura</a:t>
            </a:r>
            <a:r>
              <a:rPr lang="es-ES" sz="1400" dirty="0" smtClean="0"/>
              <a:t> </a:t>
            </a:r>
            <a:r>
              <a:rPr lang="es-ES" sz="1400" dirty="0" err="1" smtClean="0"/>
              <a:t>on</a:t>
            </a:r>
            <a:r>
              <a:rPr lang="es-ES" sz="1400" dirty="0" smtClean="0"/>
              <a:t> hi ha </a:t>
            </a:r>
            <a:r>
              <a:rPr lang="es-ES" sz="1400" dirty="0" err="1" smtClean="0"/>
              <a:t>exemples</a:t>
            </a:r>
            <a:r>
              <a:rPr lang="es-ES" sz="1400" dirty="0" smtClean="0"/>
              <a:t> de </a:t>
            </a:r>
            <a:r>
              <a:rPr lang="es-ES" sz="1400" dirty="0" err="1" smtClean="0"/>
              <a:t>sistemes</a:t>
            </a:r>
            <a:r>
              <a:rPr lang="es-ES" sz="1400" dirty="0" smtClean="0"/>
              <a:t> </a:t>
            </a:r>
            <a:r>
              <a:rPr lang="es-ES" sz="1400" dirty="0" err="1" smtClean="0"/>
              <a:t>d’avaluació</a:t>
            </a:r>
            <a:r>
              <a:rPr lang="es-ES" sz="1400" dirty="0" smtClean="0"/>
              <a:t>, entre </a:t>
            </a:r>
            <a:r>
              <a:rPr lang="es-ES" sz="1400" dirty="0" err="1" smtClean="0"/>
              <a:t>d’altres</a:t>
            </a:r>
            <a:r>
              <a:rPr lang="es-ES" sz="1400" dirty="0" smtClean="0"/>
              <a:t> temes.</a:t>
            </a:r>
          </a:p>
          <a:p>
            <a:pPr marL="457200" indent="-457200" algn="just">
              <a:defRPr/>
            </a:pPr>
            <a:endParaRPr lang="es-ES" sz="1400" dirty="0"/>
          </a:p>
          <a:p>
            <a:pPr marL="457200" indent="-457200" algn="just">
              <a:defRPr/>
            </a:pPr>
            <a:r>
              <a:rPr lang="es-ES" sz="1400" dirty="0"/>
              <a:t>Es </a:t>
            </a:r>
            <a:r>
              <a:rPr lang="es-ES" sz="1400" dirty="0" err="1"/>
              <a:t>desenvolupa</a:t>
            </a:r>
            <a:r>
              <a:rPr lang="es-ES" sz="1400" dirty="0"/>
              <a:t> el </a:t>
            </a:r>
            <a:r>
              <a:rPr lang="es-ES" sz="1400" b="1" dirty="0"/>
              <a:t>sistema de </a:t>
            </a:r>
            <a:r>
              <a:rPr lang="es-ES" sz="1400" b="1" dirty="0" err="1"/>
              <a:t>gestió</a:t>
            </a:r>
            <a:r>
              <a:rPr lang="es-ES" sz="1400" b="1" dirty="0"/>
              <a:t> flexible </a:t>
            </a:r>
            <a:r>
              <a:rPr lang="es-ES" sz="1400" dirty="0"/>
              <a:t>(matrícula en </a:t>
            </a:r>
            <a:r>
              <a:rPr lang="es-ES" sz="1400" dirty="0" err="1"/>
              <a:t>qualsevol</a:t>
            </a:r>
            <a:r>
              <a:rPr lang="es-ES" sz="1400" dirty="0"/>
              <a:t> </a:t>
            </a:r>
            <a:r>
              <a:rPr lang="es-ES" sz="1400" dirty="0" err="1"/>
              <a:t>moment</a:t>
            </a:r>
            <a:r>
              <a:rPr lang="es-ES" sz="1400" dirty="0"/>
              <a:t>, i </a:t>
            </a:r>
            <a:r>
              <a:rPr lang="es-ES" sz="1400" dirty="0" err="1"/>
              <a:t>gestió</a:t>
            </a:r>
            <a:r>
              <a:rPr lang="es-ES" sz="1400" dirty="0"/>
              <a:t> per bossa de </a:t>
            </a:r>
            <a:r>
              <a:rPr lang="es-ES" sz="1400" dirty="0" err="1"/>
              <a:t>crèdits</a:t>
            </a:r>
            <a:r>
              <a:rPr lang="es-ES" sz="1400" dirty="0"/>
              <a:t> que </a:t>
            </a:r>
            <a:r>
              <a:rPr lang="es-ES" sz="1400" dirty="0" err="1"/>
              <a:t>permet</a:t>
            </a:r>
            <a:r>
              <a:rPr lang="es-ES" sz="1400" dirty="0"/>
              <a:t> registrar </a:t>
            </a:r>
            <a:r>
              <a:rPr lang="es-ES" sz="1400" dirty="0" err="1"/>
              <a:t>més</a:t>
            </a:r>
            <a:r>
              <a:rPr lang="es-ES" sz="1400" dirty="0"/>
              <a:t> </a:t>
            </a:r>
            <a:r>
              <a:rPr lang="es-ES" sz="1400" dirty="0" err="1"/>
              <a:t>informació</a:t>
            </a:r>
            <a:r>
              <a:rPr lang="es-ES" sz="1400" dirty="0"/>
              <a:t> de cada </a:t>
            </a:r>
            <a:r>
              <a:rPr lang="es-ES" sz="1400" dirty="0" err="1"/>
              <a:t>pràctica</a:t>
            </a:r>
            <a:r>
              <a:rPr lang="es-ES" sz="1400" dirty="0" smtClean="0"/>
              <a:t>.</a:t>
            </a:r>
          </a:p>
          <a:p>
            <a:pPr marL="457200" indent="-457200" algn="just">
              <a:defRPr/>
            </a:pPr>
            <a:endParaRPr lang="es-ES" sz="1400" dirty="0"/>
          </a:p>
          <a:p>
            <a:pPr marL="457200" indent="-457200" algn="just">
              <a:defRPr/>
            </a:pPr>
            <a:r>
              <a:rPr lang="es-ES" sz="1400" dirty="0"/>
              <a:t>Es </a:t>
            </a:r>
            <a:r>
              <a:rPr lang="es-ES" sz="1400" b="1" dirty="0" err="1"/>
              <a:t>desenvolupa</a:t>
            </a:r>
            <a:r>
              <a:rPr lang="es-ES" sz="1400" b="1" dirty="0"/>
              <a:t> </a:t>
            </a:r>
            <a:r>
              <a:rPr lang="es-ES" sz="1400" b="1" dirty="0" err="1"/>
              <a:t>l’aula</a:t>
            </a:r>
            <a:r>
              <a:rPr lang="es-ES" sz="1400" b="1" dirty="0"/>
              <a:t> de </a:t>
            </a:r>
            <a:r>
              <a:rPr lang="es-ES" sz="1400" b="1" dirty="0" err="1"/>
              <a:t>pràctiques</a:t>
            </a:r>
            <a:r>
              <a:rPr lang="es-ES" sz="1400" b="1" dirty="0"/>
              <a:t> externes </a:t>
            </a:r>
            <a:r>
              <a:rPr lang="es-ES" sz="1400" dirty="0"/>
              <a:t>per </a:t>
            </a:r>
            <a:r>
              <a:rPr lang="es-ES" sz="1400" dirty="0" err="1"/>
              <a:t>afavorir</a:t>
            </a:r>
            <a:r>
              <a:rPr lang="es-ES" sz="1400" dirty="0"/>
              <a:t> el </a:t>
            </a:r>
            <a:r>
              <a:rPr lang="es-ES" sz="1400" dirty="0" err="1"/>
              <a:t>seguiment</a:t>
            </a:r>
            <a:r>
              <a:rPr lang="es-ES" sz="1400" dirty="0"/>
              <a:t> i la </a:t>
            </a:r>
            <a:r>
              <a:rPr lang="es-ES" sz="1400" dirty="0" err="1"/>
              <a:t>interacció</a:t>
            </a:r>
            <a:r>
              <a:rPr lang="es-ES" sz="1400" dirty="0"/>
              <a:t> </a:t>
            </a:r>
            <a:r>
              <a:rPr lang="es-ES" sz="1400" dirty="0" err="1"/>
              <a:t>estudiant</a:t>
            </a:r>
            <a:r>
              <a:rPr lang="es-ES" sz="1400" dirty="0"/>
              <a:t>-tutor </a:t>
            </a:r>
            <a:r>
              <a:rPr lang="es-ES" sz="1400" dirty="0" err="1"/>
              <a:t>acadèmic</a:t>
            </a:r>
            <a:r>
              <a:rPr lang="es-ES" sz="1400" dirty="0"/>
              <a:t>-tutor </a:t>
            </a:r>
            <a:r>
              <a:rPr lang="es-ES" sz="1400" dirty="0" err="1"/>
              <a:t>d’empresa</a:t>
            </a:r>
            <a:r>
              <a:rPr lang="es-ES" sz="1400" dirty="0"/>
              <a:t>, a partir del </a:t>
            </a:r>
            <a:r>
              <a:rPr lang="es-ES" sz="1400" dirty="0" err="1"/>
              <a:t>projecte</a:t>
            </a:r>
            <a:r>
              <a:rPr lang="es-ES" sz="1400" dirty="0"/>
              <a:t> del </a:t>
            </a:r>
            <a:r>
              <a:rPr lang="es-ES" sz="1400" dirty="0" err="1"/>
              <a:t>Ministeri</a:t>
            </a:r>
            <a:r>
              <a:rPr lang="es-ES" sz="1400" dirty="0"/>
              <a:t>, </a:t>
            </a:r>
            <a:r>
              <a:rPr lang="es-ES" sz="1400" dirty="0" err="1"/>
              <a:t>conjuntament</a:t>
            </a:r>
            <a:r>
              <a:rPr lang="es-ES" sz="1400" dirty="0"/>
              <a:t> </a:t>
            </a:r>
            <a:r>
              <a:rPr lang="es-ES" sz="1400" dirty="0" err="1"/>
              <a:t>amb</a:t>
            </a:r>
            <a:r>
              <a:rPr lang="es-ES" sz="1400" dirty="0"/>
              <a:t> AGBAR. </a:t>
            </a:r>
            <a:r>
              <a:rPr lang="es-ES" sz="1400" dirty="0" err="1"/>
              <a:t>Prova</a:t>
            </a:r>
            <a:r>
              <a:rPr lang="es-ES" sz="1400" dirty="0"/>
              <a:t> </a:t>
            </a:r>
            <a:r>
              <a:rPr lang="es-ES" sz="1400" dirty="0" err="1"/>
              <a:t>pilot</a:t>
            </a:r>
            <a:r>
              <a:rPr lang="es-ES" sz="1400" dirty="0"/>
              <a:t> </a:t>
            </a:r>
            <a:r>
              <a:rPr lang="es-ES" sz="1400" dirty="0" err="1"/>
              <a:t>amb</a:t>
            </a:r>
            <a:r>
              <a:rPr lang="es-ES" sz="1400" dirty="0"/>
              <a:t> ETSEIB, EPSEVG i EET.</a:t>
            </a:r>
          </a:p>
          <a:p>
            <a:pPr marL="0" indent="0" algn="ctr">
              <a:buNone/>
              <a:defRPr/>
            </a:pPr>
            <a:endParaRPr lang="ca-ES" sz="1800" i="1" dirty="0"/>
          </a:p>
        </p:txBody>
      </p:sp>
      <p:sp>
        <p:nvSpPr>
          <p:cNvPr id="3" name="2 Marcador de contenido"/>
          <p:cNvSpPr>
            <a:spLocks noGrp="1"/>
          </p:cNvSpPr>
          <p:nvPr>
            <p:ph idx="13"/>
          </p:nvPr>
        </p:nvSpPr>
        <p:spPr>
          <a:xfrm>
            <a:off x="2555776" y="142852"/>
            <a:ext cx="5592493" cy="857256"/>
          </a:xfrm>
        </p:spPr>
        <p:txBody>
          <a:bodyPr/>
          <a:lstStyle/>
          <a:p>
            <a:pPr marL="0" indent="0">
              <a:spcBef>
                <a:spcPct val="0"/>
              </a:spcBef>
            </a:pPr>
            <a:r>
              <a:rPr lang="ca-ES" dirty="0" smtClean="0">
                <a:solidFill>
                  <a:srgbClr val="007ABE"/>
                </a:solidFill>
              </a:rPr>
              <a:t>3.4 Desenvolupament de </a:t>
            </a:r>
            <a:r>
              <a:rPr lang="ca-ES" dirty="0">
                <a:solidFill>
                  <a:srgbClr val="007ABE"/>
                </a:solidFill>
              </a:rPr>
              <a:t>les pràctiques 2012-2013 i 2013-2014 (II</a:t>
            </a:r>
            <a:r>
              <a:rPr lang="ca-ES" dirty="0" smtClean="0">
                <a:solidFill>
                  <a:srgbClr val="007ABE"/>
                </a:solidFill>
              </a:rPr>
              <a:t>)</a:t>
            </a:r>
            <a:endParaRPr lang="ca-ES" dirty="0">
              <a:solidFill>
                <a:srgbClr val="007ABE"/>
              </a:solidFill>
            </a:endParaRPr>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29</a:t>
            </a:fld>
            <a:endParaRPr lang="es-ES"/>
          </a:p>
        </p:txBody>
      </p:sp>
    </p:spTree>
    <p:extLst>
      <p:ext uri="{BB962C8B-B14F-4D97-AF65-F5344CB8AC3E}">
        <p14:creationId xmlns:p14="http://schemas.microsoft.com/office/powerpoint/2010/main" xmlns="" val="3165589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547664" y="1988840"/>
            <a:ext cx="6192688" cy="4093428"/>
          </a:xfrm>
        </p:spPr>
        <p:txBody>
          <a:bodyPr/>
          <a:lstStyle/>
          <a:p>
            <a:pPr algn="r"/>
            <a:r>
              <a:rPr lang="es-ES" sz="4000" dirty="0" smtClean="0"/>
              <a:t>1. </a:t>
            </a:r>
            <a:r>
              <a:rPr lang="es-ES" sz="4000" dirty="0" err="1" smtClean="0"/>
              <a:t>Acreditació</a:t>
            </a:r>
            <a:r>
              <a:rPr lang="es-ES" sz="4000" dirty="0" smtClean="0"/>
              <a:t> del </a:t>
            </a:r>
            <a:r>
              <a:rPr lang="es-ES" sz="4000" dirty="0" err="1" smtClean="0"/>
              <a:t>nivell</a:t>
            </a:r>
            <a:r>
              <a:rPr lang="es-ES" sz="4000" dirty="0" smtClean="0"/>
              <a:t> B2 de tercera </a:t>
            </a:r>
            <a:r>
              <a:rPr lang="es-ES" sz="4000" dirty="0" err="1" smtClean="0"/>
              <a:t>llengua</a:t>
            </a:r>
            <a:r>
              <a:rPr lang="es-ES" sz="4000" dirty="0" smtClean="0"/>
              <a:t/>
            </a:r>
            <a:br>
              <a:rPr lang="es-ES" sz="4000" dirty="0" smtClean="0"/>
            </a:br>
            <a:r>
              <a:rPr lang="es-ES" sz="4000" dirty="0"/>
              <a:t/>
            </a:r>
            <a:br>
              <a:rPr lang="es-ES" sz="4000" dirty="0"/>
            </a:br>
            <a:r>
              <a:rPr lang="es-ES" sz="2000" dirty="0" smtClean="0"/>
              <a:t>(es </a:t>
            </a:r>
            <a:r>
              <a:rPr lang="es-ES" sz="2000" dirty="0" err="1" smtClean="0"/>
              <a:t>tractarà</a:t>
            </a:r>
            <a:r>
              <a:rPr lang="es-ES" sz="2000" dirty="0" smtClean="0"/>
              <a:t> a la </a:t>
            </a:r>
            <a:r>
              <a:rPr lang="es-ES" sz="2000" dirty="0" err="1" smtClean="0"/>
              <a:t>sessió</a:t>
            </a:r>
            <a:r>
              <a:rPr lang="es-ES" sz="2000" dirty="0" smtClean="0"/>
              <a:t>)</a:t>
            </a:r>
            <a:br>
              <a:rPr lang="es-ES" sz="2000" dirty="0" smtClean="0"/>
            </a:br>
            <a:r>
              <a:rPr lang="es-ES" sz="4000" dirty="0" smtClean="0"/>
              <a:t> </a:t>
            </a:r>
            <a:r>
              <a:rPr lang="es-ES" sz="4000" dirty="0"/>
              <a:t/>
            </a:r>
            <a:br>
              <a:rPr lang="es-ES" sz="4000" dirty="0"/>
            </a:br>
            <a:r>
              <a:rPr lang="ca-ES" sz="4000" dirty="0"/>
              <a:t/>
            </a:r>
            <a:br>
              <a:rPr lang="ca-ES" sz="4000" dirty="0"/>
            </a:br>
            <a:endParaRPr lang="es-ES" sz="4000" dirty="0"/>
          </a:p>
        </p:txBody>
      </p:sp>
    </p:spTree>
    <p:extLst>
      <p:ext uri="{BB962C8B-B14F-4D97-AF65-F5344CB8AC3E}">
        <p14:creationId xmlns:p14="http://schemas.microsoft.com/office/powerpoint/2010/main" xmlns="" val="39723999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340768"/>
            <a:ext cx="7176062" cy="4320480"/>
          </a:xfrm>
        </p:spPr>
        <p:txBody>
          <a:bodyPr/>
          <a:lstStyle/>
          <a:p>
            <a:pPr marL="0" indent="0" algn="just">
              <a:spcBef>
                <a:spcPts val="600"/>
              </a:spcBef>
              <a:buNone/>
              <a:defRPr/>
            </a:pPr>
            <a:r>
              <a:rPr lang="es-ES" sz="1600" dirty="0" err="1" smtClean="0"/>
              <a:t>Altres</a:t>
            </a:r>
            <a:r>
              <a:rPr lang="es-ES" sz="1600" dirty="0" smtClean="0"/>
              <a:t> </a:t>
            </a:r>
            <a:r>
              <a:rPr lang="es-ES" sz="1600" dirty="0" err="1" smtClean="0"/>
              <a:t>aspectes</a:t>
            </a:r>
            <a:r>
              <a:rPr lang="es-ES" sz="1600" dirty="0" smtClean="0"/>
              <a:t> que han </a:t>
            </a:r>
            <a:r>
              <a:rPr lang="es-ES" sz="1600" dirty="0" err="1" smtClean="0"/>
              <a:t>incidit</a:t>
            </a:r>
            <a:r>
              <a:rPr lang="es-ES" sz="1600" dirty="0" smtClean="0"/>
              <a:t> en la posada en </a:t>
            </a:r>
            <a:r>
              <a:rPr lang="es-ES" sz="1600" dirty="0" err="1" smtClean="0"/>
              <a:t>marxa</a:t>
            </a:r>
            <a:r>
              <a:rPr lang="es-ES" sz="1600" dirty="0" smtClean="0"/>
              <a:t>:</a:t>
            </a:r>
          </a:p>
          <a:p>
            <a:pPr marL="0" indent="0" algn="just">
              <a:spcBef>
                <a:spcPts val="600"/>
              </a:spcBef>
              <a:buNone/>
              <a:defRPr/>
            </a:pPr>
            <a:endParaRPr lang="es-ES" sz="1600" dirty="0" smtClean="0"/>
          </a:p>
          <a:p>
            <a:pPr algn="just">
              <a:spcBef>
                <a:spcPts val="600"/>
              </a:spcBef>
              <a:defRPr/>
            </a:pPr>
            <a:r>
              <a:rPr lang="es-ES" sz="1600" dirty="0" smtClean="0"/>
              <a:t>  </a:t>
            </a:r>
            <a:r>
              <a:rPr lang="es-ES" sz="1600" dirty="0" err="1" smtClean="0"/>
              <a:t>Increment</a:t>
            </a:r>
            <a:r>
              <a:rPr lang="es-ES" sz="1600" dirty="0" smtClean="0"/>
              <a:t> </a:t>
            </a:r>
            <a:r>
              <a:rPr lang="es-ES" sz="1600" dirty="0"/>
              <a:t>del </a:t>
            </a:r>
            <a:r>
              <a:rPr lang="es-ES" sz="1600" dirty="0" err="1"/>
              <a:t>overhead</a:t>
            </a:r>
            <a:r>
              <a:rPr lang="es-ES" sz="1600" dirty="0"/>
              <a:t> de 14,7  a 15,7%</a:t>
            </a:r>
            <a:endParaRPr lang="ca-ES" sz="1600" dirty="0"/>
          </a:p>
          <a:p>
            <a:pPr marL="457200" indent="-457200" algn="just">
              <a:spcBef>
                <a:spcPts val="600"/>
              </a:spcBef>
              <a:defRPr/>
            </a:pPr>
            <a:r>
              <a:rPr lang="ca-ES" sz="1600" dirty="0"/>
              <a:t>Situació </a:t>
            </a:r>
            <a:r>
              <a:rPr lang="ca-ES" sz="1600" dirty="0" smtClean="0"/>
              <a:t>econòmica general i en alguns sectors en particular.</a:t>
            </a:r>
          </a:p>
          <a:p>
            <a:pPr marL="457200" indent="-457200" algn="just">
              <a:spcBef>
                <a:spcPts val="600"/>
              </a:spcBef>
              <a:defRPr/>
            </a:pPr>
            <a:r>
              <a:rPr lang="ca-ES" sz="1600" dirty="0"/>
              <a:t>Falta de seguretat jurídica </a:t>
            </a:r>
            <a:r>
              <a:rPr lang="ca-ES" sz="1600" dirty="0" smtClean="0"/>
              <a:t>entorn a la cotització de les pràctiques, tant </a:t>
            </a:r>
            <a:r>
              <a:rPr lang="ca-ES" sz="1600" dirty="0"/>
              <a:t>a nivell normatiu, com a nivell de gestions amb la Seguretat Social</a:t>
            </a:r>
          </a:p>
          <a:p>
            <a:pPr marL="457200" indent="-457200" algn="just">
              <a:spcBef>
                <a:spcPts val="600"/>
              </a:spcBef>
              <a:defRPr/>
            </a:pPr>
            <a:r>
              <a:rPr lang="ca-ES" sz="1600" dirty="0" smtClean="0"/>
              <a:t>Sol·licituds </a:t>
            </a:r>
            <a:r>
              <a:rPr lang="ca-ES" sz="1600" dirty="0"/>
              <a:t>d’excepcionalitat en la remuneració, fonamentalment  en pràctiques externes obligatòries, sectors en crisi (construcció), o entitats vinculades a la UPC (ICFO, entitats KIC </a:t>
            </a:r>
            <a:r>
              <a:rPr lang="ca-ES" sz="1600" dirty="0" err="1"/>
              <a:t>Innoenergy</a:t>
            </a:r>
            <a:r>
              <a:rPr lang="ca-ES" sz="1600" dirty="0"/>
              <a:t>, etc.)</a:t>
            </a:r>
          </a:p>
          <a:p>
            <a:pPr marL="457200" indent="-457200" algn="just">
              <a:defRPr/>
            </a:pPr>
            <a:r>
              <a:rPr lang="es-ES" sz="1600" dirty="0" err="1" smtClean="0"/>
              <a:t>Campanya</a:t>
            </a:r>
            <a:r>
              <a:rPr lang="es-ES" sz="1600" dirty="0" smtClean="0"/>
              <a:t> </a:t>
            </a:r>
            <a:r>
              <a:rPr lang="es-ES" sz="1600" dirty="0"/>
              <a:t>de beques Santander (60 </a:t>
            </a:r>
            <a:r>
              <a:rPr lang="es-ES" sz="1600" dirty="0" err="1"/>
              <a:t>l’any</a:t>
            </a:r>
            <a:r>
              <a:rPr lang="es-ES" sz="1600" dirty="0"/>
              <a:t> 2012 i 130 en el </a:t>
            </a:r>
            <a:r>
              <a:rPr lang="es-ES" sz="1600" dirty="0" smtClean="0"/>
              <a:t>2013 i </a:t>
            </a:r>
            <a:r>
              <a:rPr lang="es-ES" sz="1600" dirty="0" err="1" smtClean="0"/>
              <a:t>més</a:t>
            </a:r>
            <a:r>
              <a:rPr lang="es-ES" sz="1600" dirty="0" smtClean="0"/>
              <a:t> de 150 el 2014), </a:t>
            </a:r>
            <a:r>
              <a:rPr lang="es-ES" sz="1600" dirty="0" err="1"/>
              <a:t>amb</a:t>
            </a:r>
            <a:r>
              <a:rPr lang="es-ES" sz="1600" dirty="0"/>
              <a:t> </a:t>
            </a:r>
            <a:r>
              <a:rPr lang="es-ES" sz="1600" dirty="0" err="1"/>
              <a:t>l’impacte</a:t>
            </a:r>
            <a:r>
              <a:rPr lang="es-ES" sz="1600" dirty="0"/>
              <a:t> de </a:t>
            </a:r>
            <a:r>
              <a:rPr lang="es-ES" sz="1600" dirty="0" err="1"/>
              <a:t>gestió</a:t>
            </a:r>
            <a:r>
              <a:rPr lang="es-ES" sz="1600" dirty="0"/>
              <a:t> en </a:t>
            </a:r>
            <a:r>
              <a:rPr lang="es-ES" sz="1600" dirty="0" err="1"/>
              <a:t>els</a:t>
            </a:r>
            <a:r>
              <a:rPr lang="es-ES" sz="1600" dirty="0"/>
              <a:t> centres i </a:t>
            </a:r>
            <a:r>
              <a:rPr lang="es-ES" sz="1600" dirty="0" err="1"/>
              <a:t>serveis</a:t>
            </a:r>
            <a:r>
              <a:rPr lang="es-ES" sz="1600" dirty="0"/>
              <a:t> </a:t>
            </a:r>
            <a:r>
              <a:rPr lang="es-ES" sz="1600" dirty="0" err="1"/>
              <a:t>generals</a:t>
            </a:r>
            <a:r>
              <a:rPr lang="es-ES" sz="1600" dirty="0"/>
              <a:t>, </a:t>
            </a:r>
            <a:r>
              <a:rPr lang="es-ES" sz="1600" dirty="0" err="1"/>
              <a:t>sense</a:t>
            </a:r>
            <a:r>
              <a:rPr lang="es-ES" sz="1600" dirty="0"/>
              <a:t> </a:t>
            </a:r>
            <a:r>
              <a:rPr lang="es-ES" sz="1600" dirty="0" err="1"/>
              <a:t>overhead</a:t>
            </a:r>
            <a:r>
              <a:rPr lang="es-ES" sz="1600" dirty="0"/>
              <a:t> i </a:t>
            </a:r>
            <a:r>
              <a:rPr lang="es-ES" sz="1600" dirty="0" err="1"/>
              <a:t>amb</a:t>
            </a:r>
            <a:r>
              <a:rPr lang="es-ES" sz="1600" dirty="0"/>
              <a:t> un preu/hora de </a:t>
            </a:r>
            <a:r>
              <a:rPr lang="es-ES" sz="1600" dirty="0" err="1"/>
              <a:t>menys</a:t>
            </a:r>
            <a:r>
              <a:rPr lang="es-ES" sz="1600" dirty="0"/>
              <a:t> de 4 €</a:t>
            </a:r>
          </a:p>
          <a:p>
            <a:pPr marL="457200" indent="-457200" algn="just">
              <a:defRPr/>
            </a:pPr>
            <a:r>
              <a:rPr lang="es-ES" sz="1600" dirty="0" smtClean="0"/>
              <a:t>Noves beques </a:t>
            </a:r>
            <a:r>
              <a:rPr lang="es-ES" sz="1600" dirty="0" err="1"/>
              <a:t>Universia</a:t>
            </a:r>
            <a:endParaRPr lang="es-ES" sz="1600" dirty="0"/>
          </a:p>
          <a:p>
            <a:pPr marL="457200" indent="-457200" algn="just">
              <a:defRPr/>
            </a:pPr>
            <a:r>
              <a:rPr lang="es-ES" sz="1600" dirty="0" smtClean="0"/>
              <a:t>Noves beques </a:t>
            </a:r>
            <a:r>
              <a:rPr lang="es-ES" sz="1600" dirty="0" err="1"/>
              <a:t>Fundació</a:t>
            </a:r>
            <a:r>
              <a:rPr lang="es-ES" sz="1600" dirty="0"/>
              <a:t> ONCE</a:t>
            </a:r>
          </a:p>
          <a:p>
            <a:pPr marL="0" indent="0">
              <a:buNone/>
              <a:defRPr/>
            </a:pPr>
            <a:endParaRPr lang="ca-ES" sz="1800" i="1" dirty="0"/>
          </a:p>
        </p:txBody>
      </p:sp>
      <p:sp>
        <p:nvSpPr>
          <p:cNvPr id="3" name="2 Marcador de contenido"/>
          <p:cNvSpPr>
            <a:spLocks noGrp="1"/>
          </p:cNvSpPr>
          <p:nvPr>
            <p:ph idx="13"/>
          </p:nvPr>
        </p:nvSpPr>
        <p:spPr>
          <a:xfrm>
            <a:off x="2555776" y="142852"/>
            <a:ext cx="5592493" cy="857256"/>
          </a:xfrm>
        </p:spPr>
        <p:txBody>
          <a:bodyPr/>
          <a:lstStyle/>
          <a:p>
            <a:pPr marL="0" indent="0">
              <a:spcBef>
                <a:spcPct val="0"/>
              </a:spcBef>
            </a:pPr>
            <a:r>
              <a:rPr lang="ca-ES" dirty="0" smtClean="0">
                <a:solidFill>
                  <a:srgbClr val="007ABE"/>
                </a:solidFill>
              </a:rPr>
              <a:t>3.4 Desenvolupament de </a:t>
            </a:r>
            <a:r>
              <a:rPr lang="ca-ES" dirty="0">
                <a:solidFill>
                  <a:srgbClr val="007ABE"/>
                </a:solidFill>
              </a:rPr>
              <a:t>les pràctiques 2012-2013 i 2013-2014 </a:t>
            </a:r>
            <a:r>
              <a:rPr lang="ca-ES" dirty="0" smtClean="0">
                <a:solidFill>
                  <a:srgbClr val="007ABE"/>
                </a:solidFill>
              </a:rPr>
              <a:t>(III)</a:t>
            </a:r>
            <a:endParaRPr lang="es-ES" dirty="0"/>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30</a:t>
            </a:fld>
            <a:endParaRPr lang="es-ES"/>
          </a:p>
        </p:txBody>
      </p:sp>
    </p:spTree>
    <p:extLst>
      <p:ext uri="{BB962C8B-B14F-4D97-AF65-F5344CB8AC3E}">
        <p14:creationId xmlns:p14="http://schemas.microsoft.com/office/powerpoint/2010/main" xmlns="" val="3438423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65933" y="1268760"/>
            <a:ext cx="7176062" cy="5040560"/>
          </a:xfrm>
        </p:spPr>
        <p:txBody>
          <a:bodyPr/>
          <a:lstStyle/>
          <a:p>
            <a:pPr algn="just"/>
            <a:endParaRPr lang="ca-ES" sz="1400" dirty="0">
              <a:solidFill>
                <a:srgbClr val="000000"/>
              </a:solidFill>
            </a:endParaRPr>
          </a:p>
          <a:p>
            <a:pPr algn="just"/>
            <a:endParaRPr lang="ca-ES" sz="1400" dirty="0" smtClean="0">
              <a:solidFill>
                <a:srgbClr val="000000"/>
              </a:solidFill>
            </a:endParaRPr>
          </a:p>
          <a:p>
            <a:pPr algn="just"/>
            <a:endParaRPr lang="ca-ES" sz="1400" dirty="0" smtClean="0">
              <a:solidFill>
                <a:srgbClr val="000000"/>
              </a:solidFill>
            </a:endParaRPr>
          </a:p>
          <a:p>
            <a:pPr algn="just"/>
            <a:endParaRPr lang="ca-ES" sz="1400" dirty="0">
              <a:solidFill>
                <a:srgbClr val="000000"/>
              </a:solidFill>
            </a:endParaRPr>
          </a:p>
          <a:p>
            <a:pPr algn="just"/>
            <a:endParaRPr lang="ca-ES" sz="1400" dirty="0" smtClean="0">
              <a:solidFill>
                <a:srgbClr val="000000"/>
              </a:solidFill>
            </a:endParaRPr>
          </a:p>
        </p:txBody>
      </p:sp>
      <p:sp>
        <p:nvSpPr>
          <p:cNvPr id="3" name="2 Marcador de contenido"/>
          <p:cNvSpPr>
            <a:spLocks noGrp="1"/>
          </p:cNvSpPr>
          <p:nvPr>
            <p:ph idx="13"/>
          </p:nvPr>
        </p:nvSpPr>
        <p:spPr>
          <a:xfrm>
            <a:off x="2267745" y="142852"/>
            <a:ext cx="5880524" cy="857256"/>
          </a:xfrm>
        </p:spPr>
        <p:txBody>
          <a:bodyPr/>
          <a:lstStyle/>
          <a:p>
            <a:r>
              <a:rPr lang="ca-ES" dirty="0" smtClean="0">
                <a:solidFill>
                  <a:srgbClr val="007ABE"/>
                </a:solidFill>
              </a:rPr>
              <a:t>3.5. </a:t>
            </a:r>
            <a:r>
              <a:rPr lang="ca-ES" dirty="0" smtClean="0">
                <a:solidFill>
                  <a:srgbClr val="0070C0"/>
                </a:solidFill>
              </a:rPr>
              <a:t>Valoració</a:t>
            </a:r>
            <a:endParaRPr lang="ca-ES" dirty="0">
              <a:solidFill>
                <a:srgbClr val="0070C0"/>
              </a:solidFill>
            </a:endParaRPr>
          </a:p>
          <a:p>
            <a:r>
              <a:rPr lang="ca-ES" dirty="0" smtClean="0">
                <a:solidFill>
                  <a:srgbClr val="007ABE"/>
                </a:solidFill>
              </a:rPr>
              <a:t> </a:t>
            </a:r>
            <a:endParaRPr lang="es-ES" dirty="0"/>
          </a:p>
        </p:txBody>
      </p:sp>
      <p:sp>
        <p:nvSpPr>
          <p:cNvPr id="4" name="3 Título"/>
          <p:cNvSpPr>
            <a:spLocks noGrp="1"/>
          </p:cNvSpPr>
          <p:nvPr>
            <p:ph type="title" idx="4294967295"/>
          </p:nvPr>
        </p:nvSpPr>
        <p:spPr>
          <a:xfrm>
            <a:off x="372823" y="1196752"/>
            <a:ext cx="8229600" cy="634082"/>
          </a:xfrm>
          <a:prstGeom prst="rect">
            <a:avLst/>
          </a:prstGeom>
        </p:spPr>
        <p:txBody>
          <a:bodyPr/>
          <a:lstStyle/>
          <a:p>
            <a:r>
              <a:rPr lang="ca-ES" dirty="0" smtClean="0"/>
              <a:t>						</a:t>
            </a:r>
            <a:endParaRPr lang="es-ES" dirty="0"/>
          </a:p>
        </p:txBody>
      </p:sp>
      <p:sp>
        <p:nvSpPr>
          <p:cNvPr id="5" name="Rectangle 4"/>
          <p:cNvSpPr/>
          <p:nvPr/>
        </p:nvSpPr>
        <p:spPr bwMode="auto">
          <a:xfrm>
            <a:off x="-612576" y="2348880"/>
            <a:ext cx="914400" cy="914400"/>
          </a:xfrm>
          <a:prstGeom prst="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6" name="Rectangle 5"/>
          <p:cNvSpPr/>
          <p:nvPr/>
        </p:nvSpPr>
        <p:spPr bwMode="auto">
          <a:xfrm>
            <a:off x="1763688" y="4365104"/>
            <a:ext cx="4968552" cy="864096"/>
          </a:xfrm>
          <a:prstGeom prst="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10" name="1 Marcador de contenido"/>
          <p:cNvSpPr txBox="1">
            <a:spLocks/>
          </p:cNvSpPr>
          <p:nvPr/>
        </p:nvSpPr>
        <p:spPr bwMode="auto">
          <a:xfrm>
            <a:off x="899592" y="1268760"/>
            <a:ext cx="7176062" cy="50405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007ABE"/>
              </a:buClr>
              <a:buSzPct val="119000"/>
              <a:buFont typeface="Wingdings" pitchFamily="2" charset="2"/>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rgbClr val="007ABE"/>
              </a:buClr>
              <a:buFont typeface="Arial" charset="0"/>
              <a:buChar char="•"/>
              <a:defRPr sz="1600">
                <a:solidFill>
                  <a:schemeClr val="tx1"/>
                </a:solidFill>
                <a:latin typeface="+mn-lt"/>
              </a:defRPr>
            </a:lvl2pPr>
            <a:lvl3pPr marL="1143000" indent="-228600" algn="l" rtl="0" eaLnBrk="1" fontAlgn="base" hangingPunct="1">
              <a:spcBef>
                <a:spcPct val="20000"/>
              </a:spcBef>
              <a:spcAft>
                <a:spcPct val="0"/>
              </a:spcAft>
              <a:buClr>
                <a:srgbClr val="007ABE"/>
              </a:buClr>
              <a:buSzPct val="90000"/>
              <a:buFont typeface="Courier New" pitchFamily="49" charset="0"/>
              <a:buChar char="o"/>
              <a:defRPr sz="13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ca-ES" sz="1400" kern="0" dirty="0" smtClean="0"/>
              <a:t>Presentació a la Comissió de Docència i </a:t>
            </a:r>
            <a:r>
              <a:rPr lang="ca-ES" sz="1400" kern="0" dirty="0" err="1" smtClean="0"/>
              <a:t>Estudiantat</a:t>
            </a:r>
            <a:r>
              <a:rPr lang="ca-ES" sz="1400" kern="0" dirty="0" smtClean="0"/>
              <a:t>  (25/09/2014)</a:t>
            </a:r>
          </a:p>
          <a:p>
            <a:pPr algn="just"/>
            <a:endParaRPr lang="ca-ES" sz="1400" kern="0" dirty="0"/>
          </a:p>
          <a:p>
            <a:pPr algn="just"/>
            <a:r>
              <a:rPr lang="ca-ES" sz="1400" kern="0" dirty="0" smtClean="0"/>
              <a:t>Presentació  debat amb  Caps d’estudi (22/10/2014)</a:t>
            </a:r>
          </a:p>
          <a:p>
            <a:pPr algn="just"/>
            <a:endParaRPr lang="ca-ES" sz="1400" kern="0" dirty="0"/>
          </a:p>
          <a:p>
            <a:pPr algn="just"/>
            <a:r>
              <a:rPr lang="ca-ES" sz="1400" kern="0" dirty="0" smtClean="0"/>
              <a:t>Tramesa a equips de gestió (28/10/2014)</a:t>
            </a:r>
          </a:p>
          <a:p>
            <a:pPr algn="just"/>
            <a:endParaRPr lang="ca-ES" sz="1400" kern="0" dirty="0"/>
          </a:p>
          <a:p>
            <a:pPr algn="just"/>
            <a:r>
              <a:rPr lang="ca-ES" sz="1400" kern="0" dirty="0" smtClean="0"/>
              <a:t>Elaboració de dades (SGA 31/10/2014)</a:t>
            </a:r>
            <a:endParaRPr lang="ca-ES" sz="1400" kern="0" dirty="0"/>
          </a:p>
        </p:txBody>
      </p:sp>
      <p:sp>
        <p:nvSpPr>
          <p:cNvPr id="7" name="6 Marcador de número de diapositiva"/>
          <p:cNvSpPr>
            <a:spLocks noGrp="1"/>
          </p:cNvSpPr>
          <p:nvPr>
            <p:ph type="sldNum" sz="quarter" idx="16"/>
          </p:nvPr>
        </p:nvSpPr>
        <p:spPr/>
        <p:txBody>
          <a:bodyPr/>
          <a:lstStyle/>
          <a:p>
            <a:pPr>
              <a:defRPr/>
            </a:pPr>
            <a:fld id="{A810C267-812F-4BFD-8E44-9233EED49724}" type="slidenum">
              <a:rPr lang="es-ES" smtClean="0"/>
              <a:pPr>
                <a:defRPr/>
              </a:pPr>
              <a:t>31</a:t>
            </a:fld>
            <a:endParaRPr lang="es-ES"/>
          </a:p>
        </p:txBody>
      </p:sp>
    </p:spTree>
    <p:extLst>
      <p:ext uri="{BB962C8B-B14F-4D97-AF65-F5344CB8AC3E}">
        <p14:creationId xmlns:p14="http://schemas.microsoft.com/office/powerpoint/2010/main" xmlns="" val="684155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65933" y="1268760"/>
            <a:ext cx="7176062" cy="5040560"/>
          </a:xfrm>
        </p:spPr>
        <p:txBody>
          <a:bodyPr/>
          <a:lstStyle/>
          <a:p>
            <a:pPr marL="0" indent="0" algn="just">
              <a:buNone/>
            </a:pPr>
            <a:r>
              <a:rPr lang="ca-ES" sz="1600" dirty="0" smtClean="0">
                <a:solidFill>
                  <a:srgbClr val="0070C0"/>
                </a:solidFill>
              </a:rPr>
              <a:t>Antecedents i objectiu:</a:t>
            </a:r>
          </a:p>
          <a:p>
            <a:pPr algn="just"/>
            <a:endParaRPr lang="ca-ES" sz="1400" dirty="0"/>
          </a:p>
          <a:p>
            <a:pPr algn="just"/>
            <a:r>
              <a:rPr lang="ca-ES" sz="1400" dirty="0" smtClean="0"/>
              <a:t>Normativa UPC de pràctiques externes,  aprovada a partir del curs 2012-2013, per desenvolupar internament el RD 1707/2011. Adaptació de les pràctiques al model de les titulacions de l’EEEES.</a:t>
            </a:r>
          </a:p>
          <a:p>
            <a:pPr algn="just"/>
            <a:endParaRPr lang="ca-ES" sz="1400" dirty="0"/>
          </a:p>
          <a:p>
            <a:pPr algn="just"/>
            <a:r>
              <a:rPr lang="ca-ES" sz="1400" dirty="0" smtClean="0"/>
              <a:t>Aplicació de la normativa durant 2 cursos acadèmics</a:t>
            </a:r>
          </a:p>
          <a:p>
            <a:pPr algn="just"/>
            <a:endParaRPr lang="ca-ES" sz="1400" dirty="0"/>
          </a:p>
          <a:p>
            <a:pPr algn="just"/>
            <a:r>
              <a:rPr lang="ca-ES" sz="1400" dirty="0" smtClean="0"/>
              <a:t>Nou decret de pràctiques RD 592/2014 (per estar derogat l’anterior per defectes de forma). La novetat és la diferència entre pràctiques curriculars i no curriculars a l’hora que la pràctica estigui bonificada o no de seguretat social (regulat en el RDL </a:t>
            </a:r>
            <a:r>
              <a:rPr lang="ca-ES" sz="1400" dirty="0" smtClean="0">
                <a:solidFill>
                  <a:srgbClr val="000000"/>
                </a:solidFill>
              </a:rPr>
              <a:t>8/2014)</a:t>
            </a:r>
          </a:p>
          <a:p>
            <a:pPr algn="just"/>
            <a:endParaRPr lang="ca-ES" sz="1400" dirty="0">
              <a:solidFill>
                <a:srgbClr val="000000"/>
              </a:solidFill>
            </a:endParaRPr>
          </a:p>
          <a:p>
            <a:pPr algn="just"/>
            <a:endParaRPr lang="ca-ES" sz="1400" dirty="0" smtClean="0">
              <a:solidFill>
                <a:srgbClr val="000000"/>
              </a:solidFill>
            </a:endParaRPr>
          </a:p>
          <a:p>
            <a:pPr algn="just"/>
            <a:endParaRPr lang="ca-ES" sz="1400" dirty="0" smtClean="0">
              <a:solidFill>
                <a:srgbClr val="000000"/>
              </a:solidFill>
            </a:endParaRPr>
          </a:p>
          <a:p>
            <a:pPr algn="just"/>
            <a:endParaRPr lang="ca-ES" sz="1400" dirty="0">
              <a:solidFill>
                <a:srgbClr val="000000"/>
              </a:solidFill>
            </a:endParaRPr>
          </a:p>
          <a:p>
            <a:pPr algn="just"/>
            <a:endParaRPr lang="ca-ES" sz="1400" dirty="0" smtClean="0">
              <a:solidFill>
                <a:srgbClr val="000000"/>
              </a:solidFill>
            </a:endParaRPr>
          </a:p>
        </p:txBody>
      </p:sp>
      <p:sp>
        <p:nvSpPr>
          <p:cNvPr id="3" name="2 Marcador de contenido"/>
          <p:cNvSpPr>
            <a:spLocks noGrp="1"/>
          </p:cNvSpPr>
          <p:nvPr>
            <p:ph idx="13"/>
          </p:nvPr>
        </p:nvSpPr>
        <p:spPr/>
        <p:txBody>
          <a:bodyPr/>
          <a:lstStyle/>
          <a:p>
            <a:r>
              <a:rPr lang="ca-ES" dirty="0" smtClean="0">
                <a:solidFill>
                  <a:srgbClr val="007ABE"/>
                </a:solidFill>
              </a:rPr>
              <a:t>3.5. </a:t>
            </a:r>
            <a:r>
              <a:rPr lang="ca-ES" dirty="0">
                <a:solidFill>
                  <a:srgbClr val="007ABE"/>
                </a:solidFill>
              </a:rPr>
              <a:t>V</a:t>
            </a:r>
            <a:r>
              <a:rPr lang="ca-ES" dirty="0" smtClean="0">
                <a:solidFill>
                  <a:srgbClr val="007ABE"/>
                </a:solidFill>
              </a:rPr>
              <a:t>aloració</a:t>
            </a:r>
            <a:endParaRPr lang="es-ES" dirty="0"/>
          </a:p>
        </p:txBody>
      </p:sp>
      <p:sp>
        <p:nvSpPr>
          <p:cNvPr id="4" name="3 Título"/>
          <p:cNvSpPr>
            <a:spLocks noGrp="1"/>
          </p:cNvSpPr>
          <p:nvPr>
            <p:ph type="title" idx="4294967295"/>
          </p:nvPr>
        </p:nvSpPr>
        <p:spPr>
          <a:xfrm>
            <a:off x="133164" y="2147974"/>
            <a:ext cx="8229600" cy="634082"/>
          </a:xfrm>
          <a:prstGeom prst="rect">
            <a:avLst/>
          </a:prstGeom>
        </p:spPr>
        <p:txBody>
          <a:bodyPr/>
          <a:lstStyle/>
          <a:p>
            <a:r>
              <a:rPr lang="ca-ES" dirty="0" smtClean="0"/>
              <a:t>						</a:t>
            </a:r>
            <a:endParaRPr lang="es-ES" dirty="0"/>
          </a:p>
        </p:txBody>
      </p:sp>
      <p:sp>
        <p:nvSpPr>
          <p:cNvPr id="5" name="Rectangle 4"/>
          <p:cNvSpPr/>
          <p:nvPr/>
        </p:nvSpPr>
        <p:spPr bwMode="auto">
          <a:xfrm>
            <a:off x="-612576" y="2348880"/>
            <a:ext cx="914400" cy="914400"/>
          </a:xfrm>
          <a:prstGeom prst="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6" name="Rectangle 5"/>
          <p:cNvSpPr/>
          <p:nvPr/>
        </p:nvSpPr>
        <p:spPr bwMode="auto">
          <a:xfrm>
            <a:off x="1763688" y="4365104"/>
            <a:ext cx="4968552" cy="864096"/>
          </a:xfrm>
          <a:prstGeom prst="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7" name="QuadreDeText 6"/>
          <p:cNvSpPr txBox="1"/>
          <p:nvPr/>
        </p:nvSpPr>
        <p:spPr>
          <a:xfrm>
            <a:off x="1115616" y="4581128"/>
            <a:ext cx="6696744" cy="2031325"/>
          </a:xfrm>
          <a:prstGeom prst="rect">
            <a:avLst/>
          </a:prstGeom>
          <a:solidFill>
            <a:srgbClr val="0070C0"/>
          </a:solidFill>
          <a:ln>
            <a:solidFill>
              <a:schemeClr val="accent3"/>
            </a:solidFill>
          </a:ln>
        </p:spPr>
        <p:txBody>
          <a:bodyPr wrap="square" rtlCol="0">
            <a:spAutoFit/>
          </a:bodyPr>
          <a:lstStyle/>
          <a:p>
            <a:pPr algn="ctr"/>
            <a:r>
              <a:rPr lang="ca-ES" dirty="0" smtClean="0">
                <a:solidFill>
                  <a:schemeClr val="bg1"/>
                </a:solidFill>
              </a:rPr>
              <a:t>OBJECTIU</a:t>
            </a:r>
          </a:p>
          <a:p>
            <a:pPr algn="ctr"/>
            <a:endParaRPr lang="ca-ES" dirty="0">
              <a:solidFill>
                <a:schemeClr val="bg1"/>
              </a:solidFill>
            </a:endParaRPr>
          </a:p>
          <a:p>
            <a:pPr algn="ctr"/>
            <a:r>
              <a:rPr lang="ca-ES" dirty="0" smtClean="0">
                <a:solidFill>
                  <a:schemeClr val="bg1"/>
                </a:solidFill>
                <a:latin typeface="Arial"/>
              </a:rPr>
              <a:t>Revisar l’aplicació de la normativa dels últims dos cursos acadèmics i l’impacte del RD per valorar si cal fer alguna modificació</a:t>
            </a:r>
            <a:endParaRPr lang="ca-ES" dirty="0" smtClean="0">
              <a:solidFill>
                <a:schemeClr val="bg1"/>
              </a:solidFill>
            </a:endParaRPr>
          </a:p>
          <a:p>
            <a:endParaRPr lang="ca-ES" dirty="0"/>
          </a:p>
          <a:p>
            <a:endParaRPr lang="ca-ES" dirty="0"/>
          </a:p>
        </p:txBody>
      </p:sp>
      <p:sp>
        <p:nvSpPr>
          <p:cNvPr id="8" name="7 Marcador de número de diapositiva"/>
          <p:cNvSpPr>
            <a:spLocks noGrp="1"/>
          </p:cNvSpPr>
          <p:nvPr>
            <p:ph type="sldNum" sz="quarter" idx="16"/>
          </p:nvPr>
        </p:nvSpPr>
        <p:spPr/>
        <p:txBody>
          <a:bodyPr/>
          <a:lstStyle/>
          <a:p>
            <a:pPr>
              <a:defRPr/>
            </a:pPr>
            <a:fld id="{A810C267-812F-4BFD-8E44-9233EED49724}" type="slidenum">
              <a:rPr lang="es-ES" smtClean="0"/>
              <a:pPr>
                <a:defRPr/>
              </a:pPr>
              <a:t>32</a:t>
            </a:fld>
            <a:endParaRPr lang="es-ES"/>
          </a:p>
        </p:txBody>
      </p:sp>
    </p:spTree>
    <p:extLst>
      <p:ext uri="{BB962C8B-B14F-4D97-AF65-F5344CB8AC3E}">
        <p14:creationId xmlns:p14="http://schemas.microsoft.com/office/powerpoint/2010/main" xmlns="" val="16986707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65933" y="1268760"/>
            <a:ext cx="7176062" cy="5040560"/>
          </a:xfrm>
        </p:spPr>
        <p:txBody>
          <a:bodyPr/>
          <a:lstStyle/>
          <a:p>
            <a:pPr algn="just"/>
            <a:endParaRPr lang="ca-ES" sz="1400" dirty="0">
              <a:solidFill>
                <a:srgbClr val="000000"/>
              </a:solidFill>
            </a:endParaRPr>
          </a:p>
          <a:p>
            <a:pPr algn="just"/>
            <a:endParaRPr lang="ca-ES" sz="1400" dirty="0" smtClean="0">
              <a:solidFill>
                <a:srgbClr val="000000"/>
              </a:solidFill>
            </a:endParaRPr>
          </a:p>
          <a:p>
            <a:pPr algn="just"/>
            <a:endParaRPr lang="ca-ES" sz="1400" dirty="0" smtClean="0">
              <a:solidFill>
                <a:srgbClr val="000000"/>
              </a:solidFill>
            </a:endParaRPr>
          </a:p>
          <a:p>
            <a:pPr algn="just"/>
            <a:endParaRPr lang="ca-ES" sz="1400" dirty="0">
              <a:solidFill>
                <a:srgbClr val="000000"/>
              </a:solidFill>
            </a:endParaRPr>
          </a:p>
          <a:p>
            <a:pPr algn="just"/>
            <a:endParaRPr lang="ca-ES" sz="1400" dirty="0" smtClean="0">
              <a:solidFill>
                <a:srgbClr val="000000"/>
              </a:solidFill>
            </a:endParaRPr>
          </a:p>
        </p:txBody>
      </p:sp>
      <p:sp>
        <p:nvSpPr>
          <p:cNvPr id="3" name="2 Marcador de contenido"/>
          <p:cNvSpPr>
            <a:spLocks noGrp="1"/>
          </p:cNvSpPr>
          <p:nvPr>
            <p:ph idx="13"/>
          </p:nvPr>
        </p:nvSpPr>
        <p:spPr>
          <a:xfrm>
            <a:off x="2267745" y="142852"/>
            <a:ext cx="5880524" cy="857256"/>
          </a:xfrm>
        </p:spPr>
        <p:txBody>
          <a:bodyPr/>
          <a:lstStyle/>
          <a:p>
            <a:r>
              <a:rPr lang="ca-ES" dirty="0" smtClean="0">
                <a:solidFill>
                  <a:srgbClr val="007ABE"/>
                </a:solidFill>
              </a:rPr>
              <a:t>3.5. Valoració </a:t>
            </a:r>
            <a:r>
              <a:rPr lang="ca-ES" dirty="0" smtClean="0">
                <a:solidFill>
                  <a:srgbClr val="0070C0"/>
                </a:solidFill>
              </a:rPr>
              <a:t>(II)</a:t>
            </a:r>
            <a:endParaRPr lang="ca-ES" dirty="0">
              <a:solidFill>
                <a:srgbClr val="0070C0"/>
              </a:solidFill>
            </a:endParaRPr>
          </a:p>
          <a:p>
            <a:r>
              <a:rPr lang="ca-ES" dirty="0" smtClean="0">
                <a:solidFill>
                  <a:srgbClr val="007ABE"/>
                </a:solidFill>
              </a:rPr>
              <a:t> </a:t>
            </a:r>
            <a:endParaRPr lang="es-ES" dirty="0"/>
          </a:p>
        </p:txBody>
      </p:sp>
      <p:sp>
        <p:nvSpPr>
          <p:cNvPr id="4" name="3 Título"/>
          <p:cNvSpPr>
            <a:spLocks noGrp="1"/>
          </p:cNvSpPr>
          <p:nvPr>
            <p:ph type="title" idx="4294967295"/>
          </p:nvPr>
        </p:nvSpPr>
        <p:spPr>
          <a:xfrm>
            <a:off x="457200" y="274638"/>
            <a:ext cx="8229600" cy="634082"/>
          </a:xfrm>
          <a:prstGeom prst="rect">
            <a:avLst/>
          </a:prstGeom>
        </p:spPr>
        <p:txBody>
          <a:bodyPr/>
          <a:lstStyle/>
          <a:p>
            <a:r>
              <a:rPr lang="ca-ES" dirty="0" smtClean="0"/>
              <a:t>						</a:t>
            </a:r>
            <a:endParaRPr lang="es-ES" dirty="0"/>
          </a:p>
        </p:txBody>
      </p:sp>
      <p:sp>
        <p:nvSpPr>
          <p:cNvPr id="5" name="Rectangle 4"/>
          <p:cNvSpPr/>
          <p:nvPr/>
        </p:nvSpPr>
        <p:spPr bwMode="auto">
          <a:xfrm>
            <a:off x="-612576" y="2348880"/>
            <a:ext cx="914400" cy="914400"/>
          </a:xfrm>
          <a:prstGeom prst="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6" name="Rectangle 5"/>
          <p:cNvSpPr/>
          <p:nvPr/>
        </p:nvSpPr>
        <p:spPr bwMode="auto">
          <a:xfrm>
            <a:off x="1763688" y="4365104"/>
            <a:ext cx="4968552" cy="864096"/>
          </a:xfrm>
          <a:prstGeom prst="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graphicFrame>
        <p:nvGraphicFramePr>
          <p:cNvPr id="8" name="Contenidor de contingut 3"/>
          <p:cNvGraphicFramePr>
            <a:graphicFrameLocks/>
          </p:cNvGraphicFramePr>
          <p:nvPr>
            <p:extLst>
              <p:ext uri="{D42A27DB-BD31-4B8C-83A1-F6EECF244321}">
                <p14:modId xmlns:p14="http://schemas.microsoft.com/office/powerpoint/2010/main" xmlns="" val="3012089861"/>
              </p:ext>
            </p:extLst>
          </p:nvPr>
        </p:nvGraphicFramePr>
        <p:xfrm>
          <a:off x="611560" y="1124744"/>
          <a:ext cx="8208912" cy="4577080"/>
        </p:xfrm>
        <a:graphic>
          <a:graphicData uri="http://schemas.openxmlformats.org/drawingml/2006/table">
            <a:tbl>
              <a:tblPr firstRow="1" bandRow="1">
                <a:tableStyleId>{5C22544A-7EE6-4342-B048-85BDC9FD1C3A}</a:tableStyleId>
              </a:tblPr>
              <a:tblGrid>
                <a:gridCol w="4104456"/>
                <a:gridCol w="4104456"/>
              </a:tblGrid>
              <a:tr h="370840">
                <a:tc>
                  <a:txBody>
                    <a:bodyPr/>
                    <a:lstStyle/>
                    <a:p>
                      <a:pPr algn="ctr"/>
                      <a:r>
                        <a:rPr lang="ca-ES" dirty="0" smtClean="0"/>
                        <a:t>Aspectes positius</a:t>
                      </a:r>
                      <a:endParaRPr lang="ca-ES" dirty="0"/>
                    </a:p>
                  </a:txBody>
                  <a:tcPr/>
                </a:tc>
                <a:tc>
                  <a:txBody>
                    <a:bodyPr/>
                    <a:lstStyle/>
                    <a:p>
                      <a:pPr algn="ctr"/>
                      <a:r>
                        <a:rPr lang="ca-ES" dirty="0" smtClean="0"/>
                        <a:t>Aspectes a millorar o revisar</a:t>
                      </a:r>
                      <a:endParaRPr lang="ca-ES" dirty="0"/>
                    </a:p>
                  </a:txBody>
                  <a:tcPr/>
                </a:tc>
              </a:tr>
              <a:tr h="370840">
                <a:tc>
                  <a:txBody>
                    <a:bodyPr/>
                    <a:lstStyle/>
                    <a:p>
                      <a:pPr marL="0" indent="0">
                        <a:buFont typeface="Arial" panose="020B0604020202020204" pitchFamily="34" charset="0"/>
                        <a:buNone/>
                      </a:pPr>
                      <a:r>
                        <a:rPr lang="ca-ES" sz="1200" dirty="0" smtClean="0"/>
                        <a:t>Les pràctiques curriculars  (C)</a:t>
                      </a:r>
                      <a:r>
                        <a:rPr lang="ca-ES" sz="1200" baseline="0" dirty="0" smtClean="0"/>
                        <a:t> </a:t>
                      </a:r>
                      <a:r>
                        <a:rPr lang="ca-ES" sz="1200" dirty="0" smtClean="0"/>
                        <a:t>esdevenen una assignatura del pla d’estudis i s’ha</a:t>
                      </a:r>
                      <a:r>
                        <a:rPr lang="ca-ES" sz="1200" baseline="0" dirty="0" smtClean="0"/>
                        <a:t> articulat com a tal, fet que potència encara més el punt fort de la UPC pel nombre de convenis de cooperació educativa que signa</a:t>
                      </a:r>
                      <a:endParaRPr lang="ca-E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ca-ES" sz="1200" dirty="0" smtClean="0"/>
                        <a:t>Diferenciar</a:t>
                      </a:r>
                      <a:r>
                        <a:rPr lang="ca-ES" sz="1200" baseline="0" dirty="0" smtClean="0"/>
                        <a:t> bé  acadèmicament les pràctiques curriculars (C) de les no curriculars (NC)  i informar millor als estudiants</a:t>
                      </a:r>
                      <a:endParaRPr lang="ca-ES" sz="1200"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ca-ES" sz="1200" dirty="0" smtClean="0"/>
                        <a:t>S’han delimitat be les responsabilitats</a:t>
                      </a:r>
                      <a:r>
                        <a:rPr lang="ca-ES" sz="1200" baseline="0" dirty="0" smtClean="0"/>
                        <a:t>  dels diferents participants i s’han desenvolupat les eines per gestionar-les, entre d’altres l’aula de pràctiques, tant en C como NC</a:t>
                      </a:r>
                      <a:endParaRPr lang="ca-E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ca-ES" sz="1200" dirty="0" smtClean="0"/>
                        <a:t>S’ha de donar un impuls al seguiment acadèmic tant de les</a:t>
                      </a:r>
                      <a:r>
                        <a:rPr lang="ca-ES" sz="1200" baseline="0" dirty="0" smtClean="0"/>
                        <a:t> C, i especialment a les NC</a:t>
                      </a:r>
                      <a:endParaRPr lang="ca-ES" sz="1200" dirty="0" smtClean="0"/>
                    </a:p>
                    <a:p>
                      <a:pPr marL="0" indent="0">
                        <a:buFont typeface="Arial" panose="020B0604020202020204" pitchFamily="34" charset="0"/>
                        <a:buNone/>
                      </a:pPr>
                      <a:endParaRPr lang="ca-ES" sz="1200" dirty="0"/>
                    </a:p>
                  </a:txBody>
                  <a:tcPr/>
                </a:tc>
              </a:tr>
              <a:tr h="370840">
                <a:tc>
                  <a:txBody>
                    <a:bodyPr/>
                    <a:lstStyle/>
                    <a:p>
                      <a:pPr marL="0" indent="0">
                        <a:buFont typeface="Arial" panose="020B0604020202020204" pitchFamily="34" charset="0"/>
                        <a:buNone/>
                      </a:pPr>
                      <a:r>
                        <a:rPr lang="ca-ES" sz="1200" dirty="0" smtClean="0"/>
                        <a:t>La normativa i</a:t>
                      </a:r>
                      <a:r>
                        <a:rPr lang="ca-ES" sz="1200" baseline="0" dirty="0" smtClean="0"/>
                        <a:t> la posada en marxa, han permès </a:t>
                      </a:r>
                      <a:r>
                        <a:rPr lang="ca-ES" sz="1200" baseline="0" dirty="0" err="1" smtClean="0"/>
                        <a:t>concienciar</a:t>
                      </a:r>
                      <a:r>
                        <a:rPr lang="ca-ES" sz="1200" baseline="0" dirty="0" smtClean="0"/>
                        <a:t> més sobre la importància de les pràctiques com part del procés formatiu, tant a la universitat com a l’empresa</a:t>
                      </a:r>
                      <a:endParaRPr lang="ca-ES" sz="1200" dirty="0"/>
                    </a:p>
                  </a:txBody>
                  <a:tcPr/>
                </a:tc>
                <a:tc>
                  <a:txBody>
                    <a:bodyPr/>
                    <a:lstStyle/>
                    <a:p>
                      <a:pPr marL="0" indent="0">
                        <a:buFont typeface="Arial" panose="020B0604020202020204" pitchFamily="34" charset="0"/>
                        <a:buNone/>
                      </a:pPr>
                      <a:r>
                        <a:rPr lang="ca-ES" sz="1200" dirty="0" smtClean="0"/>
                        <a:t>S’ha de donar impuls,</a:t>
                      </a:r>
                      <a:r>
                        <a:rPr lang="ca-ES" sz="1200" baseline="0" dirty="0" smtClean="0"/>
                        <a:t> en les C, </a:t>
                      </a:r>
                      <a:r>
                        <a:rPr lang="ca-ES" sz="1200" dirty="0" smtClean="0"/>
                        <a:t>al disseny de les pràctiques com una assignatura més (desenvolupament de la guia docent, activitats, sistema d’avaluació, etc.)</a:t>
                      </a:r>
                      <a:endParaRPr lang="ca-ES" sz="1200" dirty="0"/>
                    </a:p>
                  </a:txBody>
                  <a:tcPr/>
                </a:tc>
              </a:tr>
              <a:tr h="370840">
                <a:tc>
                  <a:txBody>
                    <a:bodyPr/>
                    <a:lstStyle/>
                    <a:p>
                      <a:pPr marL="0" indent="0">
                        <a:buFont typeface="Arial" panose="020B0604020202020204" pitchFamily="34" charset="0"/>
                        <a:buNone/>
                      </a:pPr>
                      <a:r>
                        <a:rPr lang="ca-ES" sz="1200" dirty="0" smtClean="0"/>
                        <a:t>Amb la limitació de la durada s’eviten situacions que impactaven en</a:t>
                      </a:r>
                      <a:r>
                        <a:rPr lang="ca-ES" sz="1200" baseline="0" dirty="0" smtClean="0"/>
                        <a:t> el rendiment acadèmic</a:t>
                      </a:r>
                      <a:endParaRPr lang="ca-ES" sz="1200" dirty="0"/>
                    </a:p>
                  </a:txBody>
                  <a:tcPr/>
                </a:tc>
                <a:tc>
                  <a:txBody>
                    <a:bodyPr/>
                    <a:lstStyle/>
                    <a:p>
                      <a:pPr marL="0" indent="0">
                        <a:buFont typeface="Arial" panose="020B0604020202020204" pitchFamily="34" charset="0"/>
                        <a:buNone/>
                      </a:pPr>
                      <a:r>
                        <a:rPr lang="ca-ES" sz="1200" dirty="0" smtClean="0"/>
                        <a:t>Les C no sempre</a:t>
                      </a:r>
                      <a:r>
                        <a:rPr lang="ca-ES" sz="1200" baseline="0" dirty="0" smtClean="0"/>
                        <a:t> es matriculen abans de començar les pràctiques</a:t>
                      </a:r>
                      <a:endParaRPr lang="ca-ES" sz="1200" dirty="0"/>
                    </a:p>
                  </a:txBody>
                  <a:tcPr/>
                </a:tc>
              </a:tr>
              <a:tr h="370840">
                <a:tc>
                  <a:txBody>
                    <a:bodyPr/>
                    <a:lstStyle/>
                    <a:p>
                      <a:pPr marL="0" indent="0">
                        <a:buFont typeface="Arial" panose="020B0604020202020204" pitchFamily="34" charset="0"/>
                        <a:buNone/>
                      </a:pPr>
                      <a:r>
                        <a:rPr lang="ca-ES" sz="1200" dirty="0" smtClean="0"/>
                        <a:t>La tutoria</a:t>
                      </a:r>
                      <a:r>
                        <a:rPr lang="ca-ES" sz="1200" baseline="0" dirty="0" smtClean="0"/>
                        <a:t> de </a:t>
                      </a:r>
                      <a:r>
                        <a:rPr lang="ca-ES" sz="1200" dirty="0" smtClean="0"/>
                        <a:t>practiques C estan </a:t>
                      </a:r>
                      <a:r>
                        <a:rPr lang="ca-ES" sz="1200" baseline="0" dirty="0" smtClean="0"/>
                        <a:t>recollides com encàrrec docent</a:t>
                      </a:r>
                      <a:endParaRPr lang="ca-ES" sz="1200" dirty="0"/>
                    </a:p>
                  </a:txBody>
                  <a:tcPr/>
                </a:tc>
                <a:tc>
                  <a:txBody>
                    <a:bodyPr/>
                    <a:lstStyle/>
                    <a:p>
                      <a:pPr marL="0" indent="0">
                        <a:buFont typeface="Arial" panose="020B0604020202020204" pitchFamily="34" charset="0"/>
                        <a:buNone/>
                      </a:pPr>
                      <a:r>
                        <a:rPr lang="ca-ES" sz="1200" dirty="0" smtClean="0"/>
                        <a:t>La durada mínima de les pràctiques C a 12 crèdits no està</a:t>
                      </a:r>
                      <a:r>
                        <a:rPr lang="ca-ES" sz="1200" baseline="0" dirty="0" smtClean="0"/>
                        <a:t> recollida com a tal en tots els plans d’estudi, i de vegades els centres es queixen de la dificultat de trobar 360 hores de pràctiques per cada estudiant</a:t>
                      </a:r>
                      <a:endParaRPr lang="ca-E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ca-E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ca-ES" sz="1200" dirty="0" smtClean="0"/>
                        <a:t>S’han de revisar alguns paràmetres (limitació de les 900 hores en cas del TFG, preu hora, limitació de pràctiques en màsters que són</a:t>
                      </a:r>
                      <a:r>
                        <a:rPr lang="ca-ES" sz="1200" baseline="0" dirty="0" smtClean="0"/>
                        <a:t> continuïtat del grau, etc.)</a:t>
                      </a:r>
                      <a:endParaRPr lang="ca-ES" sz="1200" dirty="0" smtClean="0"/>
                    </a:p>
                  </a:txBody>
                  <a:tcPr/>
                </a:tc>
              </a:tr>
            </a:tbl>
          </a:graphicData>
        </a:graphic>
      </p:graphicFrame>
      <p:sp>
        <p:nvSpPr>
          <p:cNvPr id="7" name="6 Marcador de número de diapositiva"/>
          <p:cNvSpPr>
            <a:spLocks noGrp="1"/>
          </p:cNvSpPr>
          <p:nvPr>
            <p:ph type="sldNum" sz="quarter" idx="16"/>
          </p:nvPr>
        </p:nvSpPr>
        <p:spPr/>
        <p:txBody>
          <a:bodyPr/>
          <a:lstStyle/>
          <a:p>
            <a:pPr>
              <a:defRPr/>
            </a:pPr>
            <a:fld id="{A810C267-812F-4BFD-8E44-9233EED49724}" type="slidenum">
              <a:rPr lang="es-ES" smtClean="0"/>
              <a:pPr>
                <a:defRPr/>
              </a:pPr>
              <a:t>33</a:t>
            </a:fld>
            <a:endParaRPr lang="es-ES"/>
          </a:p>
        </p:txBody>
      </p:sp>
    </p:spTree>
    <p:extLst>
      <p:ext uri="{BB962C8B-B14F-4D97-AF65-F5344CB8AC3E}">
        <p14:creationId xmlns:p14="http://schemas.microsoft.com/office/powerpoint/2010/main" xmlns="" val="36482961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755576" y="1052736"/>
            <a:ext cx="7176062" cy="5400600"/>
          </a:xfrm>
        </p:spPr>
        <p:txBody>
          <a:bodyPr/>
          <a:lstStyle/>
          <a:p>
            <a:pPr marL="0" indent="0" algn="just">
              <a:spcBef>
                <a:spcPts val="600"/>
              </a:spcBef>
              <a:buNone/>
              <a:defRPr/>
            </a:pPr>
            <a:r>
              <a:rPr lang="ca-ES" sz="1400" dirty="0" smtClean="0">
                <a:solidFill>
                  <a:srgbClr val="0070C0"/>
                </a:solidFill>
              </a:rPr>
              <a:t>Aspectes de millora detectats</a:t>
            </a:r>
          </a:p>
          <a:p>
            <a:pPr marL="0" indent="0" algn="just">
              <a:spcBef>
                <a:spcPts val="600"/>
              </a:spcBef>
              <a:buNone/>
              <a:defRPr/>
            </a:pPr>
            <a:endParaRPr lang="ca-ES" sz="1400" dirty="0"/>
          </a:p>
          <a:p>
            <a:pPr algn="just">
              <a:spcBef>
                <a:spcPts val="600"/>
              </a:spcBef>
              <a:defRPr/>
            </a:pPr>
            <a:r>
              <a:rPr lang="ca-ES" sz="1400" dirty="0" smtClean="0"/>
              <a:t>Requisit dels 12 crèdits</a:t>
            </a:r>
          </a:p>
          <a:p>
            <a:pPr algn="just">
              <a:spcBef>
                <a:spcPts val="600"/>
              </a:spcBef>
              <a:defRPr/>
            </a:pPr>
            <a:r>
              <a:rPr lang="ca-ES" sz="1400" dirty="0" smtClean="0"/>
              <a:t>Ordre de les pràctiques: curriculars/ </a:t>
            </a:r>
            <a:r>
              <a:rPr lang="ca-ES" sz="1400" dirty="0" err="1" smtClean="0"/>
              <a:t>extracurriculars</a:t>
            </a:r>
            <a:endParaRPr lang="ca-ES" sz="1400" dirty="0" smtClean="0"/>
          </a:p>
          <a:p>
            <a:pPr algn="just">
              <a:spcBef>
                <a:spcPts val="600"/>
              </a:spcBef>
              <a:defRPr/>
            </a:pPr>
            <a:r>
              <a:rPr lang="ca-ES" sz="1400" dirty="0"/>
              <a:t>Augment de la durada de pràctiques en el </a:t>
            </a:r>
            <a:r>
              <a:rPr lang="ca-ES" sz="1400" dirty="0" smtClean="0"/>
              <a:t>TFG/TFM excepcionalment</a:t>
            </a:r>
          </a:p>
          <a:p>
            <a:pPr algn="just">
              <a:spcBef>
                <a:spcPts val="600"/>
              </a:spcBef>
              <a:defRPr/>
            </a:pPr>
            <a:r>
              <a:rPr lang="ca-ES" sz="1400" dirty="0" smtClean="0"/>
              <a:t>Diferenciació de TFG/TFM projecte, TFG/TFM en  empresa,  TFG/TFM amb </a:t>
            </a:r>
            <a:r>
              <a:rPr lang="ca-ES" sz="1400" dirty="0"/>
              <a:t>recollida de dades a l’empresa.  </a:t>
            </a:r>
            <a:endParaRPr lang="ca-ES" sz="1400" dirty="0" smtClean="0"/>
          </a:p>
          <a:p>
            <a:pPr algn="just">
              <a:spcBef>
                <a:spcPts val="600"/>
              </a:spcBef>
              <a:defRPr/>
            </a:pPr>
            <a:r>
              <a:rPr lang="ca-ES" sz="1400" dirty="0" smtClean="0"/>
              <a:t>El TFG/TFM en modalitat amb pràctiques en empresa, les pràctiques són curriculars? </a:t>
            </a:r>
            <a:endParaRPr lang="ca-ES" sz="1400" dirty="0"/>
          </a:p>
          <a:p>
            <a:pPr algn="just">
              <a:spcBef>
                <a:spcPts val="600"/>
              </a:spcBef>
              <a:defRPr/>
            </a:pPr>
            <a:r>
              <a:rPr lang="ca-ES" sz="1400" dirty="0" smtClean="0"/>
              <a:t>Possibilitat de continuar les pràctiques de grau com estudiant de màster sense el requeriment de superació de 15 crèdits al màster?</a:t>
            </a:r>
            <a:endParaRPr lang="ca-ES" sz="1400" dirty="0"/>
          </a:p>
          <a:p>
            <a:pPr algn="just">
              <a:spcBef>
                <a:spcPts val="600"/>
              </a:spcBef>
              <a:defRPr/>
            </a:pPr>
            <a:r>
              <a:rPr lang="ca-ES" sz="1400" dirty="0" smtClean="0"/>
              <a:t>Preu  mínim orientatiu: de 8 a 20 euros. </a:t>
            </a:r>
          </a:p>
          <a:p>
            <a:pPr algn="just">
              <a:spcBef>
                <a:spcPts val="600"/>
              </a:spcBef>
              <a:defRPr/>
            </a:pPr>
            <a:r>
              <a:rPr lang="ca-ES" sz="1400" dirty="0" smtClean="0"/>
              <a:t>Pràctiques no retribuïdes en quins casos?</a:t>
            </a:r>
          </a:p>
          <a:p>
            <a:pPr algn="just">
              <a:spcBef>
                <a:spcPts val="600"/>
              </a:spcBef>
              <a:defRPr/>
            </a:pPr>
            <a:r>
              <a:rPr lang="ca-ES" sz="1400" dirty="0" smtClean="0"/>
              <a:t>Canvi substancial en l’impacte de seguretat social amb els nous Reial Decrets, i la responsabilitat dels centres en definir la tipologia a priori. S’hauria de recollir a la normativa?</a:t>
            </a:r>
          </a:p>
          <a:p>
            <a:pPr marL="0" indent="0" algn="just">
              <a:spcBef>
                <a:spcPts val="600"/>
              </a:spcBef>
              <a:buNone/>
              <a:defRPr/>
            </a:pPr>
            <a:endParaRPr lang="ca-ES" sz="1600" dirty="0" smtClean="0"/>
          </a:p>
          <a:p>
            <a:pPr marL="457200" indent="-457200" algn="just">
              <a:spcBef>
                <a:spcPts val="600"/>
              </a:spcBef>
              <a:defRPr/>
            </a:pPr>
            <a:endParaRPr lang="ca-ES" sz="1600" dirty="0"/>
          </a:p>
          <a:p>
            <a:pPr marL="457200" indent="-457200" algn="just">
              <a:spcBef>
                <a:spcPts val="600"/>
              </a:spcBef>
              <a:defRPr/>
            </a:pPr>
            <a:endParaRPr lang="ca-ES" sz="1600" dirty="0" smtClean="0"/>
          </a:p>
          <a:p>
            <a:pPr marL="457200" indent="-457200" algn="just">
              <a:spcBef>
                <a:spcPts val="600"/>
              </a:spcBef>
              <a:defRPr/>
            </a:pPr>
            <a:endParaRPr lang="ca-ES" sz="1600" dirty="0"/>
          </a:p>
          <a:p>
            <a:pPr marL="457200" indent="-457200" algn="just">
              <a:spcBef>
                <a:spcPts val="600"/>
              </a:spcBef>
              <a:defRPr/>
            </a:pPr>
            <a:endParaRPr lang="ca-ES" sz="1600" dirty="0" smtClean="0"/>
          </a:p>
          <a:p>
            <a:pPr marL="457200" indent="-457200" algn="just">
              <a:spcBef>
                <a:spcPts val="600"/>
              </a:spcBef>
              <a:defRPr/>
            </a:pPr>
            <a:endParaRPr lang="ca-ES" sz="1600" dirty="0"/>
          </a:p>
          <a:p>
            <a:pPr marL="0" indent="0">
              <a:buNone/>
              <a:defRPr/>
            </a:pPr>
            <a:endParaRPr lang="ca-ES" sz="1800" i="1" dirty="0"/>
          </a:p>
        </p:txBody>
      </p:sp>
      <p:sp>
        <p:nvSpPr>
          <p:cNvPr id="4" name="2 Marcador de contenido"/>
          <p:cNvSpPr txBox="1">
            <a:spLocks/>
          </p:cNvSpPr>
          <p:nvPr/>
        </p:nvSpPr>
        <p:spPr bwMode="auto">
          <a:xfrm>
            <a:off x="2267744" y="188640"/>
            <a:ext cx="5880524" cy="8572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r" rtl="0" eaLnBrk="1" fontAlgn="base" hangingPunct="1">
              <a:spcBef>
                <a:spcPts val="0"/>
              </a:spcBef>
              <a:spcAft>
                <a:spcPct val="0"/>
              </a:spcAft>
              <a:buClr>
                <a:srgbClr val="007ABE"/>
              </a:buClr>
              <a:buSzPct val="119000"/>
              <a:buFontTx/>
              <a:buNone/>
              <a:defRPr sz="24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7ABE"/>
              </a:buClr>
              <a:buFont typeface="Arial" charset="0"/>
              <a:buChar char="•"/>
              <a:defRPr sz="1600">
                <a:solidFill>
                  <a:schemeClr val="tx1"/>
                </a:solidFill>
                <a:latin typeface="+mn-lt"/>
              </a:defRPr>
            </a:lvl2pPr>
            <a:lvl3pPr marL="1143000" indent="-228600" algn="l" rtl="0" eaLnBrk="1" fontAlgn="base" hangingPunct="1">
              <a:spcBef>
                <a:spcPct val="20000"/>
              </a:spcBef>
              <a:spcAft>
                <a:spcPct val="0"/>
              </a:spcAft>
              <a:buClr>
                <a:srgbClr val="007ABE"/>
              </a:buClr>
              <a:buSzPct val="90000"/>
              <a:buFont typeface="Courier New" pitchFamily="49" charset="0"/>
              <a:buChar char="o"/>
              <a:defRPr sz="13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ca-ES" kern="0" dirty="0" smtClean="0">
                <a:solidFill>
                  <a:srgbClr val="007ABE"/>
                </a:solidFill>
              </a:rPr>
              <a:t>3.5. Valoració </a:t>
            </a:r>
            <a:r>
              <a:rPr lang="ca-ES" kern="0" dirty="0" smtClean="0">
                <a:solidFill>
                  <a:srgbClr val="0070C0"/>
                </a:solidFill>
              </a:rPr>
              <a:t>(III)</a:t>
            </a:r>
          </a:p>
          <a:p>
            <a:r>
              <a:rPr lang="ca-ES" kern="0" dirty="0" smtClean="0">
                <a:solidFill>
                  <a:srgbClr val="007ABE"/>
                </a:solidFill>
              </a:rPr>
              <a:t> </a:t>
            </a:r>
            <a:endParaRPr lang="es-ES" kern="0" dirty="0"/>
          </a:p>
        </p:txBody>
      </p:sp>
      <p:sp>
        <p:nvSpPr>
          <p:cNvPr id="3" name="2 Marcador de número de diapositiva"/>
          <p:cNvSpPr>
            <a:spLocks noGrp="1"/>
          </p:cNvSpPr>
          <p:nvPr>
            <p:ph type="sldNum" sz="quarter" idx="16"/>
          </p:nvPr>
        </p:nvSpPr>
        <p:spPr/>
        <p:txBody>
          <a:bodyPr/>
          <a:lstStyle/>
          <a:p>
            <a:pPr>
              <a:defRPr/>
            </a:pPr>
            <a:fld id="{A810C267-812F-4BFD-8E44-9233EED49724}" type="slidenum">
              <a:rPr lang="es-ES" smtClean="0"/>
              <a:pPr>
                <a:defRPr/>
              </a:pPr>
              <a:t>34</a:t>
            </a:fld>
            <a:endParaRPr lang="es-ES"/>
          </a:p>
        </p:txBody>
      </p:sp>
    </p:spTree>
    <p:extLst>
      <p:ext uri="{BB962C8B-B14F-4D97-AF65-F5344CB8AC3E}">
        <p14:creationId xmlns:p14="http://schemas.microsoft.com/office/powerpoint/2010/main" xmlns="" val="206184891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124744"/>
            <a:ext cx="7176062" cy="4752528"/>
          </a:xfrm>
        </p:spPr>
        <p:txBody>
          <a:bodyPr/>
          <a:lstStyle/>
          <a:p>
            <a:pPr marL="457200" indent="-457200" algn="just">
              <a:spcBef>
                <a:spcPts val="600"/>
              </a:spcBef>
              <a:defRPr/>
            </a:pPr>
            <a:r>
              <a:rPr lang="ca-ES" sz="1600" dirty="0" smtClean="0"/>
              <a:t>(Setembre) Comissió de Docència.  Obrir un espai de debat. Establir les línies de treball // Criteris generals</a:t>
            </a:r>
            <a:endParaRPr lang="ca-ES" sz="800" dirty="0" smtClean="0"/>
          </a:p>
          <a:p>
            <a:pPr marL="457200" indent="-457200" algn="just">
              <a:spcBef>
                <a:spcPts val="600"/>
              </a:spcBef>
              <a:defRPr/>
            </a:pPr>
            <a:r>
              <a:rPr lang="ca-ES" sz="1600" dirty="0" smtClean="0"/>
              <a:t>(Setembre/octubre) Anàlisi quantitatiu de les dades de l’estat actual del desenvolupament de les pràctiques (SGA)</a:t>
            </a:r>
          </a:p>
          <a:p>
            <a:pPr marL="857250" lvl="1" indent="-457200" algn="just">
              <a:spcBef>
                <a:spcPts val="600"/>
              </a:spcBef>
              <a:defRPr/>
            </a:pPr>
            <a:r>
              <a:rPr lang="ca-ES" sz="1400" dirty="0" smtClean="0">
                <a:ea typeface="+mn-ea"/>
                <a:cs typeface="+mn-cs"/>
              </a:rPr>
              <a:t>Hores </a:t>
            </a:r>
            <a:r>
              <a:rPr lang="ca-ES" sz="1400" dirty="0">
                <a:ea typeface="+mn-ea"/>
                <a:cs typeface="+mn-cs"/>
              </a:rPr>
              <a:t>màximes de dedicació</a:t>
            </a:r>
          </a:p>
          <a:p>
            <a:pPr marL="857250" lvl="1" indent="-457200" algn="just">
              <a:spcBef>
                <a:spcPts val="600"/>
              </a:spcBef>
              <a:defRPr/>
            </a:pPr>
            <a:r>
              <a:rPr lang="ca-ES" sz="1400" dirty="0">
                <a:ea typeface="+mn-ea"/>
                <a:cs typeface="+mn-cs"/>
              </a:rPr>
              <a:t>Hores per curs</a:t>
            </a:r>
          </a:p>
          <a:p>
            <a:pPr marL="857250" lvl="1" indent="-457200" algn="just">
              <a:spcBef>
                <a:spcPts val="600"/>
              </a:spcBef>
              <a:defRPr/>
            </a:pPr>
            <a:r>
              <a:rPr lang="ca-ES" sz="1400" dirty="0">
                <a:ea typeface="+mn-ea"/>
                <a:cs typeface="+mn-cs"/>
              </a:rPr>
              <a:t>Hores per titulació (Si és possible</a:t>
            </a:r>
            <a:r>
              <a:rPr lang="ca-ES" sz="1400" dirty="0" smtClean="0">
                <a:ea typeface="+mn-ea"/>
                <a:cs typeface="+mn-cs"/>
              </a:rPr>
              <a:t>)</a:t>
            </a:r>
            <a:endParaRPr lang="ca-ES" sz="800" dirty="0" smtClean="0"/>
          </a:p>
          <a:p>
            <a:pPr marL="457200" indent="-457200" algn="just">
              <a:spcBef>
                <a:spcPts val="600"/>
              </a:spcBef>
              <a:defRPr/>
            </a:pPr>
            <a:r>
              <a:rPr lang="ca-ES" sz="1600" dirty="0" smtClean="0"/>
              <a:t>(Setembre/octubre) Anàlisi qualitatiu de les pràctiques (Centre docents) via Vicerectorat.</a:t>
            </a:r>
          </a:p>
          <a:p>
            <a:pPr marL="857250" lvl="1" indent="-457200" algn="just">
              <a:spcBef>
                <a:spcPts val="600"/>
              </a:spcBef>
              <a:defRPr/>
            </a:pPr>
            <a:r>
              <a:rPr lang="ca-ES" sz="1400" dirty="0">
                <a:ea typeface="+mn-ea"/>
                <a:cs typeface="+mn-cs"/>
              </a:rPr>
              <a:t>Guies </a:t>
            </a:r>
            <a:r>
              <a:rPr lang="ca-ES" sz="1400" dirty="0" smtClean="0">
                <a:ea typeface="+mn-ea"/>
                <a:cs typeface="+mn-cs"/>
              </a:rPr>
              <a:t>docents,  </a:t>
            </a:r>
            <a:r>
              <a:rPr lang="ca-ES" sz="1400" dirty="0" err="1" smtClean="0">
                <a:ea typeface="+mn-ea"/>
                <a:cs typeface="+mn-cs"/>
              </a:rPr>
              <a:t>tutorització</a:t>
            </a:r>
            <a:r>
              <a:rPr lang="ca-ES" sz="1400" dirty="0" smtClean="0">
                <a:ea typeface="+mn-ea"/>
                <a:cs typeface="+mn-cs"/>
              </a:rPr>
              <a:t>, avaluació i altres aspectes</a:t>
            </a:r>
          </a:p>
          <a:p>
            <a:pPr marL="857250" lvl="1" indent="-457200" algn="just">
              <a:spcBef>
                <a:spcPts val="600"/>
              </a:spcBef>
              <a:defRPr/>
            </a:pPr>
            <a:r>
              <a:rPr lang="ca-ES" sz="1400" dirty="0" smtClean="0">
                <a:ea typeface="+mn-ea"/>
                <a:cs typeface="+mn-cs"/>
              </a:rPr>
              <a:t>Projecte d’aula de pràctiques </a:t>
            </a:r>
          </a:p>
          <a:p>
            <a:pPr marL="457200" indent="-457200" algn="just">
              <a:spcBef>
                <a:spcPts val="600"/>
              </a:spcBef>
              <a:defRPr/>
            </a:pPr>
            <a:r>
              <a:rPr lang="ca-ES" sz="1600" dirty="0" smtClean="0"/>
              <a:t>(Novembre) Elaborar </a:t>
            </a:r>
            <a:r>
              <a:rPr lang="ca-ES" sz="1600" dirty="0"/>
              <a:t>una proposta de Normativa per al curs 2014/2015 (que com està començat no podrà tenir efectes “retroactius</a:t>
            </a:r>
            <a:r>
              <a:rPr lang="ca-ES" sz="1600" dirty="0" smtClean="0"/>
              <a:t>”)</a:t>
            </a:r>
          </a:p>
          <a:p>
            <a:pPr marL="457200" indent="-457200" algn="just">
              <a:spcBef>
                <a:spcPts val="600"/>
              </a:spcBef>
              <a:defRPr/>
            </a:pPr>
            <a:r>
              <a:rPr lang="ca-ES" sz="1600" dirty="0" smtClean="0"/>
              <a:t>Tramesa a centres per comentaris</a:t>
            </a:r>
            <a:endParaRPr lang="ca-ES" sz="1600" dirty="0"/>
          </a:p>
          <a:p>
            <a:pPr marL="457200" indent="-457200" algn="just">
              <a:spcBef>
                <a:spcPts val="600"/>
              </a:spcBef>
              <a:defRPr/>
            </a:pPr>
            <a:r>
              <a:rPr lang="ca-ES" sz="1600" dirty="0" smtClean="0"/>
              <a:t>(Desembre) </a:t>
            </a:r>
            <a:r>
              <a:rPr lang="ca-ES" sz="1600" dirty="0"/>
              <a:t>Comissió de Docència. Aprovar Normativa </a:t>
            </a:r>
          </a:p>
          <a:p>
            <a:pPr marL="0" indent="0" algn="just">
              <a:spcBef>
                <a:spcPts val="600"/>
              </a:spcBef>
              <a:buNone/>
              <a:defRPr/>
            </a:pPr>
            <a:endParaRPr lang="ca-ES" dirty="0"/>
          </a:p>
          <a:p>
            <a:pPr marL="0" indent="0" algn="just">
              <a:spcBef>
                <a:spcPts val="600"/>
              </a:spcBef>
              <a:buNone/>
              <a:defRPr/>
            </a:pPr>
            <a:endParaRPr lang="ca-ES" dirty="0" smtClean="0"/>
          </a:p>
          <a:p>
            <a:pPr marL="457200" indent="-457200" algn="just">
              <a:spcBef>
                <a:spcPts val="600"/>
              </a:spcBef>
              <a:defRPr/>
            </a:pPr>
            <a:endParaRPr lang="es-ES" sz="1600" dirty="0"/>
          </a:p>
          <a:p>
            <a:pPr marL="0" indent="0">
              <a:buNone/>
              <a:defRPr/>
            </a:pPr>
            <a:endParaRPr lang="ca-ES" sz="1800" i="1" dirty="0"/>
          </a:p>
        </p:txBody>
      </p:sp>
      <p:sp>
        <p:nvSpPr>
          <p:cNvPr id="3" name="2 Marcador de contenido"/>
          <p:cNvSpPr>
            <a:spLocks noGrp="1"/>
          </p:cNvSpPr>
          <p:nvPr>
            <p:ph idx="13"/>
          </p:nvPr>
        </p:nvSpPr>
        <p:spPr>
          <a:xfrm>
            <a:off x="2771801" y="142852"/>
            <a:ext cx="5376468" cy="857256"/>
          </a:xfrm>
        </p:spPr>
        <p:txBody>
          <a:bodyPr/>
          <a:lstStyle/>
          <a:p>
            <a:pPr marL="0" indent="0">
              <a:spcBef>
                <a:spcPct val="0"/>
              </a:spcBef>
            </a:pPr>
            <a:r>
              <a:rPr lang="ca-ES" dirty="0" smtClean="0">
                <a:solidFill>
                  <a:srgbClr val="007ABE"/>
                </a:solidFill>
              </a:rPr>
              <a:t>3.7 Passos següents</a:t>
            </a:r>
            <a:endParaRPr lang="es-ES" dirty="0"/>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35</a:t>
            </a:fld>
            <a:endParaRPr lang="es-ES"/>
          </a:p>
        </p:txBody>
      </p:sp>
    </p:spTree>
    <p:extLst>
      <p:ext uri="{BB962C8B-B14F-4D97-AF65-F5344CB8AC3E}">
        <p14:creationId xmlns:p14="http://schemas.microsoft.com/office/powerpoint/2010/main" xmlns="" val="8642821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043608" y="1988840"/>
            <a:ext cx="6696744" cy="4401205"/>
          </a:xfrm>
        </p:spPr>
        <p:txBody>
          <a:bodyPr/>
          <a:lstStyle/>
          <a:p>
            <a:pPr algn="r"/>
            <a:r>
              <a:rPr lang="ca-ES" sz="4000" dirty="0">
                <a:solidFill>
                  <a:srgbClr val="0070C0"/>
                </a:solidFill>
              </a:rPr>
              <a:t>4. Extinció </a:t>
            </a:r>
            <a:r>
              <a:rPr lang="ca-ES" sz="4000" dirty="0" smtClean="0">
                <a:solidFill>
                  <a:srgbClr val="0070C0"/>
                </a:solidFill>
              </a:rPr>
              <a:t>de graus i màsters </a:t>
            </a:r>
            <a:r>
              <a:rPr lang="es-ES" sz="4000" dirty="0" smtClean="0"/>
              <a:t> </a:t>
            </a:r>
            <a:r>
              <a:rPr lang="es-ES" sz="4000" dirty="0"/>
              <a:t/>
            </a:r>
            <a:br>
              <a:rPr lang="es-ES" sz="4000" dirty="0"/>
            </a:br>
            <a:r>
              <a:rPr lang="es-ES" sz="4000" dirty="0" smtClean="0"/>
              <a:t/>
            </a:r>
            <a:br>
              <a:rPr lang="es-ES" sz="4000" dirty="0" smtClean="0"/>
            </a:br>
            <a:r>
              <a:rPr lang="ca-ES" sz="2000" dirty="0">
                <a:solidFill>
                  <a:srgbClr val="007ABE"/>
                </a:solidFill>
              </a:rPr>
              <a:t>(presentat a </a:t>
            </a:r>
            <a:r>
              <a:rPr lang="ca-ES" sz="2000" dirty="0" smtClean="0">
                <a:solidFill>
                  <a:srgbClr val="007ABE"/>
                </a:solidFill>
              </a:rPr>
              <a:t>Comissió de </a:t>
            </a:r>
            <a:r>
              <a:rPr lang="ca-ES" sz="2000" dirty="0" err="1" smtClean="0">
                <a:solidFill>
                  <a:srgbClr val="007ABE"/>
                </a:solidFill>
              </a:rPr>
              <a:t>Docencia</a:t>
            </a:r>
            <a:r>
              <a:rPr lang="ca-ES" sz="2000" dirty="0" smtClean="0">
                <a:solidFill>
                  <a:srgbClr val="007ABE"/>
                </a:solidFill>
              </a:rPr>
              <a:t> i </a:t>
            </a:r>
            <a:r>
              <a:rPr lang="ca-ES" sz="2000" dirty="0" err="1" smtClean="0">
                <a:solidFill>
                  <a:srgbClr val="007ABE"/>
                </a:solidFill>
              </a:rPr>
              <a:t>Estudiantat</a:t>
            </a:r>
            <a:r>
              <a:rPr lang="ca-ES" sz="2000" dirty="0" smtClean="0">
                <a:solidFill>
                  <a:srgbClr val="007ABE"/>
                </a:solidFill>
              </a:rPr>
              <a:t> 25.10.2014, caps d’estudi i equips de gestió octubre de 2014, aprovat  document per Comissió de Docència i </a:t>
            </a:r>
            <a:r>
              <a:rPr lang="ca-ES" sz="2000" dirty="0" err="1" smtClean="0">
                <a:solidFill>
                  <a:srgbClr val="007ABE"/>
                </a:solidFill>
              </a:rPr>
              <a:t>Estudiantat</a:t>
            </a:r>
            <a:r>
              <a:rPr lang="ca-ES" sz="2000" dirty="0" smtClean="0">
                <a:solidFill>
                  <a:srgbClr val="007ABE"/>
                </a:solidFill>
              </a:rPr>
              <a:t> 4.11.2014)</a:t>
            </a:r>
            <a:r>
              <a:rPr lang="ca-ES" sz="4000" dirty="0">
                <a:solidFill>
                  <a:srgbClr val="007ABE"/>
                </a:solidFill>
              </a:rPr>
              <a:t/>
            </a:r>
            <a:br>
              <a:rPr lang="ca-ES" sz="4000" dirty="0">
                <a:solidFill>
                  <a:srgbClr val="007ABE"/>
                </a:solidFill>
              </a:rPr>
            </a:br>
            <a:r>
              <a:rPr lang="ca-ES" sz="4000" dirty="0"/>
              <a:t/>
            </a:r>
            <a:br>
              <a:rPr lang="ca-ES" sz="4000" dirty="0"/>
            </a:br>
            <a:endParaRPr lang="es-ES" sz="4000" dirty="0"/>
          </a:p>
        </p:txBody>
      </p:sp>
    </p:spTree>
    <p:extLst>
      <p:ext uri="{BB962C8B-B14F-4D97-AF65-F5344CB8AC3E}">
        <p14:creationId xmlns:p14="http://schemas.microsoft.com/office/powerpoint/2010/main" xmlns="" val="347188371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124744"/>
            <a:ext cx="7176062" cy="4752528"/>
          </a:xfrm>
        </p:spPr>
        <p:txBody>
          <a:bodyPr/>
          <a:lstStyle/>
          <a:p>
            <a:pPr marL="457200" indent="-457200" algn="just">
              <a:spcBef>
                <a:spcPts val="600"/>
              </a:spcBef>
              <a:defRPr/>
            </a:pPr>
            <a:r>
              <a:rPr lang="ca-ES" sz="1600" dirty="0" smtClean="0"/>
              <a:t>La reordenació del mapa de graus i del mapa de màster requereix disposar d’un marc d’extinció.</a:t>
            </a:r>
          </a:p>
          <a:p>
            <a:pPr marL="0" indent="0" algn="just">
              <a:spcBef>
                <a:spcPts val="600"/>
              </a:spcBef>
              <a:buNone/>
              <a:defRPr/>
            </a:pPr>
            <a:endParaRPr lang="ca-ES" sz="1600" dirty="0" smtClean="0"/>
          </a:p>
          <a:p>
            <a:pPr marL="457200" indent="-457200" algn="just">
              <a:spcBef>
                <a:spcPts val="600"/>
              </a:spcBef>
              <a:defRPr/>
            </a:pPr>
            <a:r>
              <a:rPr lang="ca-ES" sz="1600" dirty="0" smtClean="0"/>
              <a:t>La implantació pot ser curs a curs o de cop. L’extinció s’ha de mantenir curs a curs sempre que quedin estudiants que vulguin exercir aquest dret.</a:t>
            </a:r>
          </a:p>
          <a:p>
            <a:pPr marL="457200" indent="-457200" algn="just">
              <a:spcBef>
                <a:spcPts val="600"/>
              </a:spcBef>
              <a:defRPr/>
            </a:pPr>
            <a:endParaRPr lang="ca-ES" sz="1600" dirty="0" smtClean="0"/>
          </a:p>
          <a:p>
            <a:pPr marL="457200" indent="-457200" algn="just">
              <a:spcBef>
                <a:spcPts val="600"/>
              </a:spcBef>
              <a:defRPr/>
            </a:pPr>
            <a:r>
              <a:rPr lang="ca-ES" sz="1600" dirty="0" smtClean="0"/>
              <a:t>Un cop extingit:</a:t>
            </a:r>
          </a:p>
          <a:p>
            <a:pPr marL="633413" lvl="1" indent="-227013" algn="just">
              <a:spcBef>
                <a:spcPts val="600"/>
              </a:spcBef>
              <a:defRPr/>
            </a:pPr>
            <a:r>
              <a:rPr lang="ca-ES" sz="1400" dirty="0" smtClean="0"/>
              <a:t>Graus : 4 convocatòries addicionals en grau en els dos cursos següents (2+2) </a:t>
            </a:r>
          </a:p>
          <a:p>
            <a:pPr marL="633413" lvl="1" indent="-227013" algn="just">
              <a:spcBef>
                <a:spcPts val="600"/>
              </a:spcBef>
              <a:defRPr/>
            </a:pPr>
            <a:r>
              <a:rPr lang="ca-ES" sz="1400" dirty="0" smtClean="0"/>
              <a:t>Màsters: 2 convocatòries addicionals en màsters en el curs següent</a:t>
            </a:r>
          </a:p>
          <a:p>
            <a:pPr marL="633413" lvl="1" indent="-227013" algn="just">
              <a:spcBef>
                <a:spcPts val="600"/>
              </a:spcBef>
              <a:defRPr/>
            </a:pPr>
            <a:endParaRPr lang="ca-ES" sz="1200" dirty="0" smtClean="0"/>
          </a:p>
          <a:p>
            <a:pPr marL="457200" indent="-457200" algn="just">
              <a:spcBef>
                <a:spcPts val="600"/>
              </a:spcBef>
              <a:defRPr/>
            </a:pPr>
            <a:r>
              <a:rPr lang="ca-ES" sz="1600" dirty="0" smtClean="0"/>
              <a:t>No es preveu docència extraordinària</a:t>
            </a:r>
          </a:p>
          <a:p>
            <a:pPr marL="457200" indent="-457200" algn="just">
              <a:spcBef>
                <a:spcPts val="600"/>
              </a:spcBef>
              <a:defRPr/>
            </a:pPr>
            <a:endParaRPr lang="ca-ES" sz="1600" dirty="0"/>
          </a:p>
          <a:p>
            <a:pPr marL="457200" indent="-457200" algn="just">
              <a:spcBef>
                <a:spcPts val="600"/>
              </a:spcBef>
              <a:defRPr/>
            </a:pPr>
            <a:r>
              <a:rPr lang="ca-ES" sz="1600" dirty="0" smtClean="0"/>
              <a:t>El TFG/TFM és una assignatura més</a:t>
            </a:r>
          </a:p>
          <a:p>
            <a:pPr marL="0" indent="0" algn="just">
              <a:spcBef>
                <a:spcPts val="600"/>
              </a:spcBef>
              <a:buNone/>
              <a:defRPr/>
            </a:pPr>
            <a:endParaRPr lang="ca-ES" dirty="0" smtClean="0"/>
          </a:p>
          <a:p>
            <a:pPr marL="457200" indent="-457200" algn="just">
              <a:spcBef>
                <a:spcPts val="600"/>
              </a:spcBef>
              <a:defRPr/>
            </a:pPr>
            <a:endParaRPr lang="es-ES" sz="1600" dirty="0"/>
          </a:p>
          <a:p>
            <a:pPr marL="0" indent="0">
              <a:buNone/>
              <a:defRPr/>
            </a:pPr>
            <a:endParaRPr lang="ca-ES" sz="1800" i="1" dirty="0"/>
          </a:p>
        </p:txBody>
      </p:sp>
      <p:sp>
        <p:nvSpPr>
          <p:cNvPr id="3" name="2 Marcador de contenido"/>
          <p:cNvSpPr>
            <a:spLocks noGrp="1"/>
          </p:cNvSpPr>
          <p:nvPr>
            <p:ph idx="13"/>
          </p:nvPr>
        </p:nvSpPr>
        <p:spPr>
          <a:xfrm>
            <a:off x="2771801" y="142852"/>
            <a:ext cx="5376468" cy="857256"/>
          </a:xfrm>
        </p:spPr>
        <p:txBody>
          <a:bodyPr/>
          <a:lstStyle/>
          <a:p>
            <a:pPr marL="0" indent="0">
              <a:spcBef>
                <a:spcPct val="0"/>
              </a:spcBef>
            </a:pPr>
            <a:r>
              <a:rPr lang="ca-ES" dirty="0">
                <a:solidFill>
                  <a:srgbClr val="0070C0"/>
                </a:solidFill>
              </a:rPr>
              <a:t>4. Extinció de plans d’estudis</a:t>
            </a:r>
            <a:endParaRPr lang="es-ES" dirty="0"/>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37</a:t>
            </a:fld>
            <a:endParaRPr lang="es-ES"/>
          </a:p>
        </p:txBody>
      </p:sp>
    </p:spTree>
    <p:extLst>
      <p:ext uri="{BB962C8B-B14F-4D97-AF65-F5344CB8AC3E}">
        <p14:creationId xmlns:p14="http://schemas.microsoft.com/office/powerpoint/2010/main" xmlns="" val="42756353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124744"/>
            <a:ext cx="7176062" cy="4752528"/>
          </a:xfrm>
        </p:spPr>
        <p:txBody>
          <a:bodyPr/>
          <a:lstStyle/>
          <a:p>
            <a:pPr marL="457200" indent="-457200" algn="just">
              <a:spcBef>
                <a:spcPts val="600"/>
              </a:spcBef>
              <a:defRPr/>
            </a:pPr>
            <a:r>
              <a:rPr lang="ca-ES" sz="1600" dirty="0" smtClean="0"/>
              <a:t>Quan els graus o màsters s’extingeixin per substitució d’altres graus o màsters respectivament, els estudiants podran optar per esgotar les convocatòries, i adaptar-se o per adaptar-se abans de l’extinció.</a:t>
            </a:r>
          </a:p>
          <a:p>
            <a:pPr marL="0" indent="0" algn="just">
              <a:spcBef>
                <a:spcPts val="600"/>
              </a:spcBef>
              <a:buNone/>
              <a:defRPr/>
            </a:pPr>
            <a:endParaRPr lang="ca-ES" sz="1600" dirty="0" smtClean="0"/>
          </a:p>
          <a:p>
            <a:pPr marL="457200" indent="-457200" algn="just">
              <a:spcBef>
                <a:spcPts val="600"/>
              </a:spcBef>
              <a:defRPr/>
            </a:pPr>
            <a:r>
              <a:rPr lang="ca-ES" sz="1600" dirty="0" smtClean="0"/>
              <a:t>Si el grau o màster que s’extingeix no es </a:t>
            </a:r>
            <a:r>
              <a:rPr lang="ca-ES" sz="1600" dirty="0" err="1" smtClean="0"/>
              <a:t>susbtitueix</a:t>
            </a:r>
            <a:r>
              <a:rPr lang="ca-ES" sz="1600" dirty="0" smtClean="0"/>
              <a:t> en el centre però si s’imparteix en un altre centres, es donarà l’opció als estudiants d’adaptar-se en el centre que ho imparteixi. El centre de destí determinarà les condicions acadèmiques de l’adaptació.</a:t>
            </a:r>
          </a:p>
          <a:p>
            <a:pPr marL="0" indent="0" algn="just">
              <a:spcBef>
                <a:spcPts val="600"/>
              </a:spcBef>
              <a:buNone/>
              <a:defRPr/>
            </a:pPr>
            <a:endParaRPr lang="ca-ES" sz="1600" dirty="0" smtClean="0"/>
          </a:p>
          <a:p>
            <a:pPr marL="457200" indent="-457200" algn="just">
              <a:spcBef>
                <a:spcPts val="600"/>
              </a:spcBef>
              <a:defRPr/>
            </a:pPr>
            <a:r>
              <a:rPr lang="ca-ES" sz="1600" dirty="0" smtClean="0"/>
              <a:t>Informació als estudiants, com  a mínim:</a:t>
            </a:r>
          </a:p>
          <a:p>
            <a:pPr lvl="1"/>
            <a:r>
              <a:rPr lang="ca-ES" sz="1400" dirty="0"/>
              <a:t>Quina o quines titulacions de grau o màster substitueixen les titulacions actuals.</a:t>
            </a:r>
          </a:p>
          <a:p>
            <a:pPr lvl="1"/>
            <a:r>
              <a:rPr lang="ca-ES" sz="1400" dirty="0"/>
              <a:t>Calendari d’extinció i d’implantació de cada titulació.</a:t>
            </a:r>
          </a:p>
          <a:p>
            <a:pPr lvl="1"/>
            <a:r>
              <a:rPr lang="ca-ES" sz="1400" dirty="0"/>
              <a:t>Convocatòries extraordinàries de què disposa l’estudiant.</a:t>
            </a:r>
          </a:p>
          <a:p>
            <a:pPr lvl="1"/>
            <a:r>
              <a:rPr lang="ca-ES" sz="1400" dirty="0"/>
              <a:t>Taules d’equivalència entre les assignatures dels plans d’estudis a extingir i els nous plans d’estudis que els </a:t>
            </a:r>
            <a:r>
              <a:rPr lang="ca-ES" sz="1400" dirty="0" smtClean="0"/>
              <a:t>substitueixen</a:t>
            </a:r>
            <a:endParaRPr lang="ca-ES" dirty="0"/>
          </a:p>
          <a:p>
            <a:pPr marL="0" indent="0" algn="just">
              <a:spcBef>
                <a:spcPts val="600"/>
              </a:spcBef>
              <a:buNone/>
              <a:defRPr/>
            </a:pPr>
            <a:endParaRPr lang="ca-ES" dirty="0" smtClean="0"/>
          </a:p>
          <a:p>
            <a:pPr marL="457200" indent="-457200" algn="just">
              <a:spcBef>
                <a:spcPts val="600"/>
              </a:spcBef>
              <a:defRPr/>
            </a:pPr>
            <a:endParaRPr lang="es-ES" sz="1600" dirty="0"/>
          </a:p>
          <a:p>
            <a:pPr marL="0" indent="0">
              <a:buNone/>
              <a:defRPr/>
            </a:pPr>
            <a:endParaRPr lang="ca-ES" sz="1800" i="1" dirty="0"/>
          </a:p>
        </p:txBody>
      </p:sp>
      <p:sp>
        <p:nvSpPr>
          <p:cNvPr id="3" name="2 Marcador de contenido"/>
          <p:cNvSpPr>
            <a:spLocks noGrp="1"/>
          </p:cNvSpPr>
          <p:nvPr>
            <p:ph idx="13"/>
          </p:nvPr>
        </p:nvSpPr>
        <p:spPr>
          <a:xfrm>
            <a:off x="2771801" y="142852"/>
            <a:ext cx="5376468" cy="857256"/>
          </a:xfrm>
        </p:spPr>
        <p:txBody>
          <a:bodyPr/>
          <a:lstStyle/>
          <a:p>
            <a:pPr marL="0" indent="0">
              <a:spcBef>
                <a:spcPct val="0"/>
              </a:spcBef>
            </a:pPr>
            <a:r>
              <a:rPr lang="ca-ES" dirty="0">
                <a:solidFill>
                  <a:srgbClr val="0070C0"/>
                </a:solidFill>
              </a:rPr>
              <a:t>4. Extinció de plans d’estudis</a:t>
            </a:r>
            <a:endParaRPr lang="es-ES" dirty="0"/>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38</a:t>
            </a:fld>
            <a:endParaRPr lang="es-ES"/>
          </a:p>
        </p:txBody>
      </p:sp>
    </p:spTree>
    <p:extLst>
      <p:ext uri="{BB962C8B-B14F-4D97-AF65-F5344CB8AC3E}">
        <p14:creationId xmlns:p14="http://schemas.microsoft.com/office/powerpoint/2010/main" xmlns="" val="42271074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124744"/>
            <a:ext cx="7176062" cy="4752528"/>
          </a:xfrm>
        </p:spPr>
        <p:txBody>
          <a:bodyPr/>
          <a:lstStyle/>
          <a:p>
            <a:pPr marL="0" indent="0" algn="just">
              <a:spcBef>
                <a:spcPts val="600"/>
              </a:spcBef>
              <a:buNone/>
              <a:defRPr/>
            </a:pPr>
            <a:endParaRPr lang="ca-ES" dirty="0" smtClean="0"/>
          </a:p>
          <a:p>
            <a:pPr marL="457200" indent="-457200" algn="just">
              <a:spcBef>
                <a:spcPts val="600"/>
              </a:spcBef>
              <a:defRPr/>
            </a:pPr>
            <a:endParaRPr lang="es-ES" sz="1600" dirty="0"/>
          </a:p>
          <a:p>
            <a:pPr marL="0" indent="0">
              <a:buNone/>
              <a:defRPr/>
            </a:pPr>
            <a:endParaRPr lang="ca-ES" sz="1800" i="1" dirty="0"/>
          </a:p>
        </p:txBody>
      </p:sp>
      <p:sp>
        <p:nvSpPr>
          <p:cNvPr id="3" name="2 Marcador de contenido"/>
          <p:cNvSpPr>
            <a:spLocks noGrp="1"/>
          </p:cNvSpPr>
          <p:nvPr>
            <p:ph idx="13"/>
          </p:nvPr>
        </p:nvSpPr>
        <p:spPr>
          <a:xfrm>
            <a:off x="2771801" y="142852"/>
            <a:ext cx="5376468" cy="857256"/>
          </a:xfrm>
        </p:spPr>
        <p:txBody>
          <a:bodyPr/>
          <a:lstStyle/>
          <a:p>
            <a:pPr marL="0" indent="0">
              <a:spcBef>
                <a:spcPct val="0"/>
              </a:spcBef>
            </a:pPr>
            <a:r>
              <a:rPr lang="ca-ES" dirty="0">
                <a:solidFill>
                  <a:srgbClr val="0070C0"/>
                </a:solidFill>
              </a:rPr>
              <a:t>4. Extinció de plans d’estudis</a:t>
            </a:r>
            <a:endParaRPr lang="es-ES" dirty="0"/>
          </a:p>
        </p:txBody>
      </p:sp>
      <p:pic>
        <p:nvPicPr>
          <p:cNvPr id="4" name="Imatge 3"/>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10590" y="1015047"/>
            <a:ext cx="7322820" cy="4827905"/>
          </a:xfrm>
          <a:prstGeom prst="rect">
            <a:avLst/>
          </a:prstGeom>
          <a:noFill/>
          <a:ln>
            <a:noFill/>
          </a:ln>
        </p:spPr>
      </p:pic>
      <p:sp>
        <p:nvSpPr>
          <p:cNvPr id="5" name="4 Marcador de número de diapositiva"/>
          <p:cNvSpPr>
            <a:spLocks noGrp="1"/>
          </p:cNvSpPr>
          <p:nvPr>
            <p:ph type="sldNum" sz="quarter" idx="16"/>
          </p:nvPr>
        </p:nvSpPr>
        <p:spPr/>
        <p:txBody>
          <a:bodyPr/>
          <a:lstStyle/>
          <a:p>
            <a:pPr>
              <a:defRPr/>
            </a:pPr>
            <a:fld id="{A810C267-812F-4BFD-8E44-9233EED49724}" type="slidenum">
              <a:rPr lang="es-ES" smtClean="0"/>
              <a:pPr>
                <a:defRPr/>
              </a:pPr>
              <a:t>39</a:t>
            </a:fld>
            <a:endParaRPr lang="es-ES"/>
          </a:p>
        </p:txBody>
      </p:sp>
    </p:spTree>
    <p:extLst>
      <p:ext uri="{BB962C8B-B14F-4D97-AF65-F5344CB8AC3E}">
        <p14:creationId xmlns:p14="http://schemas.microsoft.com/office/powerpoint/2010/main" xmlns="" val="39986222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11560" y="1268760"/>
            <a:ext cx="7632848" cy="5040560"/>
          </a:xfrm>
        </p:spPr>
        <p:txBody>
          <a:bodyPr/>
          <a:lstStyle/>
          <a:p>
            <a:pPr marL="0" indent="0">
              <a:buNone/>
            </a:pPr>
            <a:r>
              <a:rPr lang="ca-ES" b="1" dirty="0" smtClean="0"/>
              <a:t>Antecedents</a:t>
            </a:r>
          </a:p>
          <a:p>
            <a:pPr marL="0" indent="0">
              <a:buNone/>
            </a:pPr>
            <a:endParaRPr lang="ca-ES" b="1" dirty="0" smtClean="0"/>
          </a:p>
          <a:p>
            <a:pPr marL="628650" indent="-285750"/>
            <a:r>
              <a:rPr lang="ca-ES" sz="1600" dirty="0" smtClean="0"/>
              <a:t>Els </a:t>
            </a:r>
            <a:r>
              <a:rPr lang="ca-ES" sz="1600" b="1" dirty="0" smtClean="0"/>
              <a:t>estudiants que han iniciat estudis universitaris de grau en una universitat catalana el curs 2014-2015</a:t>
            </a:r>
            <a:r>
              <a:rPr lang="ca-ES" sz="1600" dirty="0" smtClean="0"/>
              <a:t> i posteriors han d'</a:t>
            </a:r>
            <a:r>
              <a:rPr lang="ca-ES" sz="1600" b="1" dirty="0" smtClean="0"/>
              <a:t>acreditar, en acabar els estudis, el coneixement d'una llengua estrangera</a:t>
            </a:r>
            <a:r>
              <a:rPr lang="ca-ES" sz="1600" dirty="0" smtClean="0"/>
              <a:t> d'entre les establertes en </a:t>
            </a:r>
            <a:r>
              <a:rPr lang="ca-ES" sz="1600" b="1" dirty="0" smtClean="0"/>
              <a:t>les proves per a l'accés a la universitat (PAU)</a:t>
            </a:r>
            <a:r>
              <a:rPr lang="ca-ES" sz="1600" dirty="0" smtClean="0"/>
              <a:t>, amb un </a:t>
            </a:r>
            <a:r>
              <a:rPr lang="ca-ES" sz="1600" b="1" dirty="0" smtClean="0"/>
              <a:t>nivell equivalent al B2 </a:t>
            </a:r>
            <a:r>
              <a:rPr lang="ca-ES" sz="1600" dirty="0" smtClean="0"/>
              <a:t>del Marc europeu comú de referència per a les llengües (MECR) del Consell d'Europa, d'acord amb el que preveu l'article 211 de la Llei 2/2014, de 27 de gener, sobre els coneixements d'una tercera llengua.</a:t>
            </a:r>
          </a:p>
          <a:p>
            <a:pPr indent="0"/>
            <a:endParaRPr lang="ca-ES" sz="1600" dirty="0"/>
          </a:p>
          <a:p>
            <a:pPr marL="628650" indent="-285750"/>
            <a:r>
              <a:rPr lang="ca-ES" sz="1600" dirty="0" smtClean="0"/>
              <a:t>El</a:t>
            </a:r>
            <a:r>
              <a:rPr lang="ca-ES" sz="1600" b="1" dirty="0" smtClean="0"/>
              <a:t> </a:t>
            </a:r>
            <a:r>
              <a:rPr lang="ca-ES" sz="1600" b="1" dirty="0"/>
              <a:t>Programa de diagnòstic, promoció i incentivació de terceres </a:t>
            </a:r>
            <a:r>
              <a:rPr lang="ca-ES" sz="1600" b="1" dirty="0" smtClean="0"/>
              <a:t>llengües</a:t>
            </a:r>
            <a:r>
              <a:rPr lang="ca-ES" sz="1600" dirty="0"/>
              <a:t>, del Consell Interuniversitari de Catalunya, dóna suport a la millora del coneixement de terceres llengües dels graduats universitaris perquè puguin acreditar el nivell </a:t>
            </a:r>
            <a:r>
              <a:rPr lang="ca-ES" sz="1600" dirty="0" smtClean="0"/>
              <a:t>B2.</a:t>
            </a:r>
            <a:r>
              <a:rPr lang="es-ES" sz="1600" dirty="0"/>
              <a:t> </a:t>
            </a:r>
            <a:r>
              <a:rPr lang="ca-ES" sz="1600" dirty="0" smtClean="0"/>
              <a:t>Amb </a:t>
            </a:r>
            <a:r>
              <a:rPr lang="ca-ES" sz="1600" dirty="0"/>
              <a:t>aquesta finalitat organitza </a:t>
            </a:r>
            <a:r>
              <a:rPr lang="ca-ES" sz="1600" b="1" dirty="0"/>
              <a:t>una primera acció de diagnòstic i facilitarà l’accés a exàmens i cursos de formació als estudiants de grau de nou accés que hi participin</a:t>
            </a:r>
            <a:r>
              <a:rPr lang="ca-ES" sz="1600" dirty="0"/>
              <a:t>.</a:t>
            </a:r>
            <a:endParaRPr lang="es-ES" sz="1600" dirty="0"/>
          </a:p>
          <a:p>
            <a:endParaRPr lang="es-ES" dirty="0"/>
          </a:p>
        </p:txBody>
      </p:sp>
      <p:sp>
        <p:nvSpPr>
          <p:cNvPr id="3" name="2 Marcador de contenido"/>
          <p:cNvSpPr>
            <a:spLocks noGrp="1"/>
          </p:cNvSpPr>
          <p:nvPr>
            <p:ph idx="13"/>
          </p:nvPr>
        </p:nvSpPr>
        <p:spPr>
          <a:xfrm>
            <a:off x="2915817" y="142852"/>
            <a:ext cx="5232452" cy="857256"/>
          </a:xfrm>
        </p:spPr>
        <p:txBody>
          <a:bodyPr/>
          <a:lstStyle/>
          <a:p>
            <a:r>
              <a:rPr lang="ca-ES" sz="1800" dirty="0"/>
              <a:t>DIAGNÒSTIC DEL CONEIXEMENT DE TERCERES LLENGÜES  DELS ESTUDIANTS DE NOU ACCÉS</a:t>
            </a:r>
            <a:endParaRPr lang="es-ES" sz="1800" dirty="0"/>
          </a:p>
          <a:p>
            <a:endParaRPr lang="es-ES" dirty="0"/>
          </a:p>
        </p:txBody>
      </p:sp>
      <p:sp>
        <p:nvSpPr>
          <p:cNvPr id="4" name="3 Marcador de número de diapositiva"/>
          <p:cNvSpPr>
            <a:spLocks noGrp="1"/>
          </p:cNvSpPr>
          <p:nvPr>
            <p:ph type="sldNum" sz="quarter" idx="16"/>
          </p:nvPr>
        </p:nvSpPr>
        <p:spPr/>
        <p:txBody>
          <a:bodyPr/>
          <a:lstStyle/>
          <a:p>
            <a:pPr>
              <a:defRPr/>
            </a:pPr>
            <a:fld id="{9DC42493-048F-47D5-A3E0-FB786CD158C7}" type="slidenum">
              <a:rPr lang="es-ES" smtClean="0">
                <a:solidFill>
                  <a:prstClr val="black"/>
                </a:solidFill>
              </a:rPr>
              <a:pPr>
                <a:defRPr/>
              </a:pPr>
              <a:t>4</a:t>
            </a:fld>
            <a:endParaRPr lang="es-ES" dirty="0">
              <a:solidFill>
                <a:prstClr val="black"/>
              </a:solidFill>
            </a:endParaRPr>
          </a:p>
        </p:txBody>
      </p:sp>
    </p:spTree>
    <p:extLst>
      <p:ext uri="{BB962C8B-B14F-4D97-AF65-F5344CB8AC3E}">
        <p14:creationId xmlns:p14="http://schemas.microsoft.com/office/powerpoint/2010/main" xmlns="" val="144746212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124744"/>
            <a:ext cx="7176062" cy="4752528"/>
          </a:xfrm>
        </p:spPr>
        <p:txBody>
          <a:bodyPr/>
          <a:lstStyle/>
          <a:p>
            <a:pPr marL="0" indent="0" algn="just">
              <a:spcBef>
                <a:spcPts val="600"/>
              </a:spcBef>
              <a:buNone/>
              <a:defRPr/>
            </a:pPr>
            <a:r>
              <a:rPr lang="ca-ES" sz="1600" dirty="0" smtClean="0"/>
              <a:t>Màster de 120</a:t>
            </a:r>
            <a:r>
              <a:rPr lang="ca-ES" dirty="0" smtClean="0"/>
              <a:t> </a:t>
            </a:r>
          </a:p>
          <a:p>
            <a:pPr marL="457200" indent="-457200" algn="just">
              <a:spcBef>
                <a:spcPts val="600"/>
              </a:spcBef>
              <a:defRPr/>
            </a:pPr>
            <a:endParaRPr lang="es-ES" sz="1600" dirty="0"/>
          </a:p>
          <a:p>
            <a:pPr marL="0" indent="0">
              <a:buNone/>
              <a:defRPr/>
            </a:pPr>
            <a:endParaRPr lang="ca-ES" sz="1800" i="1" dirty="0"/>
          </a:p>
        </p:txBody>
      </p:sp>
      <p:sp>
        <p:nvSpPr>
          <p:cNvPr id="3" name="2 Marcador de contenido"/>
          <p:cNvSpPr>
            <a:spLocks noGrp="1"/>
          </p:cNvSpPr>
          <p:nvPr>
            <p:ph idx="13"/>
          </p:nvPr>
        </p:nvSpPr>
        <p:spPr>
          <a:xfrm>
            <a:off x="2771801" y="142852"/>
            <a:ext cx="5376468" cy="857256"/>
          </a:xfrm>
        </p:spPr>
        <p:txBody>
          <a:bodyPr/>
          <a:lstStyle/>
          <a:p>
            <a:pPr marL="0" indent="0">
              <a:spcBef>
                <a:spcPct val="0"/>
              </a:spcBef>
            </a:pPr>
            <a:r>
              <a:rPr lang="ca-ES" dirty="0">
                <a:solidFill>
                  <a:srgbClr val="0070C0"/>
                </a:solidFill>
              </a:rPr>
              <a:t>4. Extinció de plans d’estudis</a:t>
            </a:r>
            <a:endParaRPr lang="es-ES" dirty="0"/>
          </a:p>
        </p:txBody>
      </p:sp>
      <p:graphicFrame>
        <p:nvGraphicFramePr>
          <p:cNvPr id="6" name="Taula 5"/>
          <p:cNvGraphicFramePr>
            <a:graphicFrameLocks noGrp="1"/>
          </p:cNvGraphicFramePr>
          <p:nvPr>
            <p:extLst>
              <p:ext uri="{D42A27DB-BD31-4B8C-83A1-F6EECF244321}">
                <p14:modId xmlns:p14="http://schemas.microsoft.com/office/powerpoint/2010/main" xmlns="" val="3476406639"/>
              </p:ext>
            </p:extLst>
          </p:nvPr>
        </p:nvGraphicFramePr>
        <p:xfrm>
          <a:off x="1475656" y="2276872"/>
          <a:ext cx="6210301" cy="2630805"/>
        </p:xfrm>
        <a:graphic>
          <a:graphicData uri="http://schemas.openxmlformats.org/drawingml/2006/table">
            <a:tbl>
              <a:tblPr firstRow="1" firstCol="1" bandRow="1"/>
              <a:tblGrid>
                <a:gridCol w="1422314"/>
                <a:gridCol w="1351902"/>
                <a:gridCol w="1380067"/>
                <a:gridCol w="1380067"/>
                <a:gridCol w="675951"/>
              </a:tblGrid>
              <a:tr h="247650">
                <a:tc gridSpan="2">
                  <a:txBody>
                    <a:bodyPr/>
                    <a:lstStyle/>
                    <a:p>
                      <a:pPr algn="ctr">
                        <a:lnSpc>
                          <a:spcPct val="115000"/>
                        </a:lnSpc>
                        <a:spcAft>
                          <a:spcPts val="0"/>
                        </a:spcAft>
                      </a:pPr>
                      <a:r>
                        <a:rPr lang="es-ES" sz="1000" b="1" dirty="0" err="1">
                          <a:solidFill>
                            <a:srgbClr val="000000"/>
                          </a:solidFill>
                          <a:effectLst/>
                          <a:latin typeface="Calibri"/>
                          <a:ea typeface="Times New Roman"/>
                          <a:cs typeface="Times New Roman"/>
                        </a:rPr>
                        <a:t>Curs</a:t>
                      </a:r>
                      <a:r>
                        <a:rPr lang="es-ES" sz="1000" b="1" dirty="0">
                          <a:solidFill>
                            <a:srgbClr val="000000"/>
                          </a:solidFill>
                          <a:effectLst/>
                          <a:latin typeface="Calibri"/>
                          <a:ea typeface="Times New Roman"/>
                          <a:cs typeface="Times New Roman"/>
                        </a:rPr>
                        <a:t> n-n+1</a:t>
                      </a:r>
                      <a:endParaRPr lang="ca-ES" sz="1100" dirty="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hMerge="1">
                  <a:txBody>
                    <a:bodyPr/>
                    <a:lstStyle/>
                    <a:p>
                      <a:endParaRPr lang="ca-ES"/>
                    </a:p>
                  </a:txBody>
                  <a:tcPr/>
                </a:tc>
                <a:tc gridSpan="2">
                  <a:txBody>
                    <a:bodyPr/>
                    <a:lstStyle/>
                    <a:p>
                      <a:pPr algn="ctr">
                        <a:lnSpc>
                          <a:spcPct val="115000"/>
                        </a:lnSpc>
                        <a:spcAft>
                          <a:spcPts val="0"/>
                        </a:spcAft>
                      </a:pPr>
                      <a:r>
                        <a:rPr lang="es-ES" sz="1000" b="1">
                          <a:solidFill>
                            <a:srgbClr val="000000"/>
                          </a:solidFill>
                          <a:effectLst/>
                          <a:latin typeface="Calibri"/>
                          <a:ea typeface="Times New Roman"/>
                          <a:cs typeface="Times New Roman"/>
                        </a:rPr>
                        <a:t>Curs n+1-n+2</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hMerge="1">
                  <a:txBody>
                    <a:bodyPr/>
                    <a:lstStyle/>
                    <a:p>
                      <a:endParaRPr lang="ca-ES"/>
                    </a:p>
                  </a:txBody>
                  <a:tcPr/>
                </a:tc>
                <a:tc>
                  <a:txBody>
                    <a:bodyPr/>
                    <a:lstStyle/>
                    <a:p>
                      <a:pPr>
                        <a:lnSpc>
                          <a:spcPct val="115000"/>
                        </a:lnSpc>
                      </a:pPr>
                      <a:endParaRPr lang="ca-ES" sz="1100">
                        <a:effectLst/>
                        <a:latin typeface="Calibri"/>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gn="ct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000" dirty="0">
                          <a:solidFill>
                            <a:srgbClr val="000000"/>
                          </a:solidFill>
                          <a:effectLst/>
                          <a:latin typeface="Calibri"/>
                          <a:ea typeface="Times New Roman"/>
                          <a:cs typeface="Times New Roman"/>
                        </a:rPr>
                        <a:t> </a:t>
                      </a:r>
                      <a:endParaRPr lang="ca-ES" sz="1100" dirty="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609600">
                <a:tc>
                  <a:txBody>
                    <a:bodyPr/>
                    <a:lstStyle/>
                    <a:p>
                      <a:pPr algn="ct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000">
                          <a:solidFill>
                            <a:srgbClr val="000000"/>
                          </a:solidFill>
                          <a:effectLst/>
                          <a:latin typeface="Calibri"/>
                          <a:ea typeface="Times New Roman"/>
                          <a:cs typeface="Times New Roman"/>
                        </a:rPr>
                        <a:t>2n any màster antic (3r i 4r quadrimestre)</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a:lnSpc>
                          <a:spcPct val="115000"/>
                        </a:lnSpc>
                        <a:spcAft>
                          <a:spcPts val="0"/>
                        </a:spcAft>
                      </a:pPr>
                      <a:r>
                        <a:rPr lang="en-US" sz="1000">
                          <a:solidFill>
                            <a:srgbClr val="000000"/>
                          </a:solidFill>
                          <a:effectLst/>
                          <a:latin typeface="Calibri"/>
                          <a:ea typeface="Times New Roman"/>
                          <a:cs typeface="Times New Roman"/>
                        </a:rPr>
                        <a:t>2n any nou màster  (3r i 4r quadrimestre)</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2 conv examen 2n any</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endParaRPr lang="ca-ES" sz="1100">
                        <a:effectLst/>
                        <a:latin typeface="Calibri"/>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609600">
                <a:tc>
                  <a:txBody>
                    <a:bodyPr/>
                    <a:lstStyle/>
                    <a:p>
                      <a:pPr algn="ctr">
                        <a:lnSpc>
                          <a:spcPct val="115000"/>
                        </a:lnSpc>
                        <a:spcAft>
                          <a:spcPts val="0"/>
                        </a:spcAft>
                      </a:pPr>
                      <a:r>
                        <a:rPr lang="en-US" sz="1000">
                          <a:solidFill>
                            <a:srgbClr val="000000"/>
                          </a:solidFill>
                          <a:effectLst/>
                          <a:latin typeface="Calibri"/>
                          <a:ea typeface="Times New Roman"/>
                          <a:cs typeface="Times New Roman"/>
                        </a:rPr>
                        <a:t>1r any nou màster (1r i 2n quadrimestre)</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2 conv examen 1r any</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ct val="115000"/>
                        </a:lnSpc>
                        <a:spcAft>
                          <a:spcPts val="0"/>
                        </a:spcAft>
                      </a:pPr>
                      <a:r>
                        <a:rPr lang="en-US" sz="1000">
                          <a:solidFill>
                            <a:srgbClr val="000000"/>
                          </a:solidFill>
                          <a:effectLst/>
                          <a:latin typeface="Calibri"/>
                          <a:ea typeface="Times New Roman"/>
                          <a:cs typeface="Times New Roman"/>
                        </a:rPr>
                        <a:t>1r any nou màster (1r i 2n quadrimestre)</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a:lnSpc>
                          <a:spcPct val="115000"/>
                        </a:lnSpc>
                        <a:spcAft>
                          <a:spcPts val="0"/>
                        </a:spcAft>
                      </a:pPr>
                      <a:r>
                        <a:rPr lang="en-U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190500">
                <a:tc>
                  <a:txBody>
                    <a:bodyPr/>
                    <a:lstStyle/>
                    <a:p>
                      <a:pPr>
                        <a:lnSpc>
                          <a:spcPct val="115000"/>
                        </a:lnSpc>
                      </a:pPr>
                      <a:endParaRPr lang="ca-ES" sz="1100">
                        <a:effectLst/>
                        <a:latin typeface="Calibri"/>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a:noFill/>
                    </a:lnB>
                  </a:tcPr>
                </a:tc>
              </a:tr>
              <a:tr h="190500">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a:noFill/>
                    </a:lnB>
                  </a:tcPr>
                </a:tc>
              </a:tr>
              <a:tr h="200025">
                <a:tc gridSpan="2">
                  <a:txBody>
                    <a:bodyPr/>
                    <a:lstStyle/>
                    <a:p>
                      <a:pPr>
                        <a:lnSpc>
                          <a:spcPct val="115000"/>
                        </a:lnSpc>
                        <a:spcAft>
                          <a:spcPts val="0"/>
                        </a:spcAft>
                      </a:pPr>
                      <a:r>
                        <a:rPr lang="es-ES" sz="1000">
                          <a:solidFill>
                            <a:srgbClr val="000000"/>
                          </a:solidFill>
                          <a:effectLst/>
                          <a:latin typeface="Calibri"/>
                          <a:ea typeface="Times New Roman"/>
                          <a:cs typeface="Times New Roman"/>
                        </a:rPr>
                        <a:t>Implantació nou màster</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hMerge="1">
                  <a:txBody>
                    <a:bodyPr/>
                    <a:lstStyle/>
                    <a:p>
                      <a:endParaRPr lang="ca-ES"/>
                    </a:p>
                  </a:txBody>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nSpc>
                          <a:spcPct val="115000"/>
                        </a:lnSpc>
                      </a:pPr>
                      <a:endParaRPr lang="ca-ES" sz="1100">
                        <a:effectLst/>
                        <a:latin typeface="Calibri"/>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190500">
                <a:tc gridSpan="2">
                  <a:txBody>
                    <a:bodyPr/>
                    <a:lstStyle/>
                    <a:p>
                      <a:pPr>
                        <a:lnSpc>
                          <a:spcPct val="115000"/>
                        </a:lnSpc>
                        <a:spcAft>
                          <a:spcPts val="0"/>
                        </a:spcAft>
                      </a:pPr>
                      <a:r>
                        <a:rPr lang="es-ES" sz="1000">
                          <a:solidFill>
                            <a:srgbClr val="000000"/>
                          </a:solidFill>
                          <a:effectLst/>
                          <a:latin typeface="Calibri"/>
                          <a:ea typeface="Times New Roman"/>
                          <a:cs typeface="Times New Roman"/>
                        </a:rPr>
                        <a:t>Docència ordinària pla d'estudis en extinció</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hMerge="1">
                  <a:txBody>
                    <a:bodyPr/>
                    <a:lstStyle/>
                    <a:p>
                      <a:endParaRPr lang="ca-ES"/>
                    </a:p>
                  </a:txBody>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nSpc>
                          <a:spcPct val="115000"/>
                        </a:lnSpc>
                      </a:pPr>
                      <a:endParaRPr lang="ca-ES" sz="1100">
                        <a:effectLst/>
                        <a:latin typeface="Calibri"/>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190500">
                <a:tc gridSpan="4">
                  <a:txBody>
                    <a:bodyPr/>
                    <a:lstStyle/>
                    <a:p>
                      <a:pPr>
                        <a:lnSpc>
                          <a:spcPct val="115000"/>
                        </a:lnSpc>
                        <a:spcAft>
                          <a:spcPts val="0"/>
                        </a:spcAft>
                      </a:pPr>
                      <a:r>
                        <a:rPr lang="es-ES" sz="1000" dirty="0">
                          <a:solidFill>
                            <a:srgbClr val="000000"/>
                          </a:solidFill>
                          <a:effectLst/>
                          <a:latin typeface="Calibri"/>
                          <a:ea typeface="Times New Roman"/>
                          <a:cs typeface="Times New Roman"/>
                        </a:rPr>
                        <a:t>2 </a:t>
                      </a:r>
                      <a:r>
                        <a:rPr lang="es-ES" sz="1000" dirty="0" err="1">
                          <a:solidFill>
                            <a:srgbClr val="000000"/>
                          </a:solidFill>
                          <a:effectLst/>
                          <a:latin typeface="Calibri"/>
                          <a:ea typeface="Times New Roman"/>
                          <a:cs typeface="Times New Roman"/>
                        </a:rPr>
                        <a:t>Convocatòries</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examens</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sense</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docència</a:t>
                      </a:r>
                      <a:r>
                        <a:rPr lang="es-ES" sz="1000" dirty="0">
                          <a:solidFill>
                            <a:srgbClr val="000000"/>
                          </a:solidFill>
                          <a:effectLst/>
                          <a:latin typeface="Calibri"/>
                          <a:ea typeface="Times New Roman"/>
                          <a:cs typeface="Times New Roman"/>
                        </a:rPr>
                        <a:t> (en </a:t>
                      </a:r>
                      <a:r>
                        <a:rPr lang="es-ES" sz="1000" dirty="0" err="1">
                          <a:solidFill>
                            <a:srgbClr val="000000"/>
                          </a:solidFill>
                          <a:effectLst/>
                          <a:latin typeface="Calibri"/>
                          <a:ea typeface="Times New Roman"/>
                          <a:cs typeface="Times New Roman"/>
                        </a:rPr>
                        <a:t>l'any</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següent</a:t>
                      </a:r>
                      <a:r>
                        <a:rPr lang="es-ES" sz="1000" dirty="0">
                          <a:solidFill>
                            <a:srgbClr val="000000"/>
                          </a:solidFill>
                          <a:effectLst/>
                          <a:latin typeface="Calibri"/>
                          <a:ea typeface="Times New Roman"/>
                          <a:cs typeface="Times New Roman"/>
                        </a:rPr>
                        <a:t> a </a:t>
                      </a:r>
                      <a:r>
                        <a:rPr lang="es-ES" sz="1000" dirty="0" err="1">
                          <a:solidFill>
                            <a:srgbClr val="000000"/>
                          </a:solidFill>
                          <a:effectLst/>
                          <a:latin typeface="Calibri"/>
                          <a:ea typeface="Times New Roman"/>
                          <a:cs typeface="Times New Roman"/>
                        </a:rPr>
                        <a:t>l'extinció</a:t>
                      </a:r>
                      <a:r>
                        <a:rPr lang="es-ES" sz="1000" dirty="0">
                          <a:solidFill>
                            <a:srgbClr val="000000"/>
                          </a:solidFill>
                          <a:effectLst/>
                          <a:latin typeface="Calibri"/>
                          <a:ea typeface="Times New Roman"/>
                          <a:cs typeface="Times New Roman"/>
                        </a:rPr>
                        <a:t> de cada </a:t>
                      </a:r>
                      <a:r>
                        <a:rPr lang="es-ES" sz="1000" dirty="0" err="1">
                          <a:solidFill>
                            <a:srgbClr val="000000"/>
                          </a:solidFill>
                          <a:effectLst/>
                          <a:latin typeface="Calibri"/>
                          <a:ea typeface="Times New Roman"/>
                          <a:cs typeface="Times New Roman"/>
                        </a:rPr>
                        <a:t>curs</a:t>
                      </a:r>
                      <a:r>
                        <a:rPr lang="es-ES" sz="1000" dirty="0">
                          <a:solidFill>
                            <a:srgbClr val="000000"/>
                          </a:solidFill>
                          <a:effectLst/>
                          <a:latin typeface="Calibri"/>
                          <a:ea typeface="Times New Roman"/>
                          <a:cs typeface="Times New Roman"/>
                        </a:rPr>
                        <a:t>).</a:t>
                      </a:r>
                      <a:endParaRPr lang="ca-ES" sz="1100" dirty="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hMerge="1">
                  <a:txBody>
                    <a:bodyPr/>
                    <a:lstStyle/>
                    <a:p>
                      <a:endParaRPr lang="ca-ES"/>
                    </a:p>
                  </a:txBody>
                  <a:tcPr/>
                </a:tc>
                <a:tc hMerge="1">
                  <a:txBody>
                    <a:bodyPr/>
                    <a:lstStyle/>
                    <a:p>
                      <a:endParaRPr lang="ca-ES"/>
                    </a:p>
                  </a:txBody>
                  <a:tcPr/>
                </a:tc>
                <a:tc hMerge="1">
                  <a:txBody>
                    <a:bodyPr/>
                    <a:lstStyle/>
                    <a:p>
                      <a:endParaRPr lang="ca-ES"/>
                    </a:p>
                  </a:txBody>
                  <a:tcPr/>
                </a:tc>
                <a:tc>
                  <a:txBody>
                    <a:bodyPr/>
                    <a:lstStyle/>
                    <a:p>
                      <a:pPr>
                        <a:lnSpc>
                          <a:spcPct val="115000"/>
                        </a:lnSpc>
                      </a:pPr>
                      <a:endParaRPr lang="ca-ES" sz="1100" dirty="0">
                        <a:effectLst/>
                        <a:latin typeface="Calibri"/>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40</a:t>
            </a:fld>
            <a:endParaRPr lang="es-ES"/>
          </a:p>
        </p:txBody>
      </p:sp>
    </p:spTree>
    <p:extLst>
      <p:ext uri="{BB962C8B-B14F-4D97-AF65-F5344CB8AC3E}">
        <p14:creationId xmlns:p14="http://schemas.microsoft.com/office/powerpoint/2010/main" xmlns="" val="297180696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124744"/>
            <a:ext cx="7176062" cy="4752528"/>
          </a:xfrm>
        </p:spPr>
        <p:txBody>
          <a:bodyPr/>
          <a:lstStyle/>
          <a:p>
            <a:pPr marL="0" indent="0" algn="just">
              <a:spcBef>
                <a:spcPts val="600"/>
              </a:spcBef>
              <a:buNone/>
              <a:defRPr/>
            </a:pPr>
            <a:r>
              <a:rPr lang="ca-ES" sz="1600" dirty="0" smtClean="0"/>
              <a:t>Màster de 90</a:t>
            </a:r>
            <a:r>
              <a:rPr lang="ca-ES" dirty="0" smtClean="0"/>
              <a:t> </a:t>
            </a:r>
          </a:p>
          <a:p>
            <a:pPr marL="0" indent="0" algn="just">
              <a:spcBef>
                <a:spcPts val="600"/>
              </a:spcBef>
              <a:buNone/>
              <a:defRPr/>
            </a:pPr>
            <a:endParaRPr lang="ca-ES" dirty="0"/>
          </a:p>
          <a:p>
            <a:pPr marL="0" indent="0" algn="just">
              <a:spcBef>
                <a:spcPts val="600"/>
              </a:spcBef>
              <a:buNone/>
              <a:defRPr/>
            </a:pPr>
            <a:endParaRPr lang="ca-ES" dirty="0" smtClean="0"/>
          </a:p>
          <a:p>
            <a:pPr marL="457200" indent="-457200" algn="just">
              <a:spcBef>
                <a:spcPts val="600"/>
              </a:spcBef>
              <a:defRPr/>
            </a:pPr>
            <a:endParaRPr lang="es-ES" sz="1600" dirty="0"/>
          </a:p>
          <a:p>
            <a:pPr marL="0" indent="0">
              <a:buNone/>
              <a:defRPr/>
            </a:pPr>
            <a:endParaRPr lang="ca-ES" sz="1800" i="1" dirty="0"/>
          </a:p>
        </p:txBody>
      </p:sp>
      <p:sp>
        <p:nvSpPr>
          <p:cNvPr id="3" name="2 Marcador de contenido"/>
          <p:cNvSpPr>
            <a:spLocks noGrp="1"/>
          </p:cNvSpPr>
          <p:nvPr>
            <p:ph idx="13"/>
          </p:nvPr>
        </p:nvSpPr>
        <p:spPr>
          <a:xfrm>
            <a:off x="2771801" y="142852"/>
            <a:ext cx="5376468" cy="857256"/>
          </a:xfrm>
        </p:spPr>
        <p:txBody>
          <a:bodyPr/>
          <a:lstStyle/>
          <a:p>
            <a:pPr marL="0" indent="0">
              <a:spcBef>
                <a:spcPct val="0"/>
              </a:spcBef>
            </a:pPr>
            <a:r>
              <a:rPr lang="ca-ES" dirty="0">
                <a:solidFill>
                  <a:srgbClr val="0070C0"/>
                </a:solidFill>
              </a:rPr>
              <a:t>4. Extinció de plans d’estudis</a:t>
            </a:r>
            <a:endParaRPr lang="es-ES" dirty="0"/>
          </a:p>
        </p:txBody>
      </p:sp>
      <p:graphicFrame>
        <p:nvGraphicFramePr>
          <p:cNvPr id="4" name="Taula 3"/>
          <p:cNvGraphicFramePr>
            <a:graphicFrameLocks noGrp="1"/>
          </p:cNvGraphicFramePr>
          <p:nvPr/>
        </p:nvGraphicFramePr>
        <p:xfrm>
          <a:off x="1379538" y="2421033"/>
          <a:ext cx="6210299" cy="2566797"/>
        </p:xfrm>
        <a:graphic>
          <a:graphicData uri="http://schemas.openxmlformats.org/drawingml/2006/table">
            <a:tbl>
              <a:tblPr firstRow="1" firstCol="1" bandRow="1"/>
              <a:tblGrid>
                <a:gridCol w="1596031"/>
                <a:gridCol w="1517020"/>
                <a:gridCol w="1548624"/>
                <a:gridCol w="1548624"/>
              </a:tblGrid>
              <a:tr h="190500">
                <a:tc gridSpan="2">
                  <a:txBody>
                    <a:bodyPr/>
                    <a:lstStyle/>
                    <a:p>
                      <a:pPr algn="ctr">
                        <a:lnSpc>
                          <a:spcPct val="115000"/>
                        </a:lnSpc>
                        <a:spcAft>
                          <a:spcPts val="0"/>
                        </a:spcAft>
                      </a:pPr>
                      <a:r>
                        <a:rPr lang="es-ES" sz="1000" b="1">
                          <a:solidFill>
                            <a:srgbClr val="000000"/>
                          </a:solidFill>
                          <a:effectLst/>
                          <a:latin typeface="Calibri"/>
                          <a:ea typeface="Times New Roman"/>
                          <a:cs typeface="Times New Roman"/>
                        </a:rPr>
                        <a:t>Curs n-n+1</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hMerge="1">
                  <a:txBody>
                    <a:bodyPr/>
                    <a:lstStyle/>
                    <a:p>
                      <a:endParaRPr lang="ca-ES"/>
                    </a:p>
                  </a:txBody>
                  <a:tcPr/>
                </a:tc>
                <a:tc gridSpan="2">
                  <a:txBody>
                    <a:bodyPr/>
                    <a:lstStyle/>
                    <a:p>
                      <a:pPr algn="ctr">
                        <a:lnSpc>
                          <a:spcPct val="115000"/>
                        </a:lnSpc>
                        <a:spcAft>
                          <a:spcPts val="0"/>
                        </a:spcAft>
                      </a:pPr>
                      <a:r>
                        <a:rPr lang="es-ES" sz="1000" b="1">
                          <a:solidFill>
                            <a:srgbClr val="000000"/>
                          </a:solidFill>
                          <a:effectLst/>
                          <a:latin typeface="Calibri"/>
                          <a:ea typeface="Times New Roman"/>
                          <a:cs typeface="Times New Roman"/>
                        </a:rPr>
                        <a:t>Curs n+1-n+2</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hMerge="1">
                  <a:txBody>
                    <a:bodyPr/>
                    <a:lstStyle/>
                    <a:p>
                      <a:endParaRPr lang="ca-ES"/>
                    </a:p>
                  </a:txBody>
                  <a:tcPr/>
                </a:tc>
              </a:tr>
              <a:tr h="190500">
                <a:tc>
                  <a:txBody>
                    <a:bodyPr/>
                    <a:lstStyle/>
                    <a:p>
                      <a:pPr algn="ct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600">
                <a:tc>
                  <a:txBody>
                    <a:bodyPr/>
                    <a:lstStyle/>
                    <a:p>
                      <a:pPr algn="ct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3r quadrimestre  màster antic</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3r quadrimestre nou màster</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2 conv examen 3r quadrimestre</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609600">
                <a:tc>
                  <a:txBody>
                    <a:bodyPr/>
                    <a:lstStyle/>
                    <a:p>
                      <a:pPr algn="ctr">
                        <a:lnSpc>
                          <a:spcPct val="115000"/>
                        </a:lnSpc>
                        <a:spcAft>
                          <a:spcPts val="0"/>
                        </a:spcAft>
                      </a:pPr>
                      <a:r>
                        <a:rPr lang="en-US" sz="1000">
                          <a:solidFill>
                            <a:srgbClr val="000000"/>
                          </a:solidFill>
                          <a:effectLst/>
                          <a:latin typeface="Calibri"/>
                          <a:ea typeface="Times New Roman"/>
                          <a:cs typeface="Times New Roman"/>
                        </a:rPr>
                        <a:t>1r any nou màster (1r i 2n quadrimestre)</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2 conv examen 1r any</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ct val="115000"/>
                        </a:lnSpc>
                        <a:spcAft>
                          <a:spcPts val="0"/>
                        </a:spcAft>
                      </a:pPr>
                      <a:r>
                        <a:rPr lang="en-US" sz="1000">
                          <a:solidFill>
                            <a:srgbClr val="000000"/>
                          </a:solidFill>
                          <a:effectLst/>
                          <a:latin typeface="Calibri"/>
                          <a:ea typeface="Times New Roman"/>
                          <a:cs typeface="Times New Roman"/>
                        </a:rPr>
                        <a:t>1r any nou màster (1r i 2n quadrimestre)</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a:lnSpc>
                          <a:spcPct val="115000"/>
                        </a:lnSpc>
                        <a:spcAft>
                          <a:spcPts val="0"/>
                        </a:spcAft>
                      </a:pPr>
                      <a:r>
                        <a:rPr lang="en-U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nSpc>
                          <a:spcPct val="115000"/>
                        </a:lnSpc>
                      </a:pPr>
                      <a:endParaRPr lang="ca-ES" sz="1100">
                        <a:effectLst/>
                        <a:latin typeface="Calibri"/>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r>
              <a:tr h="190500">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r>
              <a:tr h="200025">
                <a:tc gridSpan="2">
                  <a:txBody>
                    <a:bodyPr/>
                    <a:lstStyle/>
                    <a:p>
                      <a:pPr>
                        <a:lnSpc>
                          <a:spcPct val="115000"/>
                        </a:lnSpc>
                        <a:spcAft>
                          <a:spcPts val="0"/>
                        </a:spcAft>
                      </a:pPr>
                      <a:r>
                        <a:rPr lang="es-ES" sz="1000">
                          <a:solidFill>
                            <a:srgbClr val="000000"/>
                          </a:solidFill>
                          <a:effectLst/>
                          <a:latin typeface="Calibri"/>
                          <a:ea typeface="Times New Roman"/>
                          <a:cs typeface="Times New Roman"/>
                        </a:rPr>
                        <a:t>Implantació nou màster</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hMerge="1">
                  <a:txBody>
                    <a:bodyPr/>
                    <a:lstStyle/>
                    <a:p>
                      <a:endParaRPr lang="ca-ES"/>
                    </a:p>
                  </a:txBody>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r h="190500">
                <a:tc gridSpan="2">
                  <a:txBody>
                    <a:bodyPr/>
                    <a:lstStyle/>
                    <a:p>
                      <a:pPr>
                        <a:lnSpc>
                          <a:spcPct val="115000"/>
                        </a:lnSpc>
                        <a:spcAft>
                          <a:spcPts val="0"/>
                        </a:spcAft>
                      </a:pPr>
                      <a:r>
                        <a:rPr lang="es-ES" sz="1000">
                          <a:solidFill>
                            <a:srgbClr val="000000"/>
                          </a:solidFill>
                          <a:effectLst/>
                          <a:latin typeface="Calibri"/>
                          <a:ea typeface="Times New Roman"/>
                          <a:cs typeface="Times New Roman"/>
                        </a:rPr>
                        <a:t>Docència ordinària pla d'estudis en extinció</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hMerge="1">
                  <a:txBody>
                    <a:bodyPr/>
                    <a:lstStyle/>
                    <a:p>
                      <a:endParaRPr lang="ca-ES"/>
                    </a:p>
                  </a:txBody>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r>
              <a:tr h="190500">
                <a:tc gridSpan="4">
                  <a:txBody>
                    <a:bodyPr/>
                    <a:lstStyle/>
                    <a:p>
                      <a:pPr>
                        <a:lnSpc>
                          <a:spcPct val="115000"/>
                        </a:lnSpc>
                        <a:spcAft>
                          <a:spcPts val="0"/>
                        </a:spcAft>
                      </a:pPr>
                      <a:r>
                        <a:rPr lang="es-ES" sz="1000" dirty="0">
                          <a:solidFill>
                            <a:srgbClr val="000000"/>
                          </a:solidFill>
                          <a:effectLst/>
                          <a:latin typeface="Calibri"/>
                          <a:ea typeface="Times New Roman"/>
                          <a:cs typeface="Times New Roman"/>
                        </a:rPr>
                        <a:t>2 </a:t>
                      </a:r>
                      <a:r>
                        <a:rPr lang="es-ES" sz="1000" dirty="0" err="1">
                          <a:solidFill>
                            <a:srgbClr val="000000"/>
                          </a:solidFill>
                          <a:effectLst/>
                          <a:latin typeface="Calibri"/>
                          <a:ea typeface="Times New Roman"/>
                          <a:cs typeface="Times New Roman"/>
                        </a:rPr>
                        <a:t>Convocatòries</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examens</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sense</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docència</a:t>
                      </a:r>
                      <a:r>
                        <a:rPr lang="es-ES" sz="1000" dirty="0">
                          <a:solidFill>
                            <a:srgbClr val="000000"/>
                          </a:solidFill>
                          <a:effectLst/>
                          <a:latin typeface="Calibri"/>
                          <a:ea typeface="Times New Roman"/>
                          <a:cs typeface="Times New Roman"/>
                        </a:rPr>
                        <a:t> (en </a:t>
                      </a:r>
                      <a:r>
                        <a:rPr lang="es-ES" sz="1000" dirty="0" err="1">
                          <a:solidFill>
                            <a:srgbClr val="000000"/>
                          </a:solidFill>
                          <a:effectLst/>
                          <a:latin typeface="Calibri"/>
                          <a:ea typeface="Times New Roman"/>
                          <a:cs typeface="Times New Roman"/>
                        </a:rPr>
                        <a:t>l'any</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següent</a:t>
                      </a:r>
                      <a:r>
                        <a:rPr lang="es-ES" sz="1000" dirty="0">
                          <a:solidFill>
                            <a:srgbClr val="000000"/>
                          </a:solidFill>
                          <a:effectLst/>
                          <a:latin typeface="Calibri"/>
                          <a:ea typeface="Times New Roman"/>
                          <a:cs typeface="Times New Roman"/>
                        </a:rPr>
                        <a:t> a </a:t>
                      </a:r>
                      <a:r>
                        <a:rPr lang="es-ES" sz="1000" dirty="0" err="1">
                          <a:solidFill>
                            <a:srgbClr val="000000"/>
                          </a:solidFill>
                          <a:effectLst/>
                          <a:latin typeface="Calibri"/>
                          <a:ea typeface="Times New Roman"/>
                          <a:cs typeface="Times New Roman"/>
                        </a:rPr>
                        <a:t>l'extinció</a:t>
                      </a:r>
                      <a:r>
                        <a:rPr lang="es-ES" sz="1000" dirty="0">
                          <a:solidFill>
                            <a:srgbClr val="000000"/>
                          </a:solidFill>
                          <a:effectLst/>
                          <a:latin typeface="Calibri"/>
                          <a:ea typeface="Times New Roman"/>
                          <a:cs typeface="Times New Roman"/>
                        </a:rPr>
                        <a:t> de cada </a:t>
                      </a:r>
                      <a:r>
                        <a:rPr lang="es-ES" sz="1000" dirty="0" err="1">
                          <a:solidFill>
                            <a:srgbClr val="000000"/>
                          </a:solidFill>
                          <a:effectLst/>
                          <a:latin typeface="Calibri"/>
                          <a:ea typeface="Times New Roman"/>
                          <a:cs typeface="Times New Roman"/>
                        </a:rPr>
                        <a:t>curs</a:t>
                      </a:r>
                      <a:r>
                        <a:rPr lang="es-ES" sz="1000" dirty="0">
                          <a:solidFill>
                            <a:srgbClr val="000000"/>
                          </a:solidFill>
                          <a:effectLst/>
                          <a:latin typeface="Calibri"/>
                          <a:ea typeface="Times New Roman"/>
                          <a:cs typeface="Times New Roman"/>
                        </a:rPr>
                        <a:t>).</a:t>
                      </a:r>
                      <a:endParaRPr lang="ca-ES" sz="1100" dirty="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hMerge="1">
                  <a:txBody>
                    <a:bodyPr/>
                    <a:lstStyle/>
                    <a:p>
                      <a:endParaRPr lang="ca-ES"/>
                    </a:p>
                  </a:txBody>
                  <a:tcPr/>
                </a:tc>
                <a:tc hMerge="1">
                  <a:txBody>
                    <a:bodyPr/>
                    <a:lstStyle/>
                    <a:p>
                      <a:endParaRPr lang="ca-ES"/>
                    </a:p>
                  </a:txBody>
                  <a:tcPr/>
                </a:tc>
                <a:tc hMerge="1">
                  <a:txBody>
                    <a:bodyPr/>
                    <a:lstStyle/>
                    <a:p>
                      <a:endParaRPr lang="ca-ES"/>
                    </a:p>
                  </a:txBody>
                  <a:tcPr/>
                </a:tc>
              </a:tr>
            </a:tbl>
          </a:graphicData>
        </a:graphic>
      </p:graphicFrame>
      <p:sp>
        <p:nvSpPr>
          <p:cNvPr id="5" name="4 Marcador de número de diapositiva"/>
          <p:cNvSpPr>
            <a:spLocks noGrp="1"/>
          </p:cNvSpPr>
          <p:nvPr>
            <p:ph type="sldNum" sz="quarter" idx="16"/>
          </p:nvPr>
        </p:nvSpPr>
        <p:spPr/>
        <p:txBody>
          <a:bodyPr/>
          <a:lstStyle/>
          <a:p>
            <a:pPr>
              <a:defRPr/>
            </a:pPr>
            <a:fld id="{A810C267-812F-4BFD-8E44-9233EED49724}" type="slidenum">
              <a:rPr lang="es-ES" smtClean="0"/>
              <a:pPr>
                <a:defRPr/>
              </a:pPr>
              <a:t>41</a:t>
            </a:fld>
            <a:endParaRPr lang="es-ES"/>
          </a:p>
        </p:txBody>
      </p:sp>
    </p:spTree>
    <p:extLst>
      <p:ext uri="{BB962C8B-B14F-4D97-AF65-F5344CB8AC3E}">
        <p14:creationId xmlns:p14="http://schemas.microsoft.com/office/powerpoint/2010/main" xmlns="" val="248168809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4" y="1124744"/>
            <a:ext cx="7176062" cy="4752528"/>
          </a:xfrm>
        </p:spPr>
        <p:txBody>
          <a:bodyPr/>
          <a:lstStyle/>
          <a:p>
            <a:pPr marL="0" indent="0" algn="just">
              <a:spcBef>
                <a:spcPts val="600"/>
              </a:spcBef>
              <a:buNone/>
              <a:defRPr/>
            </a:pPr>
            <a:r>
              <a:rPr lang="ca-ES" sz="1600" dirty="0" smtClean="0"/>
              <a:t>Màster de 60</a:t>
            </a:r>
            <a:r>
              <a:rPr lang="ca-ES" dirty="0" smtClean="0"/>
              <a:t> </a:t>
            </a:r>
          </a:p>
          <a:p>
            <a:pPr marL="0" indent="0" algn="just">
              <a:spcBef>
                <a:spcPts val="600"/>
              </a:spcBef>
              <a:buNone/>
              <a:defRPr/>
            </a:pPr>
            <a:endParaRPr lang="ca-ES" dirty="0"/>
          </a:p>
          <a:p>
            <a:pPr marL="0" indent="0" algn="just">
              <a:spcBef>
                <a:spcPts val="600"/>
              </a:spcBef>
              <a:buNone/>
              <a:defRPr/>
            </a:pPr>
            <a:endParaRPr lang="ca-ES" dirty="0" smtClean="0"/>
          </a:p>
          <a:p>
            <a:pPr marL="457200" indent="-457200" algn="just">
              <a:spcBef>
                <a:spcPts val="600"/>
              </a:spcBef>
              <a:defRPr/>
            </a:pPr>
            <a:endParaRPr lang="es-ES" sz="1600" dirty="0"/>
          </a:p>
          <a:p>
            <a:pPr marL="0" indent="0">
              <a:buNone/>
              <a:defRPr/>
            </a:pPr>
            <a:endParaRPr lang="ca-ES" sz="1800" i="1" dirty="0"/>
          </a:p>
        </p:txBody>
      </p:sp>
      <p:sp>
        <p:nvSpPr>
          <p:cNvPr id="3" name="2 Marcador de contenido"/>
          <p:cNvSpPr>
            <a:spLocks noGrp="1"/>
          </p:cNvSpPr>
          <p:nvPr>
            <p:ph idx="13"/>
          </p:nvPr>
        </p:nvSpPr>
        <p:spPr>
          <a:xfrm>
            <a:off x="2771801" y="142852"/>
            <a:ext cx="5376468" cy="857256"/>
          </a:xfrm>
        </p:spPr>
        <p:txBody>
          <a:bodyPr/>
          <a:lstStyle/>
          <a:p>
            <a:pPr marL="0" indent="0">
              <a:spcBef>
                <a:spcPct val="0"/>
              </a:spcBef>
            </a:pPr>
            <a:r>
              <a:rPr lang="ca-ES" dirty="0">
                <a:solidFill>
                  <a:srgbClr val="0070C0"/>
                </a:solidFill>
              </a:rPr>
              <a:t>4. Extinció de plans d’estudis</a:t>
            </a:r>
            <a:endParaRPr lang="es-ES" dirty="0"/>
          </a:p>
        </p:txBody>
      </p:sp>
      <p:graphicFrame>
        <p:nvGraphicFramePr>
          <p:cNvPr id="5" name="Taula 4"/>
          <p:cNvGraphicFramePr>
            <a:graphicFrameLocks noGrp="1"/>
          </p:cNvGraphicFramePr>
          <p:nvPr/>
        </p:nvGraphicFramePr>
        <p:xfrm>
          <a:off x="1379537" y="2723547"/>
          <a:ext cx="6210301" cy="1961769"/>
        </p:xfrm>
        <a:graphic>
          <a:graphicData uri="http://schemas.openxmlformats.org/drawingml/2006/table">
            <a:tbl>
              <a:tblPr firstRow="1" firstCol="1" bandRow="1"/>
              <a:tblGrid>
                <a:gridCol w="2130232"/>
                <a:gridCol w="2396903"/>
                <a:gridCol w="145885"/>
                <a:gridCol w="1537281"/>
              </a:tblGrid>
              <a:tr h="190500">
                <a:tc gridSpan="2">
                  <a:txBody>
                    <a:bodyPr/>
                    <a:lstStyle/>
                    <a:p>
                      <a:pPr algn="ctr">
                        <a:lnSpc>
                          <a:spcPct val="115000"/>
                        </a:lnSpc>
                        <a:spcAft>
                          <a:spcPts val="0"/>
                        </a:spcAft>
                      </a:pPr>
                      <a:r>
                        <a:rPr lang="es-ES" sz="1000" b="1">
                          <a:solidFill>
                            <a:srgbClr val="000000"/>
                          </a:solidFill>
                          <a:effectLst/>
                          <a:latin typeface="Calibri"/>
                          <a:ea typeface="Times New Roman"/>
                          <a:cs typeface="Times New Roman"/>
                        </a:rPr>
                        <a:t>Curs n-n+1</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hMerge="1">
                  <a:txBody>
                    <a:bodyPr/>
                    <a:lstStyle/>
                    <a:p>
                      <a:endParaRPr lang="ca-ES"/>
                    </a:p>
                  </a:txBody>
                  <a:tcPr/>
                </a:tc>
                <a:tc>
                  <a:txBody>
                    <a:bodyPr/>
                    <a:lstStyle/>
                    <a:p>
                      <a:pPr>
                        <a:lnSpc>
                          <a:spcPct val="115000"/>
                        </a:lnSpc>
                      </a:pPr>
                      <a:endParaRPr lang="ca-ES" sz="1100">
                        <a:effectLst/>
                        <a:latin typeface="Calibri"/>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a:noFill/>
                    </a:lnB>
                  </a:tcPr>
                </a:tc>
              </a:tr>
              <a:tr h="190500">
                <a:tc>
                  <a:txBody>
                    <a:bodyPr/>
                    <a:lstStyle/>
                    <a:p>
                      <a:pPr algn="ct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a:noFill/>
                    </a:lnB>
                  </a:tcPr>
                </a:tc>
              </a:tr>
              <a:tr h="609600">
                <a:tc>
                  <a:txBody>
                    <a:bodyPr/>
                    <a:lstStyle/>
                    <a:p>
                      <a:pPr algn="ctr">
                        <a:lnSpc>
                          <a:spcPct val="115000"/>
                        </a:lnSpc>
                        <a:spcAft>
                          <a:spcPts val="0"/>
                        </a:spcAft>
                      </a:pPr>
                      <a:r>
                        <a:rPr lang="en-US" sz="1000">
                          <a:solidFill>
                            <a:srgbClr val="000000"/>
                          </a:solidFill>
                          <a:effectLst/>
                          <a:latin typeface="Calibri"/>
                          <a:ea typeface="Times New Roman"/>
                          <a:cs typeface="Times New Roman"/>
                        </a:rPr>
                        <a:t>1r any nou màster (1r i 2n quadrimestre)</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a:lnSpc>
                          <a:spcPct val="115000"/>
                        </a:lnSpc>
                        <a:spcAft>
                          <a:spcPts val="0"/>
                        </a:spcAft>
                      </a:pPr>
                      <a:r>
                        <a:rPr lang="es-ES" sz="1000">
                          <a:solidFill>
                            <a:srgbClr val="000000"/>
                          </a:solidFill>
                          <a:effectLst/>
                          <a:latin typeface="Calibri"/>
                          <a:ea typeface="Times New Roman"/>
                          <a:cs typeface="Times New Roman"/>
                        </a:rPr>
                        <a:t>2 conv examen 1r any</a:t>
                      </a:r>
                      <a:endParaRPr lang="ca-ES"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endParaRPr lang="ca-ES" sz="1100">
                        <a:effectLst/>
                        <a:latin typeface="Calibri"/>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a:noFill/>
                    </a:lnB>
                  </a:tcPr>
                </a:tc>
              </a:tr>
              <a:tr h="190500">
                <a:tc>
                  <a:txBody>
                    <a:bodyPr/>
                    <a:lstStyle/>
                    <a:p>
                      <a:pPr>
                        <a:lnSpc>
                          <a:spcPct val="115000"/>
                        </a:lnSpc>
                      </a:pPr>
                      <a:endParaRPr lang="ca-ES" sz="1100">
                        <a:effectLst/>
                        <a:latin typeface="Calibri"/>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a:noFill/>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a:noFill/>
                    </a:lnB>
                  </a:tcPr>
                </a:tc>
              </a:tr>
              <a:tr h="190500">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ca-ES" sz="1100">
                        <a:effectLst/>
                        <a:latin typeface="Calibri"/>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r>
              <a:tr h="200025">
                <a:tc gridSpan="2">
                  <a:txBody>
                    <a:bodyPr/>
                    <a:lstStyle/>
                    <a:p>
                      <a:pPr>
                        <a:lnSpc>
                          <a:spcPct val="115000"/>
                        </a:lnSpc>
                        <a:spcAft>
                          <a:spcPts val="0"/>
                        </a:spcAft>
                      </a:pPr>
                      <a:r>
                        <a:rPr lang="es-ES" sz="1000">
                          <a:solidFill>
                            <a:srgbClr val="000000"/>
                          </a:solidFill>
                          <a:effectLst/>
                          <a:latin typeface="Calibri"/>
                          <a:ea typeface="Times New Roman"/>
                          <a:cs typeface="Times New Roman"/>
                        </a:rPr>
                        <a:t>Implantació nou màster</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hMerge="1">
                  <a:txBody>
                    <a:bodyPr/>
                    <a:lstStyle/>
                    <a:p>
                      <a:endParaRPr lang="ca-ES"/>
                    </a:p>
                  </a:txBody>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r h="190500">
                <a:tc gridSpan="2">
                  <a:txBody>
                    <a:bodyPr/>
                    <a:lstStyle/>
                    <a:p>
                      <a:pPr>
                        <a:lnSpc>
                          <a:spcPct val="115000"/>
                        </a:lnSpc>
                        <a:spcAft>
                          <a:spcPts val="0"/>
                        </a:spcAft>
                      </a:pPr>
                      <a:r>
                        <a:rPr lang="es-ES" sz="1000">
                          <a:solidFill>
                            <a:srgbClr val="000000"/>
                          </a:solidFill>
                          <a:effectLst/>
                          <a:latin typeface="Calibri"/>
                          <a:ea typeface="Times New Roman"/>
                          <a:cs typeface="Times New Roman"/>
                        </a:rPr>
                        <a:t>Docència ordinària pla d'estudis en extinció</a:t>
                      </a:r>
                      <a:endParaRPr lang="ca-ES" sz="110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hMerge="1">
                  <a:txBody>
                    <a:bodyPr/>
                    <a:lstStyle/>
                    <a:p>
                      <a:endParaRPr lang="ca-ES"/>
                    </a:p>
                  </a:txBody>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nSpc>
                          <a:spcPct val="115000"/>
                        </a:lnSpc>
                        <a:spcAft>
                          <a:spcPts val="0"/>
                        </a:spcAft>
                      </a:pPr>
                      <a:r>
                        <a:rPr lang="es-ES" sz="1000">
                          <a:solidFill>
                            <a:srgbClr val="000000"/>
                          </a:solidFill>
                          <a:effectLst/>
                          <a:latin typeface="Calibri"/>
                          <a:ea typeface="Times New Roman"/>
                          <a:cs typeface="Times New Roman"/>
                        </a:rPr>
                        <a:t> </a:t>
                      </a:r>
                      <a:endParaRPr lang="ca-ES" sz="1100">
                        <a:effectLst/>
                        <a:latin typeface="Calibri"/>
                        <a:ea typeface="Calibri"/>
                        <a:cs typeface="Times New Roman"/>
                      </a:endParaRPr>
                    </a:p>
                  </a:txBody>
                  <a:tcPr marL="44450" marR="444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r>
              <a:tr h="190500">
                <a:tc gridSpan="4">
                  <a:txBody>
                    <a:bodyPr/>
                    <a:lstStyle/>
                    <a:p>
                      <a:pPr>
                        <a:lnSpc>
                          <a:spcPct val="115000"/>
                        </a:lnSpc>
                        <a:spcAft>
                          <a:spcPts val="0"/>
                        </a:spcAft>
                      </a:pPr>
                      <a:r>
                        <a:rPr lang="es-ES" sz="1000" dirty="0">
                          <a:solidFill>
                            <a:srgbClr val="000000"/>
                          </a:solidFill>
                          <a:effectLst/>
                          <a:latin typeface="Calibri"/>
                          <a:ea typeface="Times New Roman"/>
                          <a:cs typeface="Times New Roman"/>
                        </a:rPr>
                        <a:t>2 </a:t>
                      </a:r>
                      <a:r>
                        <a:rPr lang="es-ES" sz="1000" dirty="0" err="1">
                          <a:solidFill>
                            <a:srgbClr val="000000"/>
                          </a:solidFill>
                          <a:effectLst/>
                          <a:latin typeface="Calibri"/>
                          <a:ea typeface="Times New Roman"/>
                          <a:cs typeface="Times New Roman"/>
                        </a:rPr>
                        <a:t>Convocatòries</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examens</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sense</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docència</a:t>
                      </a:r>
                      <a:r>
                        <a:rPr lang="es-ES" sz="1000" dirty="0">
                          <a:solidFill>
                            <a:srgbClr val="000000"/>
                          </a:solidFill>
                          <a:effectLst/>
                          <a:latin typeface="Calibri"/>
                          <a:ea typeface="Times New Roman"/>
                          <a:cs typeface="Times New Roman"/>
                        </a:rPr>
                        <a:t> (en </a:t>
                      </a:r>
                      <a:r>
                        <a:rPr lang="es-ES" sz="1000" dirty="0" err="1">
                          <a:solidFill>
                            <a:srgbClr val="000000"/>
                          </a:solidFill>
                          <a:effectLst/>
                          <a:latin typeface="Calibri"/>
                          <a:ea typeface="Times New Roman"/>
                          <a:cs typeface="Times New Roman"/>
                        </a:rPr>
                        <a:t>l'any</a:t>
                      </a:r>
                      <a:r>
                        <a:rPr lang="es-ES" sz="1000" dirty="0">
                          <a:solidFill>
                            <a:srgbClr val="000000"/>
                          </a:solidFill>
                          <a:effectLst/>
                          <a:latin typeface="Calibri"/>
                          <a:ea typeface="Times New Roman"/>
                          <a:cs typeface="Times New Roman"/>
                        </a:rPr>
                        <a:t> </a:t>
                      </a:r>
                      <a:r>
                        <a:rPr lang="es-ES" sz="1000" dirty="0" err="1">
                          <a:solidFill>
                            <a:srgbClr val="000000"/>
                          </a:solidFill>
                          <a:effectLst/>
                          <a:latin typeface="Calibri"/>
                          <a:ea typeface="Times New Roman"/>
                          <a:cs typeface="Times New Roman"/>
                        </a:rPr>
                        <a:t>següent</a:t>
                      </a:r>
                      <a:r>
                        <a:rPr lang="es-ES" sz="1000" dirty="0">
                          <a:solidFill>
                            <a:srgbClr val="000000"/>
                          </a:solidFill>
                          <a:effectLst/>
                          <a:latin typeface="Calibri"/>
                          <a:ea typeface="Times New Roman"/>
                          <a:cs typeface="Times New Roman"/>
                        </a:rPr>
                        <a:t> a </a:t>
                      </a:r>
                      <a:r>
                        <a:rPr lang="es-ES" sz="1000" dirty="0" err="1">
                          <a:solidFill>
                            <a:srgbClr val="000000"/>
                          </a:solidFill>
                          <a:effectLst/>
                          <a:latin typeface="Calibri"/>
                          <a:ea typeface="Times New Roman"/>
                          <a:cs typeface="Times New Roman"/>
                        </a:rPr>
                        <a:t>l'extinció</a:t>
                      </a:r>
                      <a:r>
                        <a:rPr lang="es-ES" sz="1000" dirty="0">
                          <a:solidFill>
                            <a:srgbClr val="000000"/>
                          </a:solidFill>
                          <a:effectLst/>
                          <a:latin typeface="Calibri"/>
                          <a:ea typeface="Times New Roman"/>
                          <a:cs typeface="Times New Roman"/>
                        </a:rPr>
                        <a:t> de cada </a:t>
                      </a:r>
                      <a:r>
                        <a:rPr lang="es-ES" sz="1000" dirty="0" err="1">
                          <a:solidFill>
                            <a:srgbClr val="000000"/>
                          </a:solidFill>
                          <a:effectLst/>
                          <a:latin typeface="Calibri"/>
                          <a:ea typeface="Times New Roman"/>
                          <a:cs typeface="Times New Roman"/>
                        </a:rPr>
                        <a:t>curs</a:t>
                      </a:r>
                      <a:r>
                        <a:rPr lang="es-ES" sz="1000" dirty="0">
                          <a:solidFill>
                            <a:srgbClr val="000000"/>
                          </a:solidFill>
                          <a:effectLst/>
                          <a:latin typeface="Calibri"/>
                          <a:ea typeface="Times New Roman"/>
                          <a:cs typeface="Times New Roman"/>
                        </a:rPr>
                        <a:t>).</a:t>
                      </a:r>
                      <a:endParaRPr lang="ca-ES" sz="1100" dirty="0">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hMerge="1">
                  <a:txBody>
                    <a:bodyPr/>
                    <a:lstStyle/>
                    <a:p>
                      <a:endParaRPr lang="ca-ES"/>
                    </a:p>
                  </a:txBody>
                  <a:tcPr/>
                </a:tc>
                <a:tc hMerge="1">
                  <a:txBody>
                    <a:bodyPr/>
                    <a:lstStyle/>
                    <a:p>
                      <a:endParaRPr lang="ca-ES"/>
                    </a:p>
                  </a:txBody>
                  <a:tcPr/>
                </a:tc>
                <a:tc hMerge="1">
                  <a:txBody>
                    <a:bodyPr/>
                    <a:lstStyle/>
                    <a:p>
                      <a:endParaRPr lang="ca-ES"/>
                    </a:p>
                  </a:txBody>
                  <a:tcPr/>
                </a:tc>
              </a:tr>
            </a:tbl>
          </a:graphicData>
        </a:graphic>
      </p:graphicFrame>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42</a:t>
            </a:fld>
            <a:endParaRPr lang="es-ES"/>
          </a:p>
        </p:txBody>
      </p:sp>
    </p:spTree>
    <p:extLst>
      <p:ext uri="{BB962C8B-B14F-4D97-AF65-F5344CB8AC3E}">
        <p14:creationId xmlns:p14="http://schemas.microsoft.com/office/powerpoint/2010/main" xmlns="" val="290603010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4 CuadroTexto"/>
          <p:cNvSpPr txBox="1">
            <a:spLocks noChangeArrowheads="1"/>
          </p:cNvSpPr>
          <p:nvPr/>
        </p:nvSpPr>
        <p:spPr bwMode="auto">
          <a:xfrm>
            <a:off x="899592" y="1916832"/>
            <a:ext cx="7642225" cy="36625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r>
              <a:rPr lang="ca-ES" sz="3200" b="1" dirty="0" smtClean="0">
                <a:solidFill>
                  <a:srgbClr val="007ABE"/>
                </a:solidFill>
              </a:rPr>
              <a:t>5. </a:t>
            </a:r>
            <a:r>
              <a:rPr lang="ca-ES" sz="3200" b="1" dirty="0">
                <a:solidFill>
                  <a:srgbClr val="007ABE"/>
                </a:solidFill>
              </a:rPr>
              <a:t>Extinció de </a:t>
            </a:r>
            <a:r>
              <a:rPr lang="es-ES" altLang="ca-ES" sz="3200" b="1" dirty="0" smtClean="0">
                <a:solidFill>
                  <a:srgbClr val="007ABE"/>
                </a:solidFill>
              </a:rPr>
              <a:t>de 1 cicle, 2 cicle i 1-2 cicles</a:t>
            </a:r>
          </a:p>
          <a:p>
            <a:pPr algn="r" eaLnBrk="1" hangingPunct="1"/>
            <a:endParaRPr lang="es-ES" altLang="ca-ES" sz="3200" b="1" dirty="0">
              <a:solidFill>
                <a:srgbClr val="007ABE"/>
              </a:solidFill>
            </a:endParaRPr>
          </a:p>
          <a:p>
            <a:pPr algn="r" eaLnBrk="1" hangingPunct="1"/>
            <a:endParaRPr lang="es-ES" altLang="ca-ES" sz="3200" b="1" dirty="0" smtClean="0">
              <a:solidFill>
                <a:srgbClr val="007ABE"/>
              </a:solidFill>
            </a:endParaRPr>
          </a:p>
          <a:p>
            <a:pPr algn="r" eaLnBrk="1" hangingPunct="1"/>
            <a:r>
              <a:rPr lang="ca-ES" sz="2000" b="1" dirty="0">
                <a:solidFill>
                  <a:srgbClr val="007ABE"/>
                </a:solidFill>
              </a:rPr>
              <a:t>(presentat a </a:t>
            </a:r>
            <a:r>
              <a:rPr lang="ca-ES" sz="2000" b="1" dirty="0" smtClean="0">
                <a:solidFill>
                  <a:srgbClr val="007ABE"/>
                </a:solidFill>
              </a:rPr>
              <a:t>equips de gestió de centres 16.01.2013, caps d’estudi 16.10.2014)</a:t>
            </a:r>
            <a:endParaRPr lang="ca-ES" sz="2000" b="1" dirty="0">
              <a:solidFill>
                <a:srgbClr val="007ABE"/>
              </a:solidFill>
            </a:endParaRPr>
          </a:p>
          <a:p>
            <a:pPr algn="r" eaLnBrk="1" hangingPunct="1"/>
            <a:endParaRPr lang="es-ES" altLang="ca-ES" sz="3200" b="1" dirty="0">
              <a:solidFill>
                <a:srgbClr val="007ABE"/>
              </a:solidFill>
            </a:endParaRPr>
          </a:p>
          <a:p>
            <a:pPr algn="r" eaLnBrk="1" hangingPunct="1"/>
            <a:endParaRPr lang="es-ES" altLang="ca-ES" sz="3200" b="1" dirty="0">
              <a:solidFill>
                <a:srgbClr val="007ABE"/>
              </a:solidFill>
            </a:endParaRPr>
          </a:p>
        </p:txBody>
      </p:sp>
    </p:spTree>
    <p:extLst>
      <p:ext uri="{BB962C8B-B14F-4D97-AF65-F5344CB8AC3E}">
        <p14:creationId xmlns:p14="http://schemas.microsoft.com/office/powerpoint/2010/main" xmlns="" val="306120438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Marcador de contenido"/>
          <p:cNvSpPr>
            <a:spLocks noGrp="1"/>
          </p:cNvSpPr>
          <p:nvPr>
            <p:ph idx="1"/>
          </p:nvPr>
        </p:nvSpPr>
        <p:spPr>
          <a:xfrm>
            <a:off x="827088" y="1196975"/>
            <a:ext cx="7177087" cy="5111750"/>
          </a:xfrm>
        </p:spPr>
        <p:txBody>
          <a:bodyPr/>
          <a:lstStyle/>
          <a:p>
            <a:pPr marL="0" indent="0" eaLnBrk="1" hangingPunct="1">
              <a:lnSpc>
                <a:spcPct val="150000"/>
              </a:lnSpc>
              <a:buFont typeface="Wingdings" pitchFamily="2" charset="2"/>
              <a:buNone/>
              <a:defRPr/>
            </a:pPr>
            <a:r>
              <a:rPr lang="ca-ES" b="1" dirty="0" smtClean="0"/>
              <a:t>Legislació d’aplicació</a:t>
            </a:r>
          </a:p>
          <a:p>
            <a:pPr eaLnBrk="1" hangingPunct="1">
              <a:lnSpc>
                <a:spcPct val="150000"/>
              </a:lnSpc>
              <a:defRPr/>
            </a:pPr>
            <a:r>
              <a:rPr lang="ca-ES" sz="1800" dirty="0" smtClean="0"/>
              <a:t>Reial decret 1393/2007, de 29 d’octubre.</a:t>
            </a:r>
            <a:endParaRPr lang="ca-ES" sz="1000" dirty="0" smtClean="0"/>
          </a:p>
          <a:p>
            <a:pPr marL="0" indent="0" algn="just">
              <a:buFont typeface="Wingdings" pitchFamily="2" charset="2"/>
              <a:buNone/>
              <a:tabLst>
                <a:tab pos="363538" algn="l"/>
              </a:tabLst>
              <a:defRPr/>
            </a:pPr>
            <a:r>
              <a:rPr lang="es-ES" sz="1000" dirty="0"/>
              <a:t>	</a:t>
            </a:r>
            <a:endParaRPr lang="es-ES" sz="1000" dirty="0" smtClean="0"/>
          </a:p>
          <a:p>
            <a:pPr marL="0" indent="0" algn="just">
              <a:buFont typeface="Wingdings" pitchFamily="2" charset="2"/>
              <a:buNone/>
              <a:tabLst>
                <a:tab pos="363538" algn="l"/>
              </a:tabLst>
              <a:defRPr/>
            </a:pPr>
            <a:r>
              <a:rPr lang="es-ES" sz="1600" b="1" dirty="0"/>
              <a:t>	</a:t>
            </a:r>
            <a:r>
              <a:rPr lang="es-ES" sz="1400" b="1" dirty="0" smtClean="0"/>
              <a:t>Disposición </a:t>
            </a:r>
            <a:r>
              <a:rPr lang="es-ES" sz="1400" b="1" dirty="0"/>
              <a:t>transitoria segunda. </a:t>
            </a:r>
            <a:r>
              <a:rPr lang="es-ES" sz="1400" b="1" dirty="0" smtClean="0"/>
              <a:t> Enseñanzas </a:t>
            </a:r>
            <a:r>
              <a:rPr lang="es-ES" sz="1400" b="1" dirty="0"/>
              <a:t>anteriores.</a:t>
            </a:r>
          </a:p>
          <a:p>
            <a:pPr marL="0" indent="0" algn="just">
              <a:buFont typeface="Wingdings" pitchFamily="2" charset="2"/>
              <a:buNone/>
              <a:tabLst>
                <a:tab pos="363538" algn="l"/>
              </a:tabLst>
              <a:defRPr/>
            </a:pPr>
            <a:r>
              <a:rPr lang="es-ES" sz="1400" dirty="0" smtClean="0"/>
              <a:t>	a</a:t>
            </a:r>
            <a:r>
              <a:rPr lang="es-ES" sz="1400" dirty="0"/>
              <a:t>) A los estudiantes que en la fecha de entrada en vigor de este real </a:t>
            </a:r>
            <a:r>
              <a:rPr lang="es-ES" sz="1400" dirty="0" smtClean="0"/>
              <a:t>	decreto, hubiesen </a:t>
            </a:r>
            <a:r>
              <a:rPr lang="es-ES" sz="1400" dirty="0"/>
              <a:t>iniciado estudios universitarios oficiales conforme a </a:t>
            </a:r>
            <a:r>
              <a:rPr lang="es-ES" sz="1400" dirty="0" smtClean="0"/>
              <a:t>	anteriores </a:t>
            </a:r>
            <a:r>
              <a:rPr lang="es-ES" sz="1400" dirty="0"/>
              <a:t>ordenaciones, les serán de aplicación las disposiciones </a:t>
            </a:r>
            <a:r>
              <a:rPr lang="es-ES" sz="1400" dirty="0" smtClean="0"/>
              <a:t>	reguladoras </a:t>
            </a:r>
            <a:r>
              <a:rPr lang="es-ES" sz="1400" dirty="0"/>
              <a:t>por las que hubieran iniciado sus estudios, sin perjuicio de lo </a:t>
            </a:r>
            <a:r>
              <a:rPr lang="es-ES" sz="1400" dirty="0" smtClean="0"/>
              <a:t>	establecido </a:t>
            </a:r>
            <a:r>
              <a:rPr lang="es-ES" sz="1400" dirty="0"/>
              <a:t>en la Disposición Adicional Segunda de este real decreto, </a:t>
            </a:r>
            <a:r>
              <a:rPr lang="es-ES" sz="1400" dirty="0" smtClean="0"/>
              <a:t>hasta </a:t>
            </a:r>
            <a:r>
              <a:rPr lang="es-ES" sz="1400" dirty="0"/>
              <a:t>el 30 </a:t>
            </a:r>
            <a:r>
              <a:rPr lang="es-ES" sz="1400" dirty="0" smtClean="0"/>
              <a:t>	de </a:t>
            </a:r>
            <a:r>
              <a:rPr lang="es-ES" sz="1400" dirty="0"/>
              <a:t>septiembre de 2015, en que quedarán definitivamente </a:t>
            </a:r>
            <a:r>
              <a:rPr lang="es-ES" sz="1400" dirty="0" smtClean="0"/>
              <a:t>extinguidas.</a:t>
            </a:r>
          </a:p>
          <a:p>
            <a:pPr marL="0" indent="0" algn="just">
              <a:buFont typeface="Wingdings" pitchFamily="2" charset="2"/>
              <a:buNone/>
              <a:tabLst>
                <a:tab pos="363538" algn="l"/>
              </a:tabLst>
              <a:defRPr/>
            </a:pPr>
            <a:endParaRPr lang="es-ES" sz="1400" dirty="0" smtClean="0"/>
          </a:p>
          <a:p>
            <a:pPr marL="358775" indent="0" algn="just">
              <a:buNone/>
              <a:tabLst>
                <a:tab pos="363538" algn="l"/>
              </a:tabLst>
              <a:defRPr/>
            </a:pPr>
            <a:r>
              <a:rPr lang="es-ES" sz="1400" b="1" dirty="0"/>
              <a:t>Disposición adicional segunda. </a:t>
            </a:r>
            <a:r>
              <a:rPr lang="es-ES" sz="1400" b="1" dirty="0" smtClean="0"/>
              <a:t> Incorporación </a:t>
            </a:r>
            <a:r>
              <a:rPr lang="es-ES" sz="1400" b="1" dirty="0"/>
              <a:t>a las nuevas enseñanzas.</a:t>
            </a:r>
          </a:p>
          <a:p>
            <a:pPr marL="358775" indent="0" algn="just">
              <a:buNone/>
            </a:pPr>
            <a:r>
              <a:rPr lang="es-ES" sz="1400" dirty="0"/>
              <a:t>Los alumnos que hayan comenzado estudios conforme a anteriores ordenaciones universitarias podrán acceder a las enseñanzas reguladas en este real decreto, previa admisión de la Universidad correspondiente de acuerdo con lo establecido en este real decreto y en la normativa de la propia universidad.</a:t>
            </a:r>
          </a:p>
          <a:p>
            <a:pPr marL="0" indent="0" algn="just">
              <a:buFont typeface="Wingdings" pitchFamily="2" charset="2"/>
              <a:buNone/>
              <a:tabLst>
                <a:tab pos="363538" algn="l"/>
              </a:tabLst>
              <a:defRPr/>
            </a:pPr>
            <a:endParaRPr lang="es-ES" sz="1600" dirty="0"/>
          </a:p>
        </p:txBody>
      </p:sp>
      <p:sp>
        <p:nvSpPr>
          <p:cNvPr id="52227" name="2 Marcador de contenido"/>
          <p:cNvSpPr txBox="1">
            <a:spLocks/>
          </p:cNvSpPr>
          <p:nvPr/>
        </p:nvSpPr>
        <p:spPr bwMode="auto">
          <a:xfrm>
            <a:off x="2700338" y="116632"/>
            <a:ext cx="5832475"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r>
              <a:rPr lang="ca-ES" sz="2400" b="1" dirty="0" smtClean="0">
                <a:solidFill>
                  <a:srgbClr val="0070C0"/>
                </a:solidFill>
              </a:rPr>
              <a:t>5. </a:t>
            </a:r>
            <a:r>
              <a:rPr lang="ca-ES" sz="2400" b="1" dirty="0">
                <a:solidFill>
                  <a:srgbClr val="0070C0"/>
                </a:solidFill>
              </a:rPr>
              <a:t>Extinció de plans d’estudis</a:t>
            </a:r>
            <a:endParaRPr lang="es-ES" sz="2400" b="1" dirty="0"/>
          </a:p>
          <a:p>
            <a:pPr algn="r" eaLnBrk="1" fontAlgn="base" hangingPunct="1">
              <a:spcBef>
                <a:spcPct val="0"/>
              </a:spcBef>
              <a:spcAft>
                <a:spcPct val="0"/>
              </a:spcAft>
            </a:pPr>
            <a:r>
              <a:rPr lang="ca-ES" altLang="ca-ES" sz="2400" b="1" u="sng" dirty="0" smtClean="0">
                <a:solidFill>
                  <a:srgbClr val="007DCC"/>
                </a:solidFill>
              </a:rPr>
              <a:t>anteriors a l’EEES</a:t>
            </a:r>
            <a:endParaRPr lang="ca-ES" altLang="ca-ES" sz="2400" b="1" u="sng" dirty="0">
              <a:solidFill>
                <a:srgbClr val="007DCC"/>
              </a:solidFill>
            </a:endParaRPr>
          </a:p>
        </p:txBody>
      </p:sp>
      <p:sp>
        <p:nvSpPr>
          <p:cNvPr id="5" name="Contenidor de número de diapositiva 4"/>
          <p:cNvSpPr>
            <a:spLocks noGrp="1"/>
          </p:cNvSpPr>
          <p:nvPr>
            <p:ph type="sldNum" sz="quarter" idx="16"/>
          </p:nvPr>
        </p:nvSpPr>
        <p:spPr/>
        <p:txBody>
          <a:bodyPr/>
          <a:lstStyle/>
          <a:p>
            <a:pPr>
              <a:defRPr/>
            </a:pPr>
            <a:fld id="{D524A5E2-CF8B-4DFE-BAAB-A36468479407}" type="slidenum">
              <a:rPr lang="es-ES" smtClean="0">
                <a:solidFill>
                  <a:srgbClr val="000000"/>
                </a:solidFill>
              </a:rPr>
              <a:pPr>
                <a:defRPr/>
              </a:pPr>
              <a:t>44</a:t>
            </a:fld>
            <a:endParaRPr lang="es-ES" dirty="0">
              <a:solidFill>
                <a:srgbClr val="000000"/>
              </a:solidFill>
            </a:endParaRPr>
          </a:p>
        </p:txBody>
      </p:sp>
    </p:spTree>
    <p:extLst>
      <p:ext uri="{BB962C8B-B14F-4D97-AF65-F5344CB8AC3E}">
        <p14:creationId xmlns:p14="http://schemas.microsoft.com/office/powerpoint/2010/main" xmlns="" val="2724976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Marcador de contenido"/>
          <p:cNvSpPr>
            <a:spLocks noGrp="1"/>
          </p:cNvSpPr>
          <p:nvPr>
            <p:ph idx="1"/>
          </p:nvPr>
        </p:nvSpPr>
        <p:spPr>
          <a:xfrm>
            <a:off x="827088" y="1196975"/>
            <a:ext cx="7177087" cy="5111750"/>
          </a:xfrm>
        </p:spPr>
        <p:txBody>
          <a:bodyPr/>
          <a:lstStyle/>
          <a:p>
            <a:pPr marL="0" indent="0" eaLnBrk="1" hangingPunct="1">
              <a:lnSpc>
                <a:spcPct val="150000"/>
              </a:lnSpc>
              <a:buNone/>
              <a:defRPr/>
            </a:pPr>
            <a:r>
              <a:rPr lang="ca-ES" b="1" dirty="0" smtClean="0"/>
              <a:t>Legislació </a:t>
            </a:r>
            <a:r>
              <a:rPr lang="ca-ES" b="1" dirty="0"/>
              <a:t>d’aplicació</a:t>
            </a:r>
          </a:p>
          <a:p>
            <a:pPr eaLnBrk="1" hangingPunct="1">
              <a:lnSpc>
                <a:spcPct val="150000"/>
              </a:lnSpc>
              <a:defRPr/>
            </a:pPr>
            <a:r>
              <a:rPr lang="ca-ES" sz="1600" dirty="0"/>
              <a:t>Reial decret </a:t>
            </a:r>
            <a:r>
              <a:rPr lang="ca-ES" sz="1600" dirty="0" smtClean="0"/>
              <a:t>861/2010, </a:t>
            </a:r>
            <a:r>
              <a:rPr lang="ca-ES" sz="1600" dirty="0"/>
              <a:t>de </a:t>
            </a:r>
            <a:r>
              <a:rPr lang="ca-ES" sz="1600" dirty="0" smtClean="0"/>
              <a:t>2 de juliol. Modifica el Reial decret 1393/2007.</a:t>
            </a:r>
          </a:p>
          <a:p>
            <a:pPr marL="0" indent="0">
              <a:buFont typeface="Wingdings" pitchFamily="2" charset="2"/>
              <a:buNone/>
              <a:tabLst>
                <a:tab pos="363538" algn="l"/>
              </a:tabLst>
              <a:defRPr/>
            </a:pPr>
            <a:r>
              <a:rPr lang="es-ES" sz="1000" dirty="0" smtClean="0"/>
              <a:t>	</a:t>
            </a:r>
          </a:p>
          <a:p>
            <a:pPr marL="0" indent="0">
              <a:buFont typeface="Wingdings" pitchFamily="2" charset="2"/>
              <a:buNone/>
              <a:tabLst>
                <a:tab pos="363538" algn="l"/>
              </a:tabLst>
              <a:defRPr/>
            </a:pPr>
            <a:r>
              <a:rPr lang="es-ES" sz="1600" b="1" dirty="0"/>
              <a:t>	</a:t>
            </a:r>
            <a:r>
              <a:rPr lang="es-ES" sz="1400" b="1" dirty="0" smtClean="0"/>
              <a:t>Disposición transitoria segunda. Enseñanzas anteriores.</a:t>
            </a:r>
          </a:p>
          <a:p>
            <a:pPr marL="0" indent="0" algn="just">
              <a:buFont typeface="Wingdings" pitchFamily="2" charset="2"/>
              <a:buNone/>
              <a:tabLst>
                <a:tab pos="363538" algn="l"/>
              </a:tabLst>
              <a:defRPr/>
            </a:pPr>
            <a:r>
              <a:rPr lang="es-ES" sz="1400" dirty="0" smtClean="0"/>
              <a:t>	a</a:t>
            </a:r>
            <a:r>
              <a:rPr lang="es-ES" sz="1400" dirty="0"/>
              <a:t>) A los estudiantes que hubiesen iniciado estudios universitarios </a:t>
            </a:r>
            <a:r>
              <a:rPr lang="es-ES" sz="1400" dirty="0" smtClean="0"/>
              <a:t>	oficiales </a:t>
            </a:r>
            <a:r>
              <a:rPr lang="es-ES" sz="1400" dirty="0"/>
              <a:t>conforme a anteriores ordenaciones, les serán de aplicación las </a:t>
            </a:r>
            <a:r>
              <a:rPr lang="es-ES" sz="1400" dirty="0" smtClean="0"/>
              <a:t>	disposiciones </a:t>
            </a:r>
            <a:r>
              <a:rPr lang="es-ES" sz="1400" dirty="0"/>
              <a:t>reguladoras por las que hubieran iniciado sus estudios, sin </a:t>
            </a:r>
            <a:r>
              <a:rPr lang="es-ES" sz="1400" dirty="0" smtClean="0"/>
              <a:t>	perjuicio </a:t>
            </a:r>
            <a:r>
              <a:rPr lang="es-ES" sz="1400" dirty="0"/>
              <a:t>de lo establecido en la disposición adicional segunda de este </a:t>
            </a:r>
            <a:r>
              <a:rPr lang="es-ES" sz="1400" dirty="0" smtClean="0"/>
              <a:t>real </a:t>
            </a:r>
            <a:r>
              <a:rPr lang="es-ES" sz="1400" dirty="0"/>
              <a:t>decreto, </a:t>
            </a:r>
            <a:r>
              <a:rPr lang="es-ES" sz="1400" dirty="0" smtClean="0"/>
              <a:t>	hasta </a:t>
            </a:r>
            <a:r>
              <a:rPr lang="es-ES" sz="1400" dirty="0"/>
              <a:t>el 30 de septiembre de 2015, en que quedarán </a:t>
            </a:r>
            <a:r>
              <a:rPr lang="es-ES" sz="1400" dirty="0" smtClean="0"/>
              <a:t>definitivamente </a:t>
            </a:r>
            <a:r>
              <a:rPr lang="es-ES" sz="1400" dirty="0"/>
              <a:t>extinguidas. </a:t>
            </a:r>
            <a:r>
              <a:rPr lang="es-ES" sz="1400" dirty="0" smtClean="0"/>
              <a:t>	</a:t>
            </a:r>
            <a:r>
              <a:rPr lang="es-ES" sz="1400" dirty="0" smtClean="0">
                <a:solidFill>
                  <a:srgbClr val="FF0000"/>
                </a:solidFill>
              </a:rPr>
              <a:t>Ello </a:t>
            </a:r>
            <a:r>
              <a:rPr lang="es-ES" sz="1400" dirty="0">
                <a:solidFill>
                  <a:srgbClr val="FF0000"/>
                </a:solidFill>
              </a:rPr>
              <a:t>no obstante, las universidades, </a:t>
            </a:r>
            <a:r>
              <a:rPr lang="es-ES" sz="1400" dirty="0" smtClean="0">
                <a:solidFill>
                  <a:srgbClr val="FF0000"/>
                </a:solidFill>
              </a:rPr>
              <a:t>sin perjuicio </a:t>
            </a:r>
            <a:r>
              <a:rPr lang="es-ES" sz="1400" dirty="0">
                <a:solidFill>
                  <a:srgbClr val="FF0000"/>
                </a:solidFill>
              </a:rPr>
              <a:t>de las normas de permanencia que </a:t>
            </a:r>
            <a:r>
              <a:rPr lang="es-ES" sz="1400" dirty="0" smtClean="0">
                <a:solidFill>
                  <a:srgbClr val="FF0000"/>
                </a:solidFill>
              </a:rPr>
              <a:t>	sean </a:t>
            </a:r>
            <a:r>
              <a:rPr lang="es-ES" sz="1400" dirty="0">
                <a:solidFill>
                  <a:srgbClr val="FF0000"/>
                </a:solidFill>
              </a:rPr>
              <a:t>de aplicación, </a:t>
            </a:r>
            <a:r>
              <a:rPr lang="es-ES" sz="1400" dirty="0" smtClean="0">
                <a:solidFill>
                  <a:srgbClr val="FF0000"/>
                </a:solidFill>
              </a:rPr>
              <a:t>garantizarán </a:t>
            </a:r>
            <a:r>
              <a:rPr lang="es-ES" sz="1400" dirty="0">
                <a:solidFill>
                  <a:srgbClr val="FF0000"/>
                </a:solidFill>
              </a:rPr>
              <a:t>la organización de al menos cuatro convocatorias </a:t>
            </a:r>
            <a:r>
              <a:rPr lang="es-ES" sz="1400" dirty="0" smtClean="0">
                <a:solidFill>
                  <a:srgbClr val="FF0000"/>
                </a:solidFill>
              </a:rPr>
              <a:t>	de examen </a:t>
            </a:r>
            <a:r>
              <a:rPr lang="es-ES" sz="1400" dirty="0">
                <a:solidFill>
                  <a:srgbClr val="FF0000"/>
                </a:solidFill>
              </a:rPr>
              <a:t>en los dos cursos académicos siguientes a la citada fecha de </a:t>
            </a:r>
            <a:r>
              <a:rPr lang="es-ES" sz="1400" dirty="0" smtClean="0">
                <a:solidFill>
                  <a:srgbClr val="FF0000"/>
                </a:solidFill>
              </a:rPr>
              <a:t>	extinción.</a:t>
            </a:r>
          </a:p>
          <a:p>
            <a:pPr marL="0" indent="0" algn="just">
              <a:buFont typeface="Wingdings" pitchFamily="2" charset="2"/>
              <a:buNone/>
              <a:tabLst>
                <a:tab pos="363538" algn="l"/>
              </a:tabLst>
              <a:defRPr/>
            </a:pPr>
            <a:endParaRPr lang="es-ES" sz="1600" dirty="0" smtClean="0">
              <a:solidFill>
                <a:srgbClr val="FF0000"/>
              </a:solidFill>
            </a:endParaRPr>
          </a:p>
        </p:txBody>
      </p:sp>
      <p:sp>
        <p:nvSpPr>
          <p:cNvPr id="53251" name="2 Marcador de contenido"/>
          <p:cNvSpPr txBox="1">
            <a:spLocks/>
          </p:cNvSpPr>
          <p:nvPr/>
        </p:nvSpPr>
        <p:spPr bwMode="auto">
          <a:xfrm>
            <a:off x="2700338" y="116632"/>
            <a:ext cx="5832475"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r>
              <a:rPr lang="ca-ES" sz="2400" b="1" dirty="0" smtClean="0">
                <a:solidFill>
                  <a:srgbClr val="0070C0"/>
                </a:solidFill>
              </a:rPr>
              <a:t>5. </a:t>
            </a:r>
            <a:r>
              <a:rPr lang="ca-ES" sz="2400" b="1" dirty="0">
                <a:solidFill>
                  <a:srgbClr val="0070C0"/>
                </a:solidFill>
              </a:rPr>
              <a:t>Extinció de plans d’estudis</a:t>
            </a:r>
            <a:endParaRPr lang="es-ES" sz="2400" b="1" dirty="0"/>
          </a:p>
          <a:p>
            <a:pPr algn="r" eaLnBrk="1" hangingPunct="1"/>
            <a:r>
              <a:rPr lang="ca-ES" altLang="ca-ES" sz="2400" b="1" u="sng" dirty="0">
                <a:solidFill>
                  <a:srgbClr val="007DCC"/>
                </a:solidFill>
              </a:rPr>
              <a:t>anteriors a l’EEES</a:t>
            </a:r>
          </a:p>
        </p:txBody>
      </p:sp>
      <p:sp>
        <p:nvSpPr>
          <p:cNvPr id="5" name="Contenidor de número de diapositiva 4"/>
          <p:cNvSpPr>
            <a:spLocks noGrp="1"/>
          </p:cNvSpPr>
          <p:nvPr>
            <p:ph type="sldNum" sz="quarter" idx="16"/>
          </p:nvPr>
        </p:nvSpPr>
        <p:spPr/>
        <p:txBody>
          <a:bodyPr/>
          <a:lstStyle/>
          <a:p>
            <a:pPr>
              <a:defRPr/>
            </a:pPr>
            <a:fld id="{BDD4B717-9F9E-4EF7-8CC7-BC2693EB8960}" type="slidenum">
              <a:rPr lang="es-ES" smtClean="0">
                <a:solidFill>
                  <a:srgbClr val="000000"/>
                </a:solidFill>
              </a:rPr>
              <a:pPr>
                <a:defRPr/>
              </a:pPr>
              <a:t>45</a:t>
            </a:fld>
            <a:endParaRPr lang="es-ES" dirty="0">
              <a:solidFill>
                <a:srgbClr val="000000"/>
              </a:solidFill>
            </a:endParaRPr>
          </a:p>
        </p:txBody>
      </p:sp>
    </p:spTree>
    <p:extLst>
      <p:ext uri="{BB962C8B-B14F-4D97-AF65-F5344CB8AC3E}">
        <p14:creationId xmlns:p14="http://schemas.microsoft.com/office/powerpoint/2010/main" xmlns="" val="185477070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Marcador de contenido"/>
          <p:cNvSpPr>
            <a:spLocks noGrp="1"/>
          </p:cNvSpPr>
          <p:nvPr>
            <p:ph idx="1"/>
          </p:nvPr>
        </p:nvSpPr>
        <p:spPr>
          <a:xfrm>
            <a:off x="827088" y="1196975"/>
            <a:ext cx="7177087" cy="5111750"/>
          </a:xfrm>
        </p:spPr>
        <p:txBody>
          <a:bodyPr/>
          <a:lstStyle/>
          <a:p>
            <a:pPr marL="0" indent="0" eaLnBrk="1" hangingPunct="1">
              <a:lnSpc>
                <a:spcPct val="150000"/>
              </a:lnSpc>
              <a:buNone/>
              <a:defRPr/>
            </a:pPr>
            <a:r>
              <a:rPr lang="ca-ES" b="1" dirty="0" smtClean="0"/>
              <a:t>Legislació </a:t>
            </a:r>
            <a:r>
              <a:rPr lang="ca-ES" b="1" dirty="0"/>
              <a:t>d’aplicació</a:t>
            </a:r>
          </a:p>
          <a:p>
            <a:pPr marL="0" indent="0" eaLnBrk="1" hangingPunct="1">
              <a:lnSpc>
                <a:spcPct val="150000"/>
              </a:lnSpc>
              <a:buNone/>
              <a:defRPr/>
            </a:pPr>
            <a:r>
              <a:rPr lang="ca-ES" sz="1400" b="1" dirty="0" smtClean="0"/>
              <a:t>Interpretació de la modificació de la disposició transitòria segona.</a:t>
            </a:r>
          </a:p>
          <a:p>
            <a:pPr marL="0" indent="0">
              <a:buFont typeface="Wingdings" pitchFamily="2" charset="2"/>
              <a:buNone/>
              <a:tabLst>
                <a:tab pos="363538" algn="l"/>
              </a:tabLst>
              <a:defRPr/>
            </a:pPr>
            <a:r>
              <a:rPr lang="es-ES" sz="1200" dirty="0" smtClean="0"/>
              <a:t>	</a:t>
            </a:r>
            <a:endParaRPr lang="es-ES" sz="1200" dirty="0" smtClean="0">
              <a:solidFill>
                <a:srgbClr val="FF0000"/>
              </a:solidFill>
            </a:endParaRPr>
          </a:p>
          <a:p>
            <a:pPr marL="0" indent="0">
              <a:buFont typeface="Wingdings" pitchFamily="2" charset="2"/>
              <a:buNone/>
              <a:tabLst>
                <a:tab pos="363538" algn="l"/>
              </a:tabLst>
              <a:defRPr/>
            </a:pPr>
            <a:r>
              <a:rPr lang="ca-ES" sz="1400" dirty="0" smtClean="0"/>
              <a:t>La modificació del Reial Decret únicament és d’aplicació en cas d’aquelles titulacions que el seu últim any de docència ordinària va ser el passat curs acadèmic 2013/2014 (exemple: titulacions de 1r i 2n cicle que van ser substituïdes per un grau implantat al curs acadèmic 2010/2011).</a:t>
            </a:r>
          </a:p>
          <a:p>
            <a:pPr marL="0" indent="0">
              <a:buFont typeface="Wingdings" pitchFamily="2" charset="2"/>
              <a:buNone/>
              <a:tabLst>
                <a:tab pos="363538" algn="l"/>
              </a:tabLst>
              <a:defRPr/>
            </a:pPr>
            <a:endParaRPr lang="ca-ES" sz="1400" dirty="0" smtClean="0"/>
          </a:p>
          <a:p>
            <a:pPr marL="0" indent="0">
              <a:buFont typeface="Wingdings" pitchFamily="2" charset="2"/>
              <a:buNone/>
              <a:tabLst>
                <a:tab pos="363538" algn="l"/>
              </a:tabLst>
              <a:defRPr/>
            </a:pPr>
            <a:r>
              <a:rPr lang="ca-ES" sz="1400" dirty="0" smtClean="0"/>
              <a:t>En aquests casos, si s’aplica la data de 30 de setembre de 2015, tal i com s’establia al RD 1393/2007, no queden garantides l’organització de les quatre convocatòries d’examen a les que tenen dret els estudiants en els dos cursos acadèmics següents a la data d’extinció de cada curs. És per aquest motiu que es va modificar el RD.</a:t>
            </a:r>
          </a:p>
          <a:p>
            <a:pPr marL="0" indent="0">
              <a:buFont typeface="Wingdings" pitchFamily="2" charset="2"/>
              <a:buNone/>
              <a:tabLst>
                <a:tab pos="363538" algn="l"/>
              </a:tabLst>
              <a:defRPr/>
            </a:pPr>
            <a:endParaRPr lang="ca-ES" sz="1400" dirty="0"/>
          </a:p>
          <a:p>
            <a:pPr marL="0" indent="0">
              <a:buFont typeface="Wingdings" pitchFamily="2" charset="2"/>
              <a:buNone/>
              <a:tabLst>
                <a:tab pos="363538" algn="l"/>
              </a:tabLst>
              <a:defRPr/>
            </a:pPr>
            <a:r>
              <a:rPr lang="ca-ES" sz="1400" dirty="0" smtClean="0"/>
              <a:t>Aquesta modificació, per tant, en cap cas aplica a l’extinció del còmput de les titulacions a extingir, sinó solament al casos que es trobin al supòsit exposat al primer paràgraf. </a:t>
            </a:r>
            <a:endParaRPr lang="ca-ES" sz="1400" dirty="0"/>
          </a:p>
        </p:txBody>
      </p:sp>
      <p:sp>
        <p:nvSpPr>
          <p:cNvPr id="53251" name="2 Marcador de contenido"/>
          <p:cNvSpPr txBox="1">
            <a:spLocks/>
          </p:cNvSpPr>
          <p:nvPr/>
        </p:nvSpPr>
        <p:spPr bwMode="auto">
          <a:xfrm>
            <a:off x="2700338" y="116632"/>
            <a:ext cx="5832475"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r>
              <a:rPr lang="ca-ES" sz="2400" b="1" dirty="0" smtClean="0">
                <a:solidFill>
                  <a:srgbClr val="0070C0"/>
                </a:solidFill>
              </a:rPr>
              <a:t>5. </a:t>
            </a:r>
            <a:r>
              <a:rPr lang="ca-ES" sz="2400" b="1" dirty="0">
                <a:solidFill>
                  <a:srgbClr val="0070C0"/>
                </a:solidFill>
              </a:rPr>
              <a:t>Extinció de plans d’estudis</a:t>
            </a:r>
            <a:endParaRPr lang="es-ES" sz="2400" b="1" dirty="0"/>
          </a:p>
          <a:p>
            <a:pPr algn="r" eaLnBrk="1" hangingPunct="1"/>
            <a:r>
              <a:rPr lang="ca-ES" altLang="ca-ES" sz="2400" b="1" u="sng" dirty="0">
                <a:solidFill>
                  <a:srgbClr val="007DCC"/>
                </a:solidFill>
              </a:rPr>
              <a:t>anteriors a l’EEES</a:t>
            </a:r>
          </a:p>
          <a:p>
            <a:pPr algn="r" eaLnBrk="1" fontAlgn="base" hangingPunct="1">
              <a:spcBef>
                <a:spcPct val="0"/>
              </a:spcBef>
              <a:spcAft>
                <a:spcPct val="0"/>
              </a:spcAft>
            </a:pPr>
            <a:endParaRPr lang="ca-ES" altLang="ca-ES" sz="2400" b="1" dirty="0">
              <a:solidFill>
                <a:srgbClr val="007DCC"/>
              </a:solidFill>
            </a:endParaRPr>
          </a:p>
        </p:txBody>
      </p:sp>
      <p:sp>
        <p:nvSpPr>
          <p:cNvPr id="5" name="Contenidor de número de diapositiva 4"/>
          <p:cNvSpPr>
            <a:spLocks noGrp="1"/>
          </p:cNvSpPr>
          <p:nvPr>
            <p:ph type="sldNum" sz="quarter" idx="16"/>
          </p:nvPr>
        </p:nvSpPr>
        <p:spPr/>
        <p:txBody>
          <a:bodyPr/>
          <a:lstStyle/>
          <a:p>
            <a:pPr>
              <a:defRPr/>
            </a:pPr>
            <a:fld id="{BDD4B717-9F9E-4EF7-8CC7-BC2693EB8960}" type="slidenum">
              <a:rPr lang="es-ES" smtClean="0">
                <a:solidFill>
                  <a:srgbClr val="000000"/>
                </a:solidFill>
              </a:rPr>
              <a:pPr>
                <a:defRPr/>
              </a:pPr>
              <a:t>46</a:t>
            </a:fld>
            <a:endParaRPr lang="es-ES" dirty="0">
              <a:solidFill>
                <a:srgbClr val="000000"/>
              </a:solidFill>
            </a:endParaRPr>
          </a:p>
        </p:txBody>
      </p:sp>
    </p:spTree>
    <p:extLst>
      <p:ext uri="{BB962C8B-B14F-4D97-AF65-F5344CB8AC3E}">
        <p14:creationId xmlns:p14="http://schemas.microsoft.com/office/powerpoint/2010/main" xmlns="" val="26731904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Marcador de contenido"/>
          <p:cNvSpPr>
            <a:spLocks noGrp="1"/>
          </p:cNvSpPr>
          <p:nvPr>
            <p:ph idx="1"/>
          </p:nvPr>
        </p:nvSpPr>
        <p:spPr>
          <a:xfrm>
            <a:off x="827088" y="1196975"/>
            <a:ext cx="7177087" cy="5111750"/>
          </a:xfrm>
        </p:spPr>
        <p:txBody>
          <a:bodyPr/>
          <a:lstStyle/>
          <a:p>
            <a:pPr marL="0" indent="0" eaLnBrk="1" hangingPunct="1">
              <a:lnSpc>
                <a:spcPct val="150000"/>
              </a:lnSpc>
              <a:buFont typeface="Wingdings" pitchFamily="2" charset="2"/>
              <a:buNone/>
              <a:defRPr/>
            </a:pPr>
            <a:r>
              <a:rPr lang="ca-ES" b="1" dirty="0" smtClean="0"/>
              <a:t>Legislació d’aplicació - Normativa UPC</a:t>
            </a:r>
          </a:p>
          <a:p>
            <a:pPr marL="0" indent="0" eaLnBrk="1" hangingPunct="1">
              <a:lnSpc>
                <a:spcPct val="150000"/>
              </a:lnSpc>
              <a:buFont typeface="Wingdings" pitchFamily="2" charset="2"/>
              <a:buNone/>
              <a:defRPr/>
            </a:pPr>
            <a:endParaRPr lang="ca-ES" sz="1000" dirty="0" smtClean="0"/>
          </a:p>
          <a:p>
            <a:pPr algn="just">
              <a:defRPr/>
            </a:pPr>
            <a:r>
              <a:rPr lang="ca-ES" sz="1600" b="1" dirty="0" smtClean="0"/>
              <a:t>Criteris per a l'extinció de les titulacions de primer cicle, segon cicle i primer i segon cicles i la implantació dels nous ensenyaments de grau de la UPC. </a:t>
            </a:r>
            <a:r>
              <a:rPr lang="ca-ES" sz="1600" dirty="0" smtClean="0"/>
              <a:t>Document aprovat per CG del dia 20/06/08.</a:t>
            </a:r>
          </a:p>
          <a:p>
            <a:pPr marL="0" indent="0" algn="just">
              <a:buFont typeface="Wingdings" pitchFamily="2" charset="2"/>
              <a:buNone/>
              <a:defRPr/>
            </a:pPr>
            <a:endParaRPr lang="es-ES" sz="1600" b="1" dirty="0" smtClean="0"/>
          </a:p>
          <a:p>
            <a:pPr marL="628650" indent="-285750" algn="just">
              <a:defRPr/>
            </a:pPr>
            <a:r>
              <a:rPr lang="ca-ES" sz="1600" dirty="0" smtClean="0"/>
              <a:t>D’aplicació a l’extinció dels plans d’estudis de primer, primer i segon i segon cicles de l’anterior ordenació d’estudis.</a:t>
            </a:r>
          </a:p>
          <a:p>
            <a:pPr marL="628650" indent="-285750" algn="just">
              <a:defRPr/>
            </a:pPr>
            <a:endParaRPr lang="es-ES" sz="1600" dirty="0" smtClean="0"/>
          </a:p>
          <a:p>
            <a:pPr marL="628650" indent="-285750" algn="just">
              <a:defRPr/>
            </a:pPr>
            <a:r>
              <a:rPr lang="es-ES" sz="1600" dirty="0"/>
              <a:t>En </a:t>
            </a:r>
            <a:r>
              <a:rPr lang="ca-ES" sz="1600" dirty="0" smtClean="0"/>
              <a:t>tots els casos, els plans d’estudis s'extingiran curs a curs</a:t>
            </a:r>
            <a:r>
              <a:rPr lang="es-ES" sz="1600" dirty="0" smtClean="0"/>
              <a:t>.</a:t>
            </a:r>
          </a:p>
          <a:p>
            <a:pPr marL="628650" indent="-285750" algn="just">
              <a:defRPr/>
            </a:pPr>
            <a:endParaRPr lang="ca-ES" sz="1600" dirty="0" smtClean="0"/>
          </a:p>
          <a:p>
            <a:pPr marL="628650" indent="-285750" algn="just">
              <a:defRPr/>
            </a:pPr>
            <a:r>
              <a:rPr lang="ca-ES" sz="1600" dirty="0" smtClean="0"/>
              <a:t>L’estudiant disposa, un cop extingit cada curs, de quatre convocatòries d’examen en els dos cursos acadèmics següents</a:t>
            </a:r>
            <a:r>
              <a:rPr lang="es-ES" sz="1600" dirty="0" smtClean="0"/>
              <a:t>.</a:t>
            </a:r>
            <a:endParaRPr lang="es-ES" sz="1600" dirty="0"/>
          </a:p>
          <a:p>
            <a:pPr indent="0">
              <a:buFont typeface="Wingdings" pitchFamily="2" charset="2"/>
              <a:buNone/>
              <a:defRPr/>
            </a:pPr>
            <a:r>
              <a:rPr lang="es-ES" sz="1800" dirty="0"/>
              <a:t>	</a:t>
            </a:r>
            <a:endParaRPr lang="es-ES" sz="1600" dirty="0">
              <a:solidFill>
                <a:srgbClr val="FF0000"/>
              </a:solidFill>
            </a:endParaRPr>
          </a:p>
        </p:txBody>
      </p:sp>
      <p:sp>
        <p:nvSpPr>
          <p:cNvPr id="54275" name="2 Marcador de contenido"/>
          <p:cNvSpPr txBox="1">
            <a:spLocks/>
          </p:cNvSpPr>
          <p:nvPr/>
        </p:nvSpPr>
        <p:spPr bwMode="auto">
          <a:xfrm>
            <a:off x="2700338" y="116632"/>
            <a:ext cx="5832475"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r>
              <a:rPr lang="ca-ES" sz="2400" b="1" dirty="0" smtClean="0">
                <a:solidFill>
                  <a:srgbClr val="0070C0"/>
                </a:solidFill>
              </a:rPr>
              <a:t>5. </a:t>
            </a:r>
            <a:r>
              <a:rPr lang="ca-ES" sz="2400" b="1" dirty="0">
                <a:solidFill>
                  <a:srgbClr val="0070C0"/>
                </a:solidFill>
              </a:rPr>
              <a:t>Extinció de plans d’estudis</a:t>
            </a:r>
            <a:endParaRPr lang="es-ES" sz="2400" b="1" dirty="0"/>
          </a:p>
          <a:p>
            <a:pPr algn="r" eaLnBrk="1" hangingPunct="1"/>
            <a:r>
              <a:rPr lang="ca-ES" altLang="ca-ES" sz="2400" b="1" u="sng" dirty="0">
                <a:solidFill>
                  <a:srgbClr val="007DCC"/>
                </a:solidFill>
              </a:rPr>
              <a:t>anteriors a l’EEES</a:t>
            </a:r>
          </a:p>
          <a:p>
            <a:pPr algn="r" eaLnBrk="1" fontAlgn="base" hangingPunct="1">
              <a:spcBef>
                <a:spcPct val="0"/>
              </a:spcBef>
              <a:spcAft>
                <a:spcPct val="0"/>
              </a:spcAft>
            </a:pPr>
            <a:endParaRPr lang="ca-ES" altLang="ca-ES" sz="2400" b="1" dirty="0">
              <a:solidFill>
                <a:srgbClr val="007DCC"/>
              </a:solidFill>
            </a:endParaRPr>
          </a:p>
        </p:txBody>
      </p:sp>
      <p:sp>
        <p:nvSpPr>
          <p:cNvPr id="5" name="Contenidor de número de diapositiva 4"/>
          <p:cNvSpPr>
            <a:spLocks noGrp="1"/>
          </p:cNvSpPr>
          <p:nvPr>
            <p:ph type="sldNum" sz="quarter" idx="16"/>
          </p:nvPr>
        </p:nvSpPr>
        <p:spPr/>
        <p:txBody>
          <a:bodyPr/>
          <a:lstStyle/>
          <a:p>
            <a:pPr>
              <a:defRPr/>
            </a:pPr>
            <a:fld id="{3F1D6B55-A39D-4C1E-B806-ABC2473C1BCF}" type="slidenum">
              <a:rPr lang="es-ES" smtClean="0">
                <a:solidFill>
                  <a:srgbClr val="000000"/>
                </a:solidFill>
              </a:rPr>
              <a:pPr>
                <a:defRPr/>
              </a:pPr>
              <a:t>47</a:t>
            </a:fld>
            <a:endParaRPr lang="es-ES">
              <a:solidFill>
                <a:srgbClr val="000000"/>
              </a:solidFill>
            </a:endParaRPr>
          </a:p>
        </p:txBody>
      </p:sp>
    </p:spTree>
    <p:extLst>
      <p:ext uri="{BB962C8B-B14F-4D97-AF65-F5344CB8AC3E}">
        <p14:creationId xmlns:p14="http://schemas.microsoft.com/office/powerpoint/2010/main" xmlns="" val="425261999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idor de contingut 5"/>
          <p:cNvGraphicFramePr>
            <a:graphicFrameLocks noGrp="1"/>
          </p:cNvGraphicFramePr>
          <p:nvPr>
            <p:ph idx="1"/>
            <p:extLst>
              <p:ext uri="{D42A27DB-BD31-4B8C-83A1-F6EECF244321}">
                <p14:modId xmlns:p14="http://schemas.microsoft.com/office/powerpoint/2010/main" xmlns="" val="2410070780"/>
              </p:ext>
            </p:extLst>
          </p:nvPr>
        </p:nvGraphicFramePr>
        <p:xfrm>
          <a:off x="971600" y="1916834"/>
          <a:ext cx="6981190" cy="3231572"/>
        </p:xfrm>
        <a:graphic>
          <a:graphicData uri="http://schemas.openxmlformats.org/drawingml/2006/table">
            <a:tbl>
              <a:tblPr firstRow="1" firstCol="1" bandRow="1">
                <a:tableStyleId>{5C22544A-7EE6-4342-B048-85BDC9FD1C3A}</a:tableStyleId>
              </a:tblPr>
              <a:tblGrid>
                <a:gridCol w="1329055"/>
                <a:gridCol w="1602105"/>
                <a:gridCol w="1602105"/>
                <a:gridCol w="1350010"/>
                <a:gridCol w="1097915"/>
              </a:tblGrid>
              <a:tr h="698610">
                <a:tc>
                  <a:txBody>
                    <a:bodyPr/>
                    <a:lstStyle/>
                    <a:p>
                      <a:pPr>
                        <a:lnSpc>
                          <a:spcPct val="115000"/>
                        </a:lnSpc>
                        <a:spcAft>
                          <a:spcPts val="0"/>
                        </a:spcAft>
                      </a:pPr>
                      <a:r>
                        <a:rPr lang="ca-ES" sz="900" dirty="0">
                          <a:effectLst/>
                        </a:rPr>
                        <a:t>Cicle de l’estudi que s’extingeix</a:t>
                      </a:r>
                      <a:endParaRPr lang="es-ES" sz="1100" dirty="0">
                        <a:effectLst/>
                        <a:latin typeface="Calibri"/>
                        <a:ea typeface="Calibri"/>
                        <a:cs typeface="Times New Roman"/>
                      </a:endParaRPr>
                    </a:p>
                  </a:txBody>
                  <a:tcPr marL="68580" marR="68580" marT="0" marB="0"/>
                </a:tc>
                <a:tc>
                  <a:txBody>
                    <a:bodyPr/>
                    <a:lstStyle/>
                    <a:p>
                      <a:pPr>
                        <a:lnSpc>
                          <a:spcPct val="115000"/>
                        </a:lnSpc>
                        <a:spcAft>
                          <a:spcPts val="0"/>
                        </a:spcAft>
                      </a:pPr>
                      <a:r>
                        <a:rPr lang="ca-ES" sz="900">
                          <a:effectLst/>
                        </a:rPr>
                        <a:t>Primer any implantació del grau que el substitueix</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900">
                          <a:effectLst/>
                        </a:rPr>
                        <a:t>Darrer any de docència ordinària del pla d’estudis a extingir</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900">
                          <a:effectLst/>
                        </a:rPr>
                        <a:t>Últimes convocatòries d’examen de l’últim curs</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Extinció total (no es pot titular ningú)</a:t>
                      </a:r>
                      <a:endParaRPr lang="es-ES" sz="1100">
                        <a:effectLst/>
                        <a:latin typeface="Calibri"/>
                        <a:ea typeface="Calibri"/>
                        <a:cs typeface="Times New Roman"/>
                      </a:endParaRPr>
                    </a:p>
                  </a:txBody>
                  <a:tcPr marL="68580" marR="68580" marT="0" marB="0"/>
                </a:tc>
              </a:tr>
              <a:tr h="184514">
                <a:tc rowSpan="2">
                  <a:txBody>
                    <a:bodyPr/>
                    <a:lstStyle/>
                    <a:p>
                      <a:pPr>
                        <a:lnSpc>
                          <a:spcPct val="115000"/>
                        </a:lnSpc>
                        <a:spcAft>
                          <a:spcPts val="0"/>
                        </a:spcAft>
                      </a:pPr>
                      <a:r>
                        <a:rPr lang="ca-ES" sz="1000">
                          <a:effectLst/>
                        </a:rPr>
                        <a:t>Estudi de 1r cicle</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2009/2010</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2010/2011</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2012/2013</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2013/2014</a:t>
                      </a:r>
                      <a:endParaRPr lang="es-ES" sz="1100">
                        <a:effectLst/>
                        <a:latin typeface="Calibri"/>
                        <a:ea typeface="Calibri"/>
                        <a:cs typeface="Times New Roman"/>
                      </a:endParaRPr>
                    </a:p>
                  </a:txBody>
                  <a:tcPr marL="68580" marR="68580" marT="0" marB="0"/>
                </a:tc>
              </a:tr>
              <a:tr h="184514">
                <a:tc vMerge="1">
                  <a:txBody>
                    <a:bodyPr/>
                    <a:lstStyle/>
                    <a:p>
                      <a:endParaRPr lang="es-ES"/>
                    </a:p>
                  </a:txBody>
                  <a:tcPr/>
                </a:tc>
                <a:tc>
                  <a:txBody>
                    <a:bodyPr/>
                    <a:lstStyle/>
                    <a:p>
                      <a:pPr>
                        <a:lnSpc>
                          <a:spcPct val="115000"/>
                        </a:lnSpc>
                        <a:spcAft>
                          <a:spcPts val="0"/>
                        </a:spcAft>
                      </a:pPr>
                      <a:r>
                        <a:rPr lang="ca-ES" sz="1000">
                          <a:effectLst/>
                        </a:rPr>
                        <a:t>2010/2011</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2011/2012</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2013/2014</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2014/2015</a:t>
                      </a:r>
                      <a:endParaRPr lang="es-ES" sz="1100">
                        <a:effectLst/>
                        <a:latin typeface="Calibri"/>
                        <a:ea typeface="Calibri"/>
                        <a:cs typeface="Times New Roman"/>
                      </a:endParaRPr>
                    </a:p>
                  </a:txBody>
                  <a:tcPr marL="68580" marR="68580" marT="0" marB="0"/>
                </a:tc>
              </a:tr>
              <a:tr h="184514">
                <a:tc rowSpan="2">
                  <a:txBody>
                    <a:bodyPr/>
                    <a:lstStyle/>
                    <a:p>
                      <a:pPr>
                        <a:lnSpc>
                          <a:spcPct val="115000"/>
                        </a:lnSpc>
                        <a:spcAft>
                          <a:spcPts val="0"/>
                        </a:spcAft>
                      </a:pPr>
                      <a:r>
                        <a:rPr lang="ca-ES" sz="1000">
                          <a:effectLst/>
                        </a:rPr>
                        <a:t>Estudi de 1r i 2n cicle cicle</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2009/2010</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2012/2013</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2014/2015</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2015/2016</a:t>
                      </a:r>
                      <a:endParaRPr lang="es-ES" sz="1100">
                        <a:effectLst/>
                        <a:latin typeface="Calibri"/>
                        <a:ea typeface="Calibri"/>
                        <a:cs typeface="Times New Roman"/>
                      </a:endParaRPr>
                    </a:p>
                  </a:txBody>
                  <a:tcPr marL="68580" marR="68580" marT="0" marB="0"/>
                </a:tc>
              </a:tr>
              <a:tr h="197235">
                <a:tc vMerge="1">
                  <a:txBody>
                    <a:bodyPr/>
                    <a:lstStyle/>
                    <a:p>
                      <a:endParaRPr lang="es-ES"/>
                    </a:p>
                  </a:txBody>
                  <a:tcPr/>
                </a:tc>
                <a:tc>
                  <a:txBody>
                    <a:bodyPr/>
                    <a:lstStyle/>
                    <a:p>
                      <a:pPr>
                        <a:lnSpc>
                          <a:spcPct val="115000"/>
                        </a:lnSpc>
                        <a:spcAft>
                          <a:spcPts val="0"/>
                        </a:spcAft>
                      </a:pPr>
                      <a:r>
                        <a:rPr lang="ca-ES" sz="1000">
                          <a:effectLst/>
                        </a:rPr>
                        <a:t>2010/2011</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2013/2014</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2015/2016</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2016/2017</a:t>
                      </a:r>
                      <a:endParaRPr lang="es-ES" sz="1100">
                        <a:effectLst/>
                        <a:latin typeface="Calibri"/>
                        <a:ea typeface="Calibri"/>
                        <a:cs typeface="Times New Roman"/>
                      </a:endParaRPr>
                    </a:p>
                  </a:txBody>
                  <a:tcPr marL="68580" marR="68580" marT="0" marB="0"/>
                </a:tc>
              </a:tr>
              <a:tr h="184514">
                <a:tc rowSpan="2">
                  <a:txBody>
                    <a:bodyPr/>
                    <a:lstStyle/>
                    <a:p>
                      <a:pPr>
                        <a:lnSpc>
                          <a:spcPct val="115000"/>
                        </a:lnSpc>
                        <a:spcAft>
                          <a:spcPts val="0"/>
                        </a:spcAft>
                      </a:pPr>
                      <a:r>
                        <a:rPr lang="ca-ES" sz="1000">
                          <a:effectLst/>
                        </a:rPr>
                        <a:t>Estudi de 2n cicle</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2012/2013</a:t>
                      </a:r>
                      <a:r>
                        <a:rPr lang="ca-ES" sz="1000" baseline="30000">
                          <a:effectLst/>
                        </a:rPr>
                        <a:t>(1)</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2014/2015</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2015/2016</a:t>
                      </a:r>
                      <a:endParaRPr lang="es-ES" sz="1100">
                        <a:effectLst/>
                        <a:latin typeface="Calibri"/>
                        <a:ea typeface="Calibri"/>
                        <a:cs typeface="Times New Roman"/>
                      </a:endParaRPr>
                    </a:p>
                  </a:txBody>
                  <a:tcPr marL="68580" marR="68580" marT="0" marB="0"/>
                </a:tc>
              </a:tr>
              <a:tr h="184514">
                <a:tc vMerge="1">
                  <a:txBody>
                    <a:bodyPr/>
                    <a:lstStyle/>
                    <a:p>
                      <a:endParaRPr lang="es-ES"/>
                    </a:p>
                  </a:txBody>
                  <a:tcPr/>
                </a:tc>
                <a:tc>
                  <a:txBody>
                    <a:bodyPr/>
                    <a:lstStyle/>
                    <a:p>
                      <a:pPr>
                        <a:lnSpc>
                          <a:spcPct val="115000"/>
                        </a:lnSpc>
                        <a:spcAft>
                          <a:spcPts val="0"/>
                        </a:spcAft>
                      </a:pPr>
                      <a:r>
                        <a:rPr lang="ca-ES" sz="1000">
                          <a:effectLst/>
                        </a:rPr>
                        <a:t>---</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2013/2014</a:t>
                      </a:r>
                      <a:r>
                        <a:rPr lang="ca-ES" sz="1000" baseline="30000">
                          <a:effectLst/>
                        </a:rPr>
                        <a:t>(2)</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2015/2016</a:t>
                      </a:r>
                      <a:endParaRPr lang="es-ES" sz="1100">
                        <a:effectLst/>
                        <a:latin typeface="Calibri"/>
                        <a:ea typeface="Calibri"/>
                        <a:cs typeface="Times New Roman"/>
                      </a:endParaRPr>
                    </a:p>
                  </a:txBody>
                  <a:tcPr marL="68580" marR="68580" marT="0" marB="0"/>
                </a:tc>
                <a:tc>
                  <a:txBody>
                    <a:bodyPr/>
                    <a:lstStyle/>
                    <a:p>
                      <a:pPr>
                        <a:lnSpc>
                          <a:spcPct val="115000"/>
                        </a:lnSpc>
                        <a:spcAft>
                          <a:spcPts val="0"/>
                        </a:spcAft>
                      </a:pPr>
                      <a:r>
                        <a:rPr lang="ca-ES" sz="1000">
                          <a:effectLst/>
                        </a:rPr>
                        <a:t>2016/2017</a:t>
                      </a:r>
                      <a:endParaRPr lang="es-ES" sz="1100">
                        <a:effectLst/>
                        <a:latin typeface="Calibri"/>
                        <a:ea typeface="Calibri"/>
                        <a:cs typeface="Times New Roman"/>
                      </a:endParaRPr>
                    </a:p>
                  </a:txBody>
                  <a:tcPr marL="68580" marR="68580" marT="0" marB="0"/>
                </a:tc>
              </a:tr>
              <a:tr h="578983">
                <a:tc>
                  <a:txBody>
                    <a:bodyPr/>
                    <a:lstStyle/>
                    <a:p>
                      <a:pPr>
                        <a:lnSpc>
                          <a:spcPct val="115000"/>
                        </a:lnSpc>
                        <a:spcAft>
                          <a:spcPts val="0"/>
                        </a:spcAft>
                      </a:pPr>
                      <a:r>
                        <a:rPr lang="ca-ES" sz="1000">
                          <a:effectLst/>
                        </a:rPr>
                        <a:t>2ns cicles d’estudis de 1r i 2n cicle</a:t>
                      </a:r>
                      <a:endParaRPr lang="es-ES" sz="1100">
                        <a:effectLst/>
                        <a:latin typeface="Calibri"/>
                        <a:ea typeface="Calibri"/>
                        <a:cs typeface="Times New Roman"/>
                      </a:endParaRPr>
                    </a:p>
                  </a:txBody>
                  <a:tcPr marL="68580" marR="68580" marT="0" marB="0"/>
                </a:tc>
                <a:tc gridSpan="4">
                  <a:txBody>
                    <a:bodyPr/>
                    <a:lstStyle/>
                    <a:p>
                      <a:pPr>
                        <a:lnSpc>
                          <a:spcPct val="115000"/>
                        </a:lnSpc>
                        <a:spcAft>
                          <a:spcPts val="0"/>
                        </a:spcAft>
                      </a:pPr>
                      <a:r>
                        <a:rPr lang="ca-ES" sz="1000" dirty="0">
                          <a:effectLst/>
                        </a:rPr>
                        <a:t>Es poden extingir en paral·lel als estudis de 1r i 2n cicle del que formen part</a:t>
                      </a:r>
                      <a:endParaRPr lang="es-ES" sz="1100" dirty="0">
                        <a:effectLst/>
                        <a:latin typeface="Calibri"/>
                        <a:ea typeface="Calibri"/>
                        <a:cs typeface="Times New Roman"/>
                      </a:endParaRPr>
                    </a:p>
                  </a:txBody>
                  <a:tcPr marL="68580" marR="68580" marT="0" marB="0" anchor="ctr"/>
                </a:tc>
                <a:tc hMerge="1">
                  <a:txBody>
                    <a:bodyPr/>
                    <a:lstStyle/>
                    <a:p>
                      <a:endParaRPr lang="es-ES"/>
                    </a:p>
                  </a:txBody>
                  <a:tcPr/>
                </a:tc>
                <a:tc hMerge="1">
                  <a:txBody>
                    <a:bodyPr/>
                    <a:lstStyle/>
                    <a:p>
                      <a:endParaRPr lang="es-ES"/>
                    </a:p>
                  </a:txBody>
                  <a:tcPr/>
                </a:tc>
                <a:tc hMerge="1">
                  <a:txBody>
                    <a:bodyPr/>
                    <a:lstStyle/>
                    <a:p>
                      <a:endParaRPr lang="es-ES"/>
                    </a:p>
                  </a:txBody>
                  <a:tcPr/>
                </a:tc>
              </a:tr>
              <a:tr h="834174">
                <a:tc gridSpan="5">
                  <a:txBody>
                    <a:bodyPr/>
                    <a:lstStyle/>
                    <a:p>
                      <a:pPr>
                        <a:lnSpc>
                          <a:spcPct val="115000"/>
                        </a:lnSpc>
                        <a:spcAft>
                          <a:spcPts val="0"/>
                        </a:spcAft>
                      </a:pPr>
                      <a:r>
                        <a:rPr lang="ca-ES" sz="1000" dirty="0">
                          <a:effectLst/>
                        </a:rPr>
                        <a:t> </a:t>
                      </a:r>
                      <a:endParaRPr lang="es-ES" sz="1100" dirty="0">
                        <a:effectLst/>
                      </a:endParaRPr>
                    </a:p>
                    <a:p>
                      <a:pPr marL="342900" lvl="0" indent="-342900">
                        <a:lnSpc>
                          <a:spcPct val="115000"/>
                        </a:lnSpc>
                        <a:spcAft>
                          <a:spcPts val="0"/>
                        </a:spcAft>
                        <a:buFont typeface="+mj-lt"/>
                        <a:buAutoNum type="arabicParenBoth"/>
                      </a:pPr>
                      <a:r>
                        <a:rPr lang="ca-ES" sz="1100" dirty="0">
                          <a:effectLst/>
                        </a:rPr>
                        <a:t>Segons cicles desprogramats al curs 2012/2013 (ja no hi havia nou accés)</a:t>
                      </a:r>
                      <a:endParaRPr lang="es-ES" sz="1100" dirty="0">
                        <a:effectLst/>
                      </a:endParaRPr>
                    </a:p>
                    <a:p>
                      <a:pPr marL="342900" lvl="0" indent="-342900">
                        <a:lnSpc>
                          <a:spcPct val="115000"/>
                        </a:lnSpc>
                        <a:spcAft>
                          <a:spcPts val="0"/>
                        </a:spcAft>
                        <a:buFont typeface="+mj-lt"/>
                        <a:buAutoNum type="arabicParenBoth"/>
                      </a:pPr>
                      <a:r>
                        <a:rPr lang="ca-ES" sz="1100" dirty="0">
                          <a:effectLst/>
                        </a:rPr>
                        <a:t>Segons cicles desprogramats al curs 2013/2014 (ja no hi havia nou accés)</a:t>
                      </a:r>
                      <a:endParaRPr lang="es-ES" sz="1100" dirty="0">
                        <a:effectLst/>
                      </a:endParaRPr>
                    </a:p>
                    <a:p>
                      <a:pPr>
                        <a:lnSpc>
                          <a:spcPct val="115000"/>
                        </a:lnSpc>
                        <a:spcAft>
                          <a:spcPts val="0"/>
                        </a:spcAft>
                      </a:pPr>
                      <a:r>
                        <a:rPr lang="ca-ES" sz="1100" dirty="0">
                          <a:effectLst/>
                        </a:rPr>
                        <a:t>Nota: El </a:t>
                      </a:r>
                      <a:r>
                        <a:rPr lang="ca-ES" sz="1100" dirty="0" err="1">
                          <a:effectLst/>
                        </a:rPr>
                        <a:t>TFC</a:t>
                      </a:r>
                      <a:r>
                        <a:rPr lang="ca-ES" sz="1100" dirty="0">
                          <a:effectLst/>
                        </a:rPr>
                        <a:t>/</a:t>
                      </a:r>
                      <a:r>
                        <a:rPr lang="ca-ES" sz="1100" dirty="0" err="1">
                          <a:effectLst/>
                        </a:rPr>
                        <a:t>PFC</a:t>
                      </a:r>
                      <a:r>
                        <a:rPr lang="ca-ES" sz="1100" dirty="0">
                          <a:effectLst/>
                        </a:rPr>
                        <a:t> es considera com una assignatura més.</a:t>
                      </a:r>
                      <a:endParaRPr lang="es-ES" sz="1100" dirty="0">
                        <a:effectLst/>
                        <a:latin typeface="Calibri"/>
                        <a:ea typeface="Calibri"/>
                        <a:cs typeface="Times New Roman"/>
                      </a:endParaRPr>
                    </a:p>
                  </a:txBody>
                  <a:tcPr marL="68580" marR="68580" marT="0" marB="0"/>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bl>
          </a:graphicData>
        </a:graphic>
      </p:graphicFrame>
      <p:sp>
        <p:nvSpPr>
          <p:cNvPr id="3" name="Contenidor de contingut 2"/>
          <p:cNvSpPr>
            <a:spLocks noGrp="1"/>
          </p:cNvSpPr>
          <p:nvPr>
            <p:ph idx="13"/>
          </p:nvPr>
        </p:nvSpPr>
        <p:spPr/>
        <p:txBody>
          <a:bodyPr/>
          <a:lstStyle/>
          <a:p>
            <a:r>
              <a:rPr lang="ca-ES" dirty="0" smtClean="0">
                <a:solidFill>
                  <a:srgbClr val="0070C0"/>
                </a:solidFill>
              </a:rPr>
              <a:t>5. </a:t>
            </a:r>
            <a:r>
              <a:rPr lang="ca-ES" dirty="0">
                <a:solidFill>
                  <a:srgbClr val="0070C0"/>
                </a:solidFill>
              </a:rPr>
              <a:t>Extinció de plans d’estudis</a:t>
            </a:r>
            <a:endParaRPr lang="es-ES" dirty="0"/>
          </a:p>
          <a:p>
            <a:pPr>
              <a:spcBef>
                <a:spcPct val="0"/>
              </a:spcBef>
            </a:pPr>
            <a:r>
              <a:rPr lang="ca-ES" altLang="ca-ES" u="sng" dirty="0">
                <a:solidFill>
                  <a:srgbClr val="007DCC"/>
                </a:solidFill>
              </a:rPr>
              <a:t>anteriors a l’EEES</a:t>
            </a:r>
          </a:p>
          <a:p>
            <a:endParaRPr lang="es-ES" dirty="0"/>
          </a:p>
        </p:txBody>
      </p:sp>
      <p:sp>
        <p:nvSpPr>
          <p:cNvPr id="5" name="Contenidor de número de diapositiva 4"/>
          <p:cNvSpPr>
            <a:spLocks noGrp="1"/>
          </p:cNvSpPr>
          <p:nvPr>
            <p:ph type="sldNum" sz="quarter" idx="16"/>
          </p:nvPr>
        </p:nvSpPr>
        <p:spPr/>
        <p:txBody>
          <a:bodyPr/>
          <a:lstStyle/>
          <a:p>
            <a:pPr>
              <a:defRPr/>
            </a:pPr>
            <a:fld id="{56AE2A18-6B92-4F77-A487-0A755D517A10}" type="slidenum">
              <a:rPr lang="es-ES" smtClean="0">
                <a:solidFill>
                  <a:srgbClr val="000000"/>
                </a:solidFill>
              </a:rPr>
              <a:pPr>
                <a:defRPr/>
              </a:pPr>
              <a:t>48</a:t>
            </a:fld>
            <a:endParaRPr lang="es-ES">
              <a:solidFill>
                <a:srgbClr val="000000"/>
              </a:solidFill>
            </a:endParaRPr>
          </a:p>
        </p:txBody>
      </p:sp>
    </p:spTree>
    <p:extLst>
      <p:ext uri="{BB962C8B-B14F-4D97-AF65-F5344CB8AC3E}">
        <p14:creationId xmlns:p14="http://schemas.microsoft.com/office/powerpoint/2010/main" xmlns="" val="48900123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p:txBody>
          <a:bodyPr/>
          <a:lstStyle/>
          <a:p>
            <a:r>
              <a:rPr lang="ca-ES" dirty="0" smtClean="0">
                <a:solidFill>
                  <a:srgbClr val="0070C0"/>
                </a:solidFill>
              </a:rPr>
              <a:t>5. </a:t>
            </a:r>
            <a:r>
              <a:rPr lang="ca-ES" dirty="0">
                <a:solidFill>
                  <a:srgbClr val="0070C0"/>
                </a:solidFill>
              </a:rPr>
              <a:t>Extinció de plans d’estudis</a:t>
            </a:r>
            <a:endParaRPr lang="es-ES" dirty="0"/>
          </a:p>
          <a:p>
            <a:pPr>
              <a:spcBef>
                <a:spcPct val="0"/>
              </a:spcBef>
            </a:pPr>
            <a:r>
              <a:rPr lang="ca-ES" altLang="ca-ES" u="sng" dirty="0">
                <a:solidFill>
                  <a:srgbClr val="007DCC"/>
                </a:solidFill>
              </a:rPr>
              <a:t>anteriors a l’EEES</a:t>
            </a:r>
          </a:p>
          <a:p>
            <a:endParaRPr lang="es-ES" dirty="0"/>
          </a:p>
        </p:txBody>
      </p:sp>
      <p:sp>
        <p:nvSpPr>
          <p:cNvPr id="5" name="Contenidor de número de diapositiva 4"/>
          <p:cNvSpPr>
            <a:spLocks noGrp="1"/>
          </p:cNvSpPr>
          <p:nvPr>
            <p:ph type="sldNum" sz="quarter" idx="16"/>
          </p:nvPr>
        </p:nvSpPr>
        <p:spPr/>
        <p:txBody>
          <a:bodyPr/>
          <a:lstStyle/>
          <a:p>
            <a:pPr>
              <a:defRPr/>
            </a:pPr>
            <a:fld id="{56AE2A18-6B92-4F77-A487-0A755D517A10}" type="slidenum">
              <a:rPr lang="es-ES" smtClean="0">
                <a:solidFill>
                  <a:srgbClr val="000000"/>
                </a:solidFill>
              </a:rPr>
              <a:pPr>
                <a:defRPr/>
              </a:pPr>
              <a:t>49</a:t>
            </a:fld>
            <a:endParaRPr lang="es-ES">
              <a:solidFill>
                <a:srgbClr val="000000"/>
              </a:solidFill>
            </a:endParaRPr>
          </a:p>
        </p:txBody>
      </p:sp>
      <p:pic>
        <p:nvPicPr>
          <p:cNvPr id="8194" name="Picture 2"/>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865188" y="1916832"/>
            <a:ext cx="7307212" cy="32403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Rectangle 5"/>
          <p:cNvSpPr/>
          <p:nvPr/>
        </p:nvSpPr>
        <p:spPr>
          <a:xfrm>
            <a:off x="827584" y="1345718"/>
            <a:ext cx="6840760" cy="369332"/>
          </a:xfrm>
          <a:prstGeom prst="rect">
            <a:avLst/>
          </a:prstGeom>
        </p:spPr>
        <p:txBody>
          <a:bodyPr wrap="square">
            <a:spAutoFit/>
          </a:bodyPr>
          <a:lstStyle/>
          <a:p>
            <a:r>
              <a:rPr lang="ca-ES" altLang="ca-ES" b="1" dirty="0"/>
              <a:t>Extinció </a:t>
            </a:r>
            <a:r>
              <a:rPr lang="ca-ES" altLang="ca-ES" b="1" dirty="0" smtClean="0"/>
              <a:t>d’estudis de primer </a:t>
            </a:r>
            <a:r>
              <a:rPr lang="ca-ES" altLang="ca-ES" b="1" dirty="0"/>
              <a:t>cicle per implantació d’un grau</a:t>
            </a:r>
            <a:r>
              <a:rPr lang="pt-BR" altLang="ca-ES" b="1" dirty="0"/>
              <a:t>.</a:t>
            </a:r>
          </a:p>
        </p:txBody>
      </p:sp>
    </p:spTree>
    <p:extLst>
      <p:ext uri="{BB962C8B-B14F-4D97-AF65-F5344CB8AC3E}">
        <p14:creationId xmlns:p14="http://schemas.microsoft.com/office/powerpoint/2010/main" xmlns="" val="16654328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11560" y="1268760"/>
            <a:ext cx="7632848" cy="4752528"/>
          </a:xfrm>
        </p:spPr>
        <p:txBody>
          <a:bodyPr/>
          <a:lstStyle/>
          <a:p>
            <a:pPr marL="0" indent="0">
              <a:buNone/>
            </a:pPr>
            <a:r>
              <a:rPr lang="ca-ES" b="1" dirty="0" smtClean="0"/>
              <a:t>Què permetrà aquest diagnòstic? Objectius</a:t>
            </a:r>
          </a:p>
          <a:p>
            <a:pPr marL="0" indent="0">
              <a:buNone/>
            </a:pPr>
            <a:endParaRPr lang="ca-ES" b="1" dirty="0" smtClean="0"/>
          </a:p>
          <a:p>
            <a:r>
              <a:rPr lang="ca-ES" sz="1600" b="1" dirty="0" smtClean="0"/>
              <a:t>L’estudiant que disposi d’un </a:t>
            </a:r>
            <a:r>
              <a:rPr lang="ca-ES" sz="1600" b="1" dirty="0"/>
              <a:t>certificat d’una de les quatre llengües de la </a:t>
            </a:r>
            <a:r>
              <a:rPr lang="ca-ES" sz="1600" b="1" dirty="0" smtClean="0"/>
              <a:t>secundària podrà lliurar-ho al seu centre docent: </a:t>
            </a:r>
            <a:r>
              <a:rPr lang="ca-ES" sz="1600" dirty="0" smtClean="0"/>
              <a:t>la </a:t>
            </a:r>
            <a:r>
              <a:rPr lang="ca-ES" sz="1600" b="1" dirty="0" smtClean="0"/>
              <a:t>informació s’incorporarà </a:t>
            </a:r>
            <a:r>
              <a:rPr lang="ca-ES" sz="1600" dirty="0"/>
              <a:t>en </a:t>
            </a:r>
            <a:r>
              <a:rPr lang="ca-ES" sz="1600" dirty="0" smtClean="0"/>
              <a:t>el seu </a:t>
            </a:r>
            <a:r>
              <a:rPr lang="ca-ES" sz="1600" b="1" dirty="0" smtClean="0"/>
              <a:t>expedient</a:t>
            </a:r>
            <a:r>
              <a:rPr lang="ca-ES" sz="1600" dirty="0"/>
              <a:t>, on constarà que </a:t>
            </a:r>
            <a:r>
              <a:rPr lang="ca-ES" sz="1600" dirty="0" smtClean="0"/>
              <a:t>ha </a:t>
            </a:r>
            <a:r>
              <a:rPr lang="ca-ES" sz="1600" dirty="0"/>
              <a:t>assolit la competència en una tercera llengua requerida </a:t>
            </a:r>
            <a:r>
              <a:rPr lang="ca-ES" sz="1600" b="1" dirty="0"/>
              <a:t>per obtenir el títol de grau</a:t>
            </a:r>
            <a:r>
              <a:rPr lang="ca-ES" sz="1600" dirty="0"/>
              <a:t>. </a:t>
            </a:r>
            <a:endParaRPr lang="ca-ES" sz="1600" dirty="0" smtClean="0"/>
          </a:p>
          <a:p>
            <a:pPr marL="0" indent="0">
              <a:buNone/>
            </a:pPr>
            <a:endParaRPr lang="ca-ES" sz="1600" dirty="0" smtClean="0"/>
          </a:p>
          <a:p>
            <a:pPr lvl="0"/>
            <a:r>
              <a:rPr lang="ca-ES" sz="1600" b="1" dirty="0" smtClean="0"/>
              <a:t>L’estudiant que no tingui cap </a:t>
            </a:r>
            <a:r>
              <a:rPr lang="ca-ES" sz="1600" b="1" dirty="0"/>
              <a:t>dels </a:t>
            </a:r>
            <a:r>
              <a:rPr lang="ca-ES" sz="1600" b="1" dirty="0" smtClean="0"/>
              <a:t>certificats</a:t>
            </a:r>
            <a:r>
              <a:rPr lang="ca-ES" sz="1600" dirty="0" smtClean="0"/>
              <a:t>, podrà </a:t>
            </a:r>
            <a:r>
              <a:rPr lang="ca-ES" sz="1600" dirty="0"/>
              <a:t>fer una </a:t>
            </a:r>
            <a:r>
              <a:rPr lang="ca-ES" sz="1600" b="1" dirty="0"/>
              <a:t>prova de </a:t>
            </a:r>
            <a:r>
              <a:rPr lang="ca-ES" sz="1600" b="1" dirty="0" smtClean="0"/>
              <a:t>nivell</a:t>
            </a:r>
            <a:r>
              <a:rPr lang="ca-ES" sz="1600" dirty="0" smtClean="0"/>
              <a:t>: permetrà </a:t>
            </a:r>
            <a:r>
              <a:rPr lang="ca-ES" sz="1600" b="1" dirty="0" smtClean="0"/>
              <a:t>realitzar el diagnòstic </a:t>
            </a:r>
            <a:r>
              <a:rPr lang="ca-ES" sz="1600" dirty="0" smtClean="0"/>
              <a:t>i </a:t>
            </a:r>
            <a:r>
              <a:rPr lang="ca-ES" sz="1600" b="1" dirty="0" smtClean="0"/>
              <a:t>dissenyar un programa a mida,</a:t>
            </a:r>
            <a:r>
              <a:rPr lang="ca-ES" sz="1600" dirty="0" smtClean="0"/>
              <a:t> adreçat a </a:t>
            </a:r>
            <a:r>
              <a:rPr lang="ca-ES" sz="1600" dirty="0" err="1" smtClean="0"/>
              <a:t>l’estudiantat</a:t>
            </a:r>
            <a:r>
              <a:rPr lang="ca-ES" sz="1600" dirty="0" smtClean="0"/>
              <a:t> UPC, amb els </a:t>
            </a:r>
            <a:r>
              <a:rPr lang="ca-ES" sz="1600" b="1" dirty="0" smtClean="0"/>
              <a:t>recursos per </a:t>
            </a:r>
            <a:r>
              <a:rPr lang="ca-ES" sz="1600" b="1" dirty="0"/>
              <a:t>obtenir un certificat </a:t>
            </a:r>
            <a:r>
              <a:rPr lang="ca-ES" sz="1600" dirty="0"/>
              <a:t>amb </a:t>
            </a:r>
            <a:r>
              <a:rPr lang="ca-ES" sz="1600" b="1" dirty="0"/>
              <a:t>validesa </a:t>
            </a:r>
            <a:r>
              <a:rPr lang="ca-ES" sz="1600" b="1" dirty="0" smtClean="0"/>
              <a:t>oficial.</a:t>
            </a:r>
            <a:br>
              <a:rPr lang="ca-ES" sz="1600" b="1" dirty="0" smtClean="0"/>
            </a:br>
            <a:endParaRPr lang="es-ES" sz="1600" dirty="0"/>
          </a:p>
          <a:p>
            <a:r>
              <a:rPr lang="ca-ES" sz="1600" dirty="0"/>
              <a:t>El Programa de </a:t>
            </a:r>
            <a:r>
              <a:rPr lang="ca-ES" sz="1600" dirty="0" smtClean="0"/>
              <a:t>Diagnòstic</a:t>
            </a:r>
            <a:r>
              <a:rPr lang="ca-ES" sz="1600" dirty="0"/>
              <a:t>, </a:t>
            </a:r>
            <a:r>
              <a:rPr lang="ca-ES" sz="1600" dirty="0" smtClean="0"/>
              <a:t>Promoció </a:t>
            </a:r>
            <a:r>
              <a:rPr lang="ca-ES" sz="1600" dirty="0"/>
              <a:t>i </a:t>
            </a:r>
            <a:r>
              <a:rPr lang="ca-ES" sz="1600" dirty="0" smtClean="0"/>
              <a:t>Incentivació </a:t>
            </a:r>
            <a:r>
              <a:rPr lang="ca-ES" sz="1600" dirty="0"/>
              <a:t>de T</a:t>
            </a:r>
            <a:r>
              <a:rPr lang="ca-ES" sz="1600" dirty="0" smtClean="0"/>
              <a:t>erceres </a:t>
            </a:r>
            <a:r>
              <a:rPr lang="ca-ES" sz="1600" dirty="0"/>
              <a:t>L</a:t>
            </a:r>
            <a:r>
              <a:rPr lang="ca-ES" sz="1600" dirty="0" smtClean="0"/>
              <a:t>lengües</a:t>
            </a:r>
            <a:r>
              <a:rPr lang="ca-ES" sz="1600" dirty="0"/>
              <a:t>, del Consell Interuniversitari de Catalunya,</a:t>
            </a:r>
            <a:r>
              <a:rPr lang="ca-ES" sz="1600" b="1" dirty="0"/>
              <a:t> té previst facilitar ajuts per a la inscripció en la prova del Certificat de llengües de les universitats de Catalunya (CLUC)</a:t>
            </a:r>
            <a:r>
              <a:rPr lang="ca-ES" sz="1600" dirty="0"/>
              <a:t> o en cursos d’idiomes, conduents a l’acreditació del nivell B2.</a:t>
            </a:r>
            <a:endParaRPr lang="es-ES" sz="1600" dirty="0"/>
          </a:p>
          <a:p>
            <a:endParaRPr lang="es-ES" sz="1600" dirty="0"/>
          </a:p>
          <a:p>
            <a:pPr lvl="0"/>
            <a:endParaRPr lang="es-ES" sz="1600" dirty="0"/>
          </a:p>
          <a:p>
            <a:endParaRPr lang="es-ES" dirty="0"/>
          </a:p>
        </p:txBody>
      </p:sp>
      <p:sp>
        <p:nvSpPr>
          <p:cNvPr id="3" name="2 Marcador de contenido"/>
          <p:cNvSpPr>
            <a:spLocks noGrp="1"/>
          </p:cNvSpPr>
          <p:nvPr>
            <p:ph idx="13"/>
          </p:nvPr>
        </p:nvSpPr>
        <p:spPr>
          <a:xfrm>
            <a:off x="2915817" y="142852"/>
            <a:ext cx="5232452" cy="857256"/>
          </a:xfrm>
        </p:spPr>
        <p:txBody>
          <a:bodyPr/>
          <a:lstStyle/>
          <a:p>
            <a:r>
              <a:rPr lang="ca-ES" sz="1800" dirty="0"/>
              <a:t>DIAGNÒSTIC DEL CONEIXEMENT DE TERCERES LLENGÜES  DELS ESTUDIANTS DE NOU ACCÉS</a:t>
            </a:r>
            <a:endParaRPr lang="es-ES" sz="1800" dirty="0"/>
          </a:p>
          <a:p>
            <a:endParaRPr lang="es-ES" dirty="0"/>
          </a:p>
        </p:txBody>
      </p:sp>
      <p:sp>
        <p:nvSpPr>
          <p:cNvPr id="4" name="3 Marcador de número de diapositiva"/>
          <p:cNvSpPr>
            <a:spLocks noGrp="1"/>
          </p:cNvSpPr>
          <p:nvPr>
            <p:ph type="sldNum" sz="quarter" idx="16"/>
          </p:nvPr>
        </p:nvSpPr>
        <p:spPr/>
        <p:txBody>
          <a:bodyPr/>
          <a:lstStyle/>
          <a:p>
            <a:pPr>
              <a:defRPr/>
            </a:pPr>
            <a:fld id="{9DC42493-048F-47D5-A3E0-FB786CD158C7}" type="slidenum">
              <a:rPr lang="es-ES" smtClean="0">
                <a:solidFill>
                  <a:prstClr val="black"/>
                </a:solidFill>
              </a:rPr>
              <a:pPr>
                <a:defRPr/>
              </a:pPr>
              <a:t>5</a:t>
            </a:fld>
            <a:endParaRPr lang="es-ES" dirty="0">
              <a:solidFill>
                <a:prstClr val="black"/>
              </a:solidFill>
            </a:endParaRPr>
          </a:p>
        </p:txBody>
      </p:sp>
    </p:spTree>
    <p:extLst>
      <p:ext uri="{BB962C8B-B14F-4D97-AF65-F5344CB8AC3E}">
        <p14:creationId xmlns:p14="http://schemas.microsoft.com/office/powerpoint/2010/main" xmlns="" val="391982786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p:txBody>
          <a:bodyPr/>
          <a:lstStyle/>
          <a:p>
            <a:r>
              <a:rPr lang="ca-ES" dirty="0" smtClean="0">
                <a:solidFill>
                  <a:srgbClr val="0070C0"/>
                </a:solidFill>
              </a:rPr>
              <a:t>5. </a:t>
            </a:r>
            <a:r>
              <a:rPr lang="ca-ES" dirty="0">
                <a:solidFill>
                  <a:srgbClr val="0070C0"/>
                </a:solidFill>
              </a:rPr>
              <a:t>Extinció de plans d’estudis</a:t>
            </a:r>
            <a:endParaRPr lang="es-ES" dirty="0"/>
          </a:p>
          <a:p>
            <a:pPr>
              <a:spcBef>
                <a:spcPct val="0"/>
              </a:spcBef>
            </a:pPr>
            <a:r>
              <a:rPr lang="ca-ES" altLang="ca-ES" u="sng" dirty="0">
                <a:solidFill>
                  <a:srgbClr val="007DCC"/>
                </a:solidFill>
              </a:rPr>
              <a:t>anteriors a l’EEES</a:t>
            </a:r>
          </a:p>
          <a:p>
            <a:endParaRPr lang="es-ES" dirty="0"/>
          </a:p>
        </p:txBody>
      </p:sp>
      <p:sp>
        <p:nvSpPr>
          <p:cNvPr id="5" name="Contenidor de número de diapositiva 4"/>
          <p:cNvSpPr>
            <a:spLocks noGrp="1"/>
          </p:cNvSpPr>
          <p:nvPr>
            <p:ph type="sldNum" sz="quarter" idx="16"/>
          </p:nvPr>
        </p:nvSpPr>
        <p:spPr/>
        <p:txBody>
          <a:bodyPr/>
          <a:lstStyle/>
          <a:p>
            <a:pPr>
              <a:defRPr/>
            </a:pPr>
            <a:fld id="{56AE2A18-6B92-4F77-A487-0A755D517A10}" type="slidenum">
              <a:rPr lang="es-ES" smtClean="0">
                <a:solidFill>
                  <a:srgbClr val="000000"/>
                </a:solidFill>
              </a:rPr>
              <a:pPr>
                <a:defRPr/>
              </a:pPr>
              <a:t>50</a:t>
            </a:fld>
            <a:endParaRPr lang="es-ES">
              <a:solidFill>
                <a:srgbClr val="000000"/>
              </a:solidFill>
            </a:endParaRPr>
          </a:p>
        </p:txBody>
      </p:sp>
      <p:pic>
        <p:nvPicPr>
          <p:cNvPr id="9218" name="Picture 2"/>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846386" y="2024844"/>
            <a:ext cx="7451228" cy="28083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Rectangle 5"/>
          <p:cNvSpPr/>
          <p:nvPr/>
        </p:nvSpPr>
        <p:spPr>
          <a:xfrm>
            <a:off x="755576" y="1366029"/>
            <a:ext cx="7488832" cy="353943"/>
          </a:xfrm>
          <a:prstGeom prst="rect">
            <a:avLst/>
          </a:prstGeom>
        </p:spPr>
        <p:txBody>
          <a:bodyPr wrap="square">
            <a:spAutoFit/>
          </a:bodyPr>
          <a:lstStyle/>
          <a:p>
            <a:r>
              <a:rPr lang="ca-ES" altLang="ca-ES" sz="1700" b="1" dirty="0"/>
              <a:t>Extinció d’estudis de primer </a:t>
            </a:r>
            <a:r>
              <a:rPr lang="ca-ES" altLang="ca-ES" sz="1700" b="1" dirty="0" smtClean="0"/>
              <a:t>i segon cicle </a:t>
            </a:r>
            <a:r>
              <a:rPr lang="ca-ES" altLang="ca-ES" sz="1700" b="1" dirty="0"/>
              <a:t>per implantació d’un grau</a:t>
            </a:r>
            <a:endParaRPr lang="es-ES" sz="1700" dirty="0"/>
          </a:p>
        </p:txBody>
      </p:sp>
    </p:spTree>
    <p:extLst>
      <p:ext uri="{BB962C8B-B14F-4D97-AF65-F5344CB8AC3E}">
        <p14:creationId xmlns:p14="http://schemas.microsoft.com/office/powerpoint/2010/main" xmlns="" val="258605261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p:txBody>
          <a:bodyPr/>
          <a:lstStyle/>
          <a:p>
            <a:r>
              <a:rPr lang="ca-ES" dirty="0" smtClean="0">
                <a:solidFill>
                  <a:srgbClr val="0070C0"/>
                </a:solidFill>
              </a:rPr>
              <a:t>5. </a:t>
            </a:r>
            <a:r>
              <a:rPr lang="ca-ES" dirty="0">
                <a:solidFill>
                  <a:srgbClr val="0070C0"/>
                </a:solidFill>
              </a:rPr>
              <a:t>Extinció de plans d’estudis</a:t>
            </a:r>
            <a:endParaRPr lang="es-ES" dirty="0"/>
          </a:p>
          <a:p>
            <a:pPr>
              <a:spcBef>
                <a:spcPct val="0"/>
              </a:spcBef>
            </a:pPr>
            <a:r>
              <a:rPr lang="ca-ES" altLang="ca-ES" u="sng" dirty="0">
                <a:solidFill>
                  <a:srgbClr val="007DCC"/>
                </a:solidFill>
              </a:rPr>
              <a:t>anteriors a l’EEES</a:t>
            </a:r>
          </a:p>
          <a:p>
            <a:endParaRPr lang="es-ES" dirty="0"/>
          </a:p>
        </p:txBody>
      </p:sp>
      <p:sp>
        <p:nvSpPr>
          <p:cNvPr id="5" name="Contenidor de número de diapositiva 4"/>
          <p:cNvSpPr>
            <a:spLocks noGrp="1"/>
          </p:cNvSpPr>
          <p:nvPr>
            <p:ph type="sldNum" sz="quarter" idx="16"/>
          </p:nvPr>
        </p:nvSpPr>
        <p:spPr/>
        <p:txBody>
          <a:bodyPr/>
          <a:lstStyle/>
          <a:p>
            <a:pPr>
              <a:defRPr/>
            </a:pPr>
            <a:fld id="{56AE2A18-6B92-4F77-A487-0A755D517A10}" type="slidenum">
              <a:rPr lang="es-ES" smtClean="0">
                <a:solidFill>
                  <a:srgbClr val="000000"/>
                </a:solidFill>
              </a:rPr>
              <a:pPr>
                <a:defRPr/>
              </a:pPr>
              <a:t>51</a:t>
            </a:fld>
            <a:endParaRPr lang="es-ES">
              <a:solidFill>
                <a:srgbClr val="000000"/>
              </a:solidFill>
            </a:endParaRPr>
          </a:p>
        </p:txBody>
      </p:sp>
      <p:pic>
        <p:nvPicPr>
          <p:cNvPr id="10241" name="Picture 1"/>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865188" y="2109461"/>
            <a:ext cx="7177087" cy="282640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Rectangle 6"/>
          <p:cNvSpPr/>
          <p:nvPr/>
        </p:nvSpPr>
        <p:spPr>
          <a:xfrm>
            <a:off x="827584" y="1556792"/>
            <a:ext cx="4572000" cy="369332"/>
          </a:xfrm>
          <a:prstGeom prst="rect">
            <a:avLst/>
          </a:prstGeom>
        </p:spPr>
        <p:txBody>
          <a:bodyPr>
            <a:spAutoFit/>
          </a:bodyPr>
          <a:lstStyle/>
          <a:p>
            <a:r>
              <a:rPr lang="ca-ES" altLang="ca-ES" b="1" dirty="0"/>
              <a:t>Extinció d’estudis de </a:t>
            </a:r>
            <a:r>
              <a:rPr lang="ca-ES" altLang="ca-ES" b="1" dirty="0" smtClean="0"/>
              <a:t>segon cicle</a:t>
            </a:r>
            <a:endParaRPr lang="pt-BR" altLang="ca-ES" b="1" dirty="0"/>
          </a:p>
        </p:txBody>
      </p:sp>
    </p:spTree>
    <p:extLst>
      <p:ext uri="{BB962C8B-B14F-4D97-AF65-F5344CB8AC3E}">
        <p14:creationId xmlns:p14="http://schemas.microsoft.com/office/powerpoint/2010/main" xmlns="" val="234062120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043608" y="1988840"/>
            <a:ext cx="6696744" cy="5016758"/>
          </a:xfrm>
        </p:spPr>
        <p:txBody>
          <a:bodyPr/>
          <a:lstStyle/>
          <a:p>
            <a:pPr algn="r"/>
            <a:r>
              <a:rPr lang="ca-ES" sz="4000" dirty="0" smtClean="0">
                <a:solidFill>
                  <a:srgbClr val="0070C0"/>
                </a:solidFill>
              </a:rPr>
              <a:t>6. </a:t>
            </a:r>
            <a:r>
              <a:rPr lang="ca-ES" sz="4000" dirty="0">
                <a:solidFill>
                  <a:srgbClr val="0070C0"/>
                </a:solidFill>
              </a:rPr>
              <a:t>Canvis en els programes de </a:t>
            </a:r>
            <a:r>
              <a:rPr lang="ca-ES" sz="4000" dirty="0" smtClean="0">
                <a:solidFill>
                  <a:srgbClr val="0070C0"/>
                </a:solidFill>
              </a:rPr>
              <a:t>mobilitat</a:t>
            </a:r>
            <a:br>
              <a:rPr lang="ca-ES" sz="4000" dirty="0" smtClean="0">
                <a:solidFill>
                  <a:srgbClr val="0070C0"/>
                </a:solidFill>
              </a:rPr>
            </a:br>
            <a:r>
              <a:rPr lang="ca-ES" sz="4000" dirty="0">
                <a:solidFill>
                  <a:srgbClr val="0070C0"/>
                </a:solidFill>
              </a:rPr>
              <a:t/>
            </a:r>
            <a:br>
              <a:rPr lang="ca-ES" sz="4000" dirty="0">
                <a:solidFill>
                  <a:srgbClr val="0070C0"/>
                </a:solidFill>
              </a:rPr>
            </a:br>
            <a:r>
              <a:rPr lang="ca-ES" sz="2000" dirty="0">
                <a:solidFill>
                  <a:srgbClr val="007ABE"/>
                </a:solidFill>
              </a:rPr>
              <a:t>(presentat a </a:t>
            </a:r>
            <a:r>
              <a:rPr lang="ca-ES" sz="2000" dirty="0" smtClean="0">
                <a:solidFill>
                  <a:srgbClr val="007ABE"/>
                </a:solidFill>
              </a:rPr>
              <a:t>responsables de Relacions Internacionals acadèmics i de gestió 06.11.2014</a:t>
            </a:r>
            <a:r>
              <a:rPr lang="ca-ES" sz="2000" dirty="0">
                <a:solidFill>
                  <a:srgbClr val="007ABE"/>
                </a:solidFill>
              </a:rPr>
              <a:t>)</a:t>
            </a:r>
            <a:r>
              <a:rPr lang="ca-ES" sz="4000" dirty="0">
                <a:solidFill>
                  <a:srgbClr val="007ABE"/>
                </a:solidFill>
              </a:rPr>
              <a:t/>
            </a:r>
            <a:br>
              <a:rPr lang="ca-ES" sz="4000" dirty="0">
                <a:solidFill>
                  <a:srgbClr val="007ABE"/>
                </a:solidFill>
              </a:rPr>
            </a:br>
            <a:r>
              <a:rPr lang="ca-ES" sz="4000" dirty="0">
                <a:solidFill>
                  <a:srgbClr val="0070C0"/>
                </a:solidFill>
              </a:rPr>
              <a:t/>
            </a:r>
            <a:br>
              <a:rPr lang="ca-ES" sz="4000" dirty="0">
                <a:solidFill>
                  <a:srgbClr val="0070C0"/>
                </a:solidFill>
              </a:rPr>
            </a:br>
            <a:r>
              <a:rPr lang="es-ES" sz="4000" dirty="0"/>
              <a:t/>
            </a:r>
            <a:br>
              <a:rPr lang="es-ES" sz="4000" dirty="0"/>
            </a:br>
            <a:r>
              <a:rPr lang="ca-ES" sz="4000" dirty="0"/>
              <a:t/>
            </a:r>
            <a:br>
              <a:rPr lang="ca-ES" sz="4000" dirty="0"/>
            </a:br>
            <a:endParaRPr lang="es-ES" sz="4000" dirty="0"/>
          </a:p>
        </p:txBody>
      </p:sp>
    </p:spTree>
    <p:extLst>
      <p:ext uri="{BB962C8B-B14F-4D97-AF65-F5344CB8AC3E}">
        <p14:creationId xmlns:p14="http://schemas.microsoft.com/office/powerpoint/2010/main" xmlns="" val="427067849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65933" y="1412776"/>
            <a:ext cx="7176062" cy="3806832"/>
          </a:xfrm>
        </p:spPr>
        <p:txBody>
          <a:bodyPr/>
          <a:lstStyle/>
          <a:p>
            <a:pPr marL="0" lvl="0" indent="0">
              <a:buNone/>
            </a:pPr>
            <a:endParaRPr lang="ca-ES" sz="1600" dirty="0" smtClean="0">
              <a:solidFill>
                <a:srgbClr val="0070C0"/>
              </a:solidFill>
              <a:latin typeface="Arial"/>
            </a:endParaRPr>
          </a:p>
          <a:p>
            <a:pPr marL="0" lvl="0" indent="0">
              <a:buNone/>
            </a:pPr>
            <a:endParaRPr lang="ca-ES" sz="1600" dirty="0" smtClean="0">
              <a:solidFill>
                <a:srgbClr val="0070C0"/>
              </a:solidFill>
              <a:latin typeface="Arial"/>
            </a:endParaRPr>
          </a:p>
          <a:p>
            <a:pPr marL="0" lvl="0" indent="0">
              <a:buNone/>
            </a:pPr>
            <a:r>
              <a:rPr lang="ca-ES" sz="1600" dirty="0" smtClean="0">
                <a:solidFill>
                  <a:srgbClr val="0070C0"/>
                </a:solidFill>
                <a:latin typeface="Arial"/>
              </a:rPr>
              <a:t>6.1. </a:t>
            </a:r>
            <a:r>
              <a:rPr lang="ca-ES" sz="1600" dirty="0">
                <a:solidFill>
                  <a:srgbClr val="0070C0"/>
                </a:solidFill>
                <a:latin typeface="Arial"/>
              </a:rPr>
              <a:t>C</a:t>
            </a:r>
            <a:r>
              <a:rPr lang="ca-ES" sz="1600" dirty="0" smtClean="0">
                <a:solidFill>
                  <a:srgbClr val="0070C0"/>
                </a:solidFill>
                <a:latin typeface="Arial"/>
              </a:rPr>
              <a:t>ontext del programa Erasmus + en temes de mobilitat</a:t>
            </a:r>
          </a:p>
          <a:p>
            <a:pPr marL="0" lvl="0" indent="0">
              <a:buNone/>
            </a:pPr>
            <a:endParaRPr lang="ca-ES" sz="1600" dirty="0">
              <a:solidFill>
                <a:srgbClr val="0070C0"/>
              </a:solidFill>
              <a:latin typeface="Arial"/>
            </a:endParaRPr>
          </a:p>
          <a:p>
            <a:pPr marL="0" lvl="0" indent="0">
              <a:buNone/>
            </a:pPr>
            <a:r>
              <a:rPr lang="ca-ES" sz="1600" dirty="0" smtClean="0">
                <a:solidFill>
                  <a:srgbClr val="0070C0"/>
                </a:solidFill>
                <a:latin typeface="Arial"/>
              </a:rPr>
              <a:t>6.2. Mobilitat d’estudiants</a:t>
            </a:r>
          </a:p>
          <a:p>
            <a:pPr marL="0" lvl="0" indent="0">
              <a:buNone/>
            </a:pPr>
            <a:endParaRPr lang="ca-ES" sz="1600" dirty="0">
              <a:solidFill>
                <a:srgbClr val="0070C0"/>
              </a:solidFill>
              <a:latin typeface="Arial"/>
            </a:endParaRPr>
          </a:p>
          <a:p>
            <a:pPr marL="0" lvl="0" indent="0">
              <a:buNone/>
            </a:pPr>
            <a:r>
              <a:rPr lang="ca-ES" sz="1600" dirty="0" smtClean="0">
                <a:solidFill>
                  <a:srgbClr val="0070C0"/>
                </a:solidFill>
                <a:latin typeface="Arial"/>
              </a:rPr>
              <a:t>6.3. Mobilitat de PDI</a:t>
            </a:r>
          </a:p>
          <a:p>
            <a:pPr marL="0" lvl="0" indent="0">
              <a:buNone/>
            </a:pPr>
            <a:endParaRPr lang="ca-ES" sz="1600" dirty="0">
              <a:solidFill>
                <a:srgbClr val="0070C0"/>
              </a:solidFill>
              <a:latin typeface="Arial"/>
            </a:endParaRPr>
          </a:p>
          <a:p>
            <a:pPr marL="0" lvl="0" indent="0">
              <a:buNone/>
            </a:pPr>
            <a:r>
              <a:rPr lang="ca-ES" sz="1600" dirty="0" smtClean="0">
                <a:solidFill>
                  <a:srgbClr val="0070C0"/>
                </a:solidFill>
                <a:latin typeface="Arial"/>
              </a:rPr>
              <a:t>6.4. Mobilitat de PAS</a:t>
            </a:r>
          </a:p>
          <a:p>
            <a:pPr marL="0" lvl="0" indent="0">
              <a:buNone/>
            </a:pPr>
            <a:endParaRPr lang="es-ES" dirty="0">
              <a:solidFill>
                <a:srgbClr val="0070C0"/>
              </a:solidFill>
            </a:endParaRPr>
          </a:p>
        </p:txBody>
      </p:sp>
      <p:sp>
        <p:nvSpPr>
          <p:cNvPr id="3" name="2 Marcador de contenido"/>
          <p:cNvSpPr>
            <a:spLocks noGrp="1"/>
          </p:cNvSpPr>
          <p:nvPr>
            <p:ph idx="13"/>
          </p:nvPr>
        </p:nvSpPr>
        <p:spPr/>
        <p:txBody>
          <a:bodyPr/>
          <a:lstStyle/>
          <a:p>
            <a:r>
              <a:rPr lang="ca-ES" dirty="0" smtClean="0">
                <a:solidFill>
                  <a:srgbClr val="0070C0"/>
                </a:solidFill>
              </a:rPr>
              <a:t>6. </a:t>
            </a:r>
            <a:r>
              <a:rPr lang="ca-ES" dirty="0">
                <a:solidFill>
                  <a:srgbClr val="0070C0"/>
                </a:solidFill>
              </a:rPr>
              <a:t>Canvis en els programes de mobilitat</a:t>
            </a:r>
            <a:endParaRPr lang="es-ES" dirty="0"/>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53</a:t>
            </a:fld>
            <a:endParaRPr lang="es-ES"/>
          </a:p>
        </p:txBody>
      </p:sp>
    </p:spTree>
    <p:extLst>
      <p:ext uri="{BB962C8B-B14F-4D97-AF65-F5344CB8AC3E}">
        <p14:creationId xmlns:p14="http://schemas.microsoft.com/office/powerpoint/2010/main" xmlns="" val="251829396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bwMode="auto">
          <a:xfrm>
            <a:off x="251520" y="1052736"/>
            <a:ext cx="8568952" cy="5256584"/>
          </a:xfrm>
          <a:prstGeom prst="rect">
            <a:avLst/>
          </a:prstGeom>
          <a:solidFill>
            <a:schemeClr val="accent2">
              <a:lumMod val="20000"/>
              <a:lumOff val="80000"/>
            </a:schemeClr>
          </a:solidFill>
          <a:ln w="9525">
            <a:noFill/>
            <a:miter lim="800000"/>
            <a:headEnd/>
            <a:tailEnd/>
          </a:ln>
        </p:spPr>
        <p:txBody>
          <a:bodyPr rtlCol="0" anchor="ctr">
            <a:spAutoFit/>
          </a:bodyPr>
          <a:lstStyle/>
          <a:p>
            <a:pPr algn="ctr"/>
            <a:endParaRPr lang="es-ES" sz="3200" b="1" dirty="0" err="1">
              <a:solidFill>
                <a:srgbClr val="993366"/>
              </a:solidFill>
            </a:endParaRPr>
          </a:p>
        </p:txBody>
      </p:sp>
      <p:sp>
        <p:nvSpPr>
          <p:cNvPr id="9219" name="2 Marcador de contenido"/>
          <p:cNvSpPr>
            <a:spLocks noGrp="1"/>
          </p:cNvSpPr>
          <p:nvPr>
            <p:ph idx="13"/>
          </p:nvPr>
        </p:nvSpPr>
        <p:spPr>
          <a:xfrm>
            <a:off x="2699792" y="188640"/>
            <a:ext cx="5467896" cy="765845"/>
          </a:xfrm>
        </p:spPr>
        <p:txBody>
          <a:bodyPr/>
          <a:lstStyle/>
          <a:p>
            <a:pPr>
              <a:spcBef>
                <a:spcPct val="0"/>
              </a:spcBef>
            </a:pPr>
            <a:r>
              <a:rPr lang="ca-ES" dirty="0" smtClean="0">
                <a:solidFill>
                  <a:srgbClr val="0070C0"/>
                </a:solidFill>
              </a:rPr>
              <a:t>6.1 </a:t>
            </a:r>
            <a:r>
              <a:rPr lang="ca-ES" dirty="0">
                <a:solidFill>
                  <a:srgbClr val="0070C0"/>
                </a:solidFill>
              </a:rPr>
              <a:t>C</a:t>
            </a:r>
            <a:r>
              <a:rPr lang="ca-ES" dirty="0" smtClean="0">
                <a:solidFill>
                  <a:srgbClr val="0070C0"/>
                </a:solidFill>
              </a:rPr>
              <a:t>ontext Erasmus + en temes de mobilitat </a:t>
            </a:r>
          </a:p>
        </p:txBody>
      </p:sp>
      <p:sp>
        <p:nvSpPr>
          <p:cNvPr id="6" name="Contenidor de contingut 5"/>
          <p:cNvSpPr>
            <a:spLocks noGrp="1"/>
          </p:cNvSpPr>
          <p:nvPr>
            <p:ph idx="1"/>
          </p:nvPr>
        </p:nvSpPr>
        <p:spPr>
          <a:xfrm>
            <a:off x="1112593" y="1628799"/>
            <a:ext cx="7176062" cy="3806832"/>
          </a:xfrm>
        </p:spPr>
        <p:txBody>
          <a:bodyPr/>
          <a:lstStyle/>
          <a:p>
            <a:endParaRPr lang="ca-ES" sz="1800" dirty="0"/>
          </a:p>
          <a:p>
            <a:endParaRPr lang="ca-ES" sz="1800" dirty="0" smtClean="0"/>
          </a:p>
        </p:txBody>
      </p:sp>
      <p:sp>
        <p:nvSpPr>
          <p:cNvPr id="2" name="Oval 1"/>
          <p:cNvSpPr/>
          <p:nvPr/>
        </p:nvSpPr>
        <p:spPr bwMode="auto">
          <a:xfrm>
            <a:off x="3692512" y="1170235"/>
            <a:ext cx="2376264" cy="1341656"/>
          </a:xfrm>
          <a:prstGeom prst="ellipse">
            <a:avLst/>
          </a:prstGeom>
          <a:solidFill>
            <a:srgbClr val="007ABE"/>
          </a:solidFill>
          <a:ln w="6350">
            <a:solidFill>
              <a:schemeClr val="tx1"/>
            </a:solidFill>
            <a:miter lim="800000"/>
            <a:headEnd/>
            <a:tailEnd/>
          </a:ln>
        </p:spPr>
        <p:txBody>
          <a:bodyPr rtlCol="0" anchor="ctr">
            <a:spAutoFit/>
          </a:bodyPr>
          <a:lstStyle/>
          <a:p>
            <a:pPr algn="ctr"/>
            <a:r>
              <a:rPr lang="ca-ES" sz="1400" b="1" dirty="0" smtClean="0">
                <a:solidFill>
                  <a:schemeClr val="bg1"/>
                </a:solidFill>
              </a:rPr>
              <a:t>Canvis molt significatius en els criteris i procediments</a:t>
            </a:r>
            <a:endParaRPr lang="ca-ES" sz="1400" b="1" dirty="0">
              <a:solidFill>
                <a:schemeClr val="bg1"/>
              </a:solidFill>
            </a:endParaRPr>
          </a:p>
        </p:txBody>
      </p:sp>
      <p:sp>
        <p:nvSpPr>
          <p:cNvPr id="5" name="Oval 4"/>
          <p:cNvSpPr/>
          <p:nvPr/>
        </p:nvSpPr>
        <p:spPr bwMode="auto">
          <a:xfrm>
            <a:off x="6248796" y="2618069"/>
            <a:ext cx="2376264" cy="1947565"/>
          </a:xfrm>
          <a:prstGeom prst="ellipse">
            <a:avLst/>
          </a:prstGeom>
          <a:solidFill>
            <a:srgbClr val="0070C0"/>
          </a:solidFill>
          <a:ln w="6350">
            <a:solidFill>
              <a:schemeClr val="tx1"/>
            </a:solidFill>
            <a:miter lim="800000"/>
            <a:headEnd/>
            <a:tailEnd/>
          </a:ln>
        </p:spPr>
        <p:txBody>
          <a:bodyPr rtlCol="0" anchor="ctr">
            <a:spAutoFit/>
          </a:bodyPr>
          <a:lstStyle/>
          <a:p>
            <a:pPr algn="ctr"/>
            <a:endParaRPr lang="ca-ES" sz="1400" b="1" dirty="0" smtClean="0">
              <a:solidFill>
                <a:srgbClr val="993366"/>
              </a:solidFill>
            </a:endParaRPr>
          </a:p>
          <a:p>
            <a:pPr algn="ctr"/>
            <a:r>
              <a:rPr lang="ca-ES" sz="1400" b="1" dirty="0" smtClean="0">
                <a:solidFill>
                  <a:schemeClr val="bg1"/>
                </a:solidFill>
              </a:rPr>
              <a:t>La informació arriba molt a poc a poc i molt tard</a:t>
            </a:r>
          </a:p>
          <a:p>
            <a:pPr algn="ctr"/>
            <a:endParaRPr lang="ca-ES" sz="1400" b="1" dirty="0" smtClean="0">
              <a:solidFill>
                <a:schemeClr val="bg1"/>
              </a:solidFill>
            </a:endParaRPr>
          </a:p>
          <a:p>
            <a:pPr algn="ctr"/>
            <a:endParaRPr lang="ca-ES" sz="1400" b="1" dirty="0">
              <a:solidFill>
                <a:srgbClr val="993366"/>
              </a:solidFill>
            </a:endParaRPr>
          </a:p>
        </p:txBody>
      </p:sp>
      <p:sp>
        <p:nvSpPr>
          <p:cNvPr id="7" name="Oval 6"/>
          <p:cNvSpPr/>
          <p:nvPr/>
        </p:nvSpPr>
        <p:spPr bwMode="auto">
          <a:xfrm>
            <a:off x="3701144" y="4565634"/>
            <a:ext cx="2376264" cy="1644610"/>
          </a:xfrm>
          <a:prstGeom prst="ellipse">
            <a:avLst/>
          </a:prstGeom>
          <a:solidFill>
            <a:srgbClr val="007ABE"/>
          </a:solidFill>
          <a:ln w="6350">
            <a:solidFill>
              <a:schemeClr val="tx1"/>
            </a:solidFill>
            <a:miter lim="800000"/>
            <a:headEnd/>
            <a:tailEnd/>
          </a:ln>
        </p:spPr>
        <p:txBody>
          <a:bodyPr rtlCol="0" anchor="ctr">
            <a:spAutoFit/>
          </a:bodyPr>
          <a:lstStyle/>
          <a:p>
            <a:pPr algn="ctr"/>
            <a:r>
              <a:rPr lang="ca-ES" sz="1400" b="1" dirty="0" smtClean="0">
                <a:solidFill>
                  <a:schemeClr val="bg1"/>
                </a:solidFill>
              </a:rPr>
              <a:t>Aplicació retroactiva dels canvis a les mobilitats en curs (2014-2015)</a:t>
            </a:r>
            <a:endParaRPr lang="ca-ES" sz="1400" b="1" dirty="0">
              <a:solidFill>
                <a:schemeClr val="bg1"/>
              </a:solidFill>
            </a:endParaRPr>
          </a:p>
        </p:txBody>
      </p:sp>
      <p:sp>
        <p:nvSpPr>
          <p:cNvPr id="8" name="Oval 7"/>
          <p:cNvSpPr/>
          <p:nvPr/>
        </p:nvSpPr>
        <p:spPr bwMode="auto">
          <a:xfrm>
            <a:off x="1159064" y="2695596"/>
            <a:ext cx="2376264" cy="1947565"/>
          </a:xfrm>
          <a:prstGeom prst="ellipse">
            <a:avLst/>
          </a:prstGeom>
          <a:solidFill>
            <a:srgbClr val="007ABE"/>
          </a:solidFill>
          <a:ln w="6350">
            <a:solidFill>
              <a:schemeClr val="tx1"/>
            </a:solidFill>
            <a:miter lim="800000"/>
            <a:headEnd/>
            <a:tailEnd/>
          </a:ln>
        </p:spPr>
        <p:txBody>
          <a:bodyPr rtlCol="0" anchor="ctr">
            <a:spAutoFit/>
          </a:bodyPr>
          <a:lstStyle/>
          <a:p>
            <a:pPr algn="ctr"/>
            <a:r>
              <a:rPr lang="ca-ES" sz="1400" b="1" dirty="0" smtClean="0">
                <a:solidFill>
                  <a:schemeClr val="bg1"/>
                </a:solidFill>
              </a:rPr>
              <a:t>Major control: tota la informació a la </a:t>
            </a:r>
            <a:r>
              <a:rPr lang="ca-ES" sz="1400" b="1" dirty="0" err="1" smtClean="0">
                <a:solidFill>
                  <a:schemeClr val="bg1"/>
                </a:solidFill>
              </a:rPr>
              <a:t>Mobility</a:t>
            </a:r>
            <a:r>
              <a:rPr lang="ca-ES" sz="1400" b="1" dirty="0" smtClean="0">
                <a:solidFill>
                  <a:schemeClr val="bg1"/>
                </a:solidFill>
              </a:rPr>
              <a:t> </a:t>
            </a:r>
            <a:r>
              <a:rPr lang="ca-ES" sz="1400" b="1" dirty="0" err="1" smtClean="0">
                <a:solidFill>
                  <a:schemeClr val="bg1"/>
                </a:solidFill>
              </a:rPr>
              <a:t>tool</a:t>
            </a:r>
            <a:r>
              <a:rPr lang="ca-ES" sz="1400" b="1" dirty="0" smtClean="0">
                <a:solidFill>
                  <a:schemeClr val="bg1"/>
                </a:solidFill>
              </a:rPr>
              <a:t>, (des del curs 2013-2014!)</a:t>
            </a:r>
          </a:p>
          <a:p>
            <a:pPr algn="ctr"/>
            <a:endParaRPr lang="ca-ES" sz="1400" b="1" dirty="0" smtClean="0">
              <a:solidFill>
                <a:schemeClr val="bg1"/>
              </a:solidFill>
            </a:endParaRPr>
          </a:p>
        </p:txBody>
      </p:sp>
      <p:sp>
        <p:nvSpPr>
          <p:cNvPr id="10" name="Fletxa quàdruple 9"/>
          <p:cNvSpPr/>
          <p:nvPr/>
        </p:nvSpPr>
        <p:spPr bwMode="auto">
          <a:xfrm>
            <a:off x="3368476" y="2420887"/>
            <a:ext cx="3024336" cy="2224265"/>
          </a:xfrm>
          <a:prstGeom prst="quadArrow">
            <a:avLst/>
          </a:prstGeom>
          <a:solidFill>
            <a:srgbClr val="FF0000"/>
          </a:solidFill>
          <a:ln w="9525">
            <a:noFill/>
            <a:miter lim="800000"/>
            <a:headEnd/>
            <a:tailEnd/>
          </a:ln>
        </p:spPr>
        <p:txBody>
          <a:bodyPr wrap="square" rtlCol="0" anchor="ctr">
            <a:spAutoFit/>
          </a:bodyPr>
          <a:lstStyle/>
          <a:p>
            <a:pPr algn="ctr"/>
            <a:endParaRPr lang="ca-ES" sz="3200" b="1" dirty="0" err="1">
              <a:solidFill>
                <a:srgbClr val="993366"/>
              </a:solidFill>
            </a:endParaRPr>
          </a:p>
        </p:txBody>
      </p:sp>
      <p:sp>
        <p:nvSpPr>
          <p:cNvPr id="11" name="10 Rectángulo"/>
          <p:cNvSpPr/>
          <p:nvPr/>
        </p:nvSpPr>
        <p:spPr>
          <a:xfrm rot="16200000">
            <a:off x="-1567298" y="3268686"/>
            <a:ext cx="4572000" cy="646331"/>
          </a:xfrm>
          <a:prstGeom prst="rect">
            <a:avLst/>
          </a:prstGeom>
        </p:spPr>
        <p:txBody>
          <a:bodyPr>
            <a:spAutoFit/>
          </a:bodyPr>
          <a:lstStyle/>
          <a:p>
            <a:pPr algn="ctr"/>
            <a:r>
              <a:rPr lang="es-ES" b="1" dirty="0"/>
              <a:t>CANVIS </a:t>
            </a:r>
            <a:r>
              <a:rPr lang="es-ES" b="1" dirty="0" smtClean="0"/>
              <a:t>ORGANITZATIUS </a:t>
            </a:r>
            <a:r>
              <a:rPr lang="es-ES" b="1" dirty="0"/>
              <a:t> </a:t>
            </a:r>
            <a:r>
              <a:rPr lang="es-ES" b="1" dirty="0" smtClean="0"/>
              <a:t>EN L’OAPEE </a:t>
            </a:r>
            <a:r>
              <a:rPr lang="es-ES" b="1" dirty="0"/>
              <a:t>I </a:t>
            </a:r>
            <a:r>
              <a:rPr lang="es-ES" b="1" dirty="0" smtClean="0"/>
              <a:t>QUAN ARRIBARÀ </a:t>
            </a:r>
            <a:r>
              <a:rPr lang="es-ES" b="1" dirty="0"/>
              <a:t>LA SUBVENCIÓ</a:t>
            </a:r>
          </a:p>
        </p:txBody>
      </p:sp>
      <p:sp>
        <p:nvSpPr>
          <p:cNvPr id="3" name="2 Marcador de número de diapositiva"/>
          <p:cNvSpPr>
            <a:spLocks noGrp="1"/>
          </p:cNvSpPr>
          <p:nvPr>
            <p:ph type="sldNum" sz="quarter" idx="16"/>
          </p:nvPr>
        </p:nvSpPr>
        <p:spPr/>
        <p:txBody>
          <a:bodyPr/>
          <a:lstStyle/>
          <a:p>
            <a:pPr>
              <a:defRPr/>
            </a:pPr>
            <a:fld id="{A810C267-812F-4BFD-8E44-9233EED49724}" type="slidenum">
              <a:rPr lang="es-ES" smtClean="0"/>
              <a:pPr>
                <a:defRPr/>
              </a:pPr>
              <a:t>54</a:t>
            </a:fld>
            <a:endParaRPr lang="es-ES"/>
          </a:p>
        </p:txBody>
      </p:sp>
    </p:spTree>
    <p:extLst>
      <p:ext uri="{BB962C8B-B14F-4D97-AF65-F5344CB8AC3E}">
        <p14:creationId xmlns:p14="http://schemas.microsoft.com/office/powerpoint/2010/main" xmlns="" val="1798798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build="p"/>
      <p:bldP spid="11"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2 Marcador de contenido"/>
          <p:cNvSpPr>
            <a:spLocks noGrp="1"/>
          </p:cNvSpPr>
          <p:nvPr>
            <p:ph idx="13"/>
          </p:nvPr>
        </p:nvSpPr>
        <p:spPr>
          <a:xfrm>
            <a:off x="2699792" y="260648"/>
            <a:ext cx="5467896" cy="693837"/>
          </a:xfrm>
        </p:spPr>
        <p:txBody>
          <a:bodyPr/>
          <a:lstStyle/>
          <a:p>
            <a:pPr>
              <a:spcBef>
                <a:spcPct val="0"/>
              </a:spcBef>
            </a:pPr>
            <a:r>
              <a:rPr lang="ca-ES" dirty="0" smtClean="0">
                <a:solidFill>
                  <a:srgbClr val="0070C0"/>
                </a:solidFill>
              </a:rPr>
              <a:t>6.2 Mobilitat d’estudiants (I). Procés</a:t>
            </a:r>
            <a:endParaRPr lang="ca-ES" dirty="0">
              <a:solidFill>
                <a:srgbClr val="0070C0"/>
              </a:solidFill>
            </a:endParaRPr>
          </a:p>
        </p:txBody>
      </p:sp>
      <p:sp>
        <p:nvSpPr>
          <p:cNvPr id="18" name="Rectangle arrodonit 17"/>
          <p:cNvSpPr/>
          <p:nvPr/>
        </p:nvSpPr>
        <p:spPr bwMode="auto">
          <a:xfrm>
            <a:off x="2755450" y="1519246"/>
            <a:ext cx="1512168" cy="578882"/>
          </a:xfrm>
          <a:prstGeom prst="roundRect">
            <a:avLst/>
          </a:prstGeom>
          <a:solidFill>
            <a:srgbClr val="FFC000"/>
          </a:solidFill>
          <a:ln w="9525">
            <a:noFill/>
            <a:miter lim="800000"/>
            <a:headEnd/>
            <a:tailEnd/>
          </a:ln>
        </p:spPr>
        <p:txBody>
          <a:bodyPr rtlCol="0" anchor="ctr">
            <a:spAutoFit/>
          </a:bodyPr>
          <a:lstStyle/>
          <a:p>
            <a:pPr algn="ctr"/>
            <a:r>
              <a:rPr lang="ca-ES" sz="1400" b="1" dirty="0" smtClean="0"/>
              <a:t>Inici de l’estada</a:t>
            </a:r>
            <a:endParaRPr lang="ca-ES" sz="1400" b="1" dirty="0"/>
          </a:p>
        </p:txBody>
      </p:sp>
      <p:sp>
        <p:nvSpPr>
          <p:cNvPr id="20" name="Rectangle arrodonit 19"/>
          <p:cNvSpPr/>
          <p:nvPr/>
        </p:nvSpPr>
        <p:spPr bwMode="auto">
          <a:xfrm>
            <a:off x="2732573" y="2411236"/>
            <a:ext cx="1512168" cy="817245"/>
          </a:xfrm>
          <a:prstGeom prst="roundRect">
            <a:avLst/>
          </a:prstGeom>
          <a:solidFill>
            <a:srgbClr val="FFC000"/>
          </a:solidFill>
          <a:ln w="9525">
            <a:noFill/>
            <a:miter lim="800000"/>
            <a:headEnd/>
            <a:tailEnd/>
          </a:ln>
        </p:spPr>
        <p:txBody>
          <a:bodyPr rtlCol="0" anchor="ctr">
            <a:spAutoFit/>
          </a:bodyPr>
          <a:lstStyle/>
          <a:p>
            <a:pPr algn="ctr"/>
            <a:r>
              <a:rPr lang="ca-ES" sz="1400" b="1" dirty="0" smtClean="0"/>
              <a:t>Test obligatori de llengües a la MT</a:t>
            </a:r>
            <a:endParaRPr lang="ca-ES" sz="1400" b="1" dirty="0"/>
          </a:p>
        </p:txBody>
      </p:sp>
      <p:sp>
        <p:nvSpPr>
          <p:cNvPr id="21" name="Rectangle arrodonit 20"/>
          <p:cNvSpPr/>
          <p:nvPr/>
        </p:nvSpPr>
        <p:spPr bwMode="auto">
          <a:xfrm>
            <a:off x="2711489" y="3492524"/>
            <a:ext cx="1512168" cy="340519"/>
          </a:xfrm>
          <a:prstGeom prst="roundRect">
            <a:avLst/>
          </a:prstGeom>
          <a:solidFill>
            <a:srgbClr val="FFC000"/>
          </a:solidFill>
          <a:ln w="9525">
            <a:noFill/>
            <a:miter lim="800000"/>
            <a:headEnd/>
            <a:tailEnd/>
          </a:ln>
        </p:spPr>
        <p:txBody>
          <a:bodyPr rtlCol="0" anchor="ctr">
            <a:spAutoFit/>
          </a:bodyPr>
          <a:lstStyle/>
          <a:p>
            <a:pPr algn="ctr"/>
            <a:r>
              <a:rPr lang="ca-ES" sz="1400" b="1" dirty="0" smtClean="0"/>
              <a:t>Estada</a:t>
            </a:r>
            <a:endParaRPr lang="ca-ES" sz="1400" b="1" dirty="0"/>
          </a:p>
        </p:txBody>
      </p:sp>
      <p:sp>
        <p:nvSpPr>
          <p:cNvPr id="22" name="Rectangle arrodonit 21"/>
          <p:cNvSpPr/>
          <p:nvPr/>
        </p:nvSpPr>
        <p:spPr bwMode="auto">
          <a:xfrm>
            <a:off x="2737633" y="4055312"/>
            <a:ext cx="1512168" cy="340519"/>
          </a:xfrm>
          <a:prstGeom prst="roundRect">
            <a:avLst/>
          </a:prstGeom>
          <a:solidFill>
            <a:srgbClr val="FFC000"/>
          </a:solidFill>
          <a:ln w="9525">
            <a:noFill/>
            <a:miter lim="800000"/>
            <a:headEnd/>
            <a:tailEnd/>
          </a:ln>
        </p:spPr>
        <p:txBody>
          <a:bodyPr rtlCol="0" anchor="ctr">
            <a:spAutoFit/>
          </a:bodyPr>
          <a:lstStyle/>
          <a:p>
            <a:pPr algn="ctr"/>
            <a:r>
              <a:rPr lang="ca-ES" sz="1400" b="1" dirty="0" smtClean="0"/>
              <a:t>Fi de l’estada</a:t>
            </a:r>
            <a:endParaRPr lang="ca-ES" sz="1400" b="1" dirty="0"/>
          </a:p>
        </p:txBody>
      </p:sp>
      <p:sp>
        <p:nvSpPr>
          <p:cNvPr id="23" name="Rectangle arrodonit 22"/>
          <p:cNvSpPr/>
          <p:nvPr/>
        </p:nvSpPr>
        <p:spPr bwMode="auto">
          <a:xfrm>
            <a:off x="2737633" y="4587874"/>
            <a:ext cx="1512168" cy="817245"/>
          </a:xfrm>
          <a:prstGeom prst="roundRect">
            <a:avLst/>
          </a:prstGeom>
          <a:solidFill>
            <a:srgbClr val="FFC000"/>
          </a:solidFill>
          <a:ln w="9525">
            <a:noFill/>
            <a:miter lim="800000"/>
            <a:headEnd/>
            <a:tailEnd/>
          </a:ln>
        </p:spPr>
        <p:txBody>
          <a:bodyPr rtlCol="0" anchor="ctr">
            <a:spAutoFit/>
          </a:bodyPr>
          <a:lstStyle/>
          <a:p>
            <a:pPr algn="ctr"/>
            <a:r>
              <a:rPr lang="ca-ES" sz="1400" b="1" dirty="0" smtClean="0"/>
              <a:t>Test obligatori de llengües a la MT</a:t>
            </a:r>
            <a:endParaRPr lang="ca-ES" sz="1400" b="1" dirty="0"/>
          </a:p>
        </p:txBody>
      </p:sp>
      <p:sp>
        <p:nvSpPr>
          <p:cNvPr id="24" name="Rectangle arrodonit 23"/>
          <p:cNvSpPr/>
          <p:nvPr/>
        </p:nvSpPr>
        <p:spPr bwMode="auto">
          <a:xfrm>
            <a:off x="2737633" y="5596140"/>
            <a:ext cx="1512168" cy="817245"/>
          </a:xfrm>
          <a:prstGeom prst="roundRect">
            <a:avLst/>
          </a:prstGeom>
          <a:solidFill>
            <a:srgbClr val="FFC000"/>
          </a:solidFill>
          <a:ln w="9525">
            <a:noFill/>
            <a:miter lim="800000"/>
            <a:headEnd/>
            <a:tailEnd/>
          </a:ln>
        </p:spPr>
        <p:txBody>
          <a:bodyPr rtlCol="0" anchor="ctr">
            <a:spAutoFit/>
          </a:bodyPr>
          <a:lstStyle/>
          <a:p>
            <a:pPr algn="ctr"/>
            <a:r>
              <a:rPr lang="ca-ES" sz="1400" b="1" dirty="0" smtClean="0"/>
              <a:t>Enquesta obligatòria a MT</a:t>
            </a:r>
            <a:endParaRPr lang="ca-ES" sz="1400" b="1" dirty="0"/>
          </a:p>
        </p:txBody>
      </p:sp>
      <p:sp>
        <p:nvSpPr>
          <p:cNvPr id="25" name="Rectangle arrodonit 24"/>
          <p:cNvSpPr/>
          <p:nvPr/>
        </p:nvSpPr>
        <p:spPr bwMode="auto">
          <a:xfrm>
            <a:off x="4521332" y="1582604"/>
            <a:ext cx="1512168" cy="578882"/>
          </a:xfrm>
          <a:prstGeom prst="roundRect">
            <a:avLst/>
          </a:prstGeom>
          <a:solidFill>
            <a:srgbClr val="FFC000"/>
          </a:solidFill>
          <a:ln w="9525">
            <a:noFill/>
            <a:miter lim="800000"/>
            <a:headEnd/>
            <a:tailEnd/>
          </a:ln>
        </p:spPr>
        <p:txBody>
          <a:bodyPr rtlCol="0" anchor="ctr">
            <a:spAutoFit/>
          </a:bodyPr>
          <a:lstStyle/>
          <a:p>
            <a:pPr algn="ctr"/>
            <a:r>
              <a:rPr lang="ca-ES" sz="1400" b="1" dirty="0" smtClean="0"/>
              <a:t>Lliurament documentació</a:t>
            </a:r>
            <a:endParaRPr lang="ca-ES" sz="1400" b="1" dirty="0"/>
          </a:p>
        </p:txBody>
      </p:sp>
      <p:sp>
        <p:nvSpPr>
          <p:cNvPr id="26" name="Rectangle arrodonit 25"/>
          <p:cNvSpPr/>
          <p:nvPr/>
        </p:nvSpPr>
        <p:spPr bwMode="auto">
          <a:xfrm>
            <a:off x="4512700" y="3481613"/>
            <a:ext cx="1512168" cy="578882"/>
          </a:xfrm>
          <a:prstGeom prst="roundRect">
            <a:avLst/>
          </a:prstGeom>
          <a:solidFill>
            <a:schemeClr val="accent2">
              <a:lumMod val="20000"/>
              <a:lumOff val="80000"/>
            </a:schemeClr>
          </a:solidFill>
          <a:ln w="9525">
            <a:noFill/>
            <a:miter lim="800000"/>
            <a:headEnd/>
            <a:tailEnd/>
          </a:ln>
        </p:spPr>
        <p:txBody>
          <a:bodyPr rtlCol="0" anchor="ctr">
            <a:spAutoFit/>
          </a:bodyPr>
          <a:lstStyle/>
          <a:p>
            <a:pPr algn="ctr"/>
            <a:r>
              <a:rPr lang="ca-ES" sz="1400" b="1" dirty="0" smtClean="0"/>
              <a:t>Qualificacions a l’expedient</a:t>
            </a:r>
            <a:endParaRPr lang="ca-ES" sz="1400" b="1" dirty="0"/>
          </a:p>
        </p:txBody>
      </p:sp>
      <p:sp>
        <p:nvSpPr>
          <p:cNvPr id="27" name="Rectangle arrodonit 26"/>
          <p:cNvSpPr/>
          <p:nvPr/>
        </p:nvSpPr>
        <p:spPr bwMode="auto">
          <a:xfrm>
            <a:off x="4546360" y="4479194"/>
            <a:ext cx="1512168" cy="817245"/>
          </a:xfrm>
          <a:prstGeom prst="roundRect">
            <a:avLst/>
          </a:prstGeom>
          <a:solidFill>
            <a:schemeClr val="accent2">
              <a:lumMod val="20000"/>
              <a:lumOff val="80000"/>
            </a:schemeClr>
          </a:solidFill>
          <a:ln w="9525">
            <a:noFill/>
            <a:miter lim="800000"/>
            <a:headEnd/>
            <a:tailEnd/>
          </a:ln>
        </p:spPr>
        <p:txBody>
          <a:bodyPr rtlCol="0" anchor="ctr">
            <a:spAutoFit/>
          </a:bodyPr>
          <a:lstStyle/>
          <a:p>
            <a:pPr algn="ctr"/>
            <a:r>
              <a:rPr lang="ca-ES" sz="1400" b="1" dirty="0" smtClean="0"/>
              <a:t>Comprovació resta de documentació</a:t>
            </a:r>
            <a:endParaRPr lang="ca-ES" sz="1400" b="1" dirty="0"/>
          </a:p>
        </p:txBody>
      </p:sp>
      <p:sp>
        <p:nvSpPr>
          <p:cNvPr id="28" name="Rectangle arrodonit 27"/>
          <p:cNvSpPr/>
          <p:nvPr/>
        </p:nvSpPr>
        <p:spPr bwMode="auto">
          <a:xfrm>
            <a:off x="4571742" y="5585277"/>
            <a:ext cx="1512168" cy="817245"/>
          </a:xfrm>
          <a:prstGeom prst="roundRect">
            <a:avLst/>
          </a:prstGeom>
          <a:solidFill>
            <a:schemeClr val="accent2">
              <a:lumMod val="20000"/>
              <a:lumOff val="80000"/>
            </a:schemeClr>
          </a:solidFill>
          <a:ln w="9525">
            <a:noFill/>
            <a:miter lim="800000"/>
            <a:headEnd/>
            <a:tailEnd/>
          </a:ln>
        </p:spPr>
        <p:txBody>
          <a:bodyPr rtlCol="0" anchor="ctr">
            <a:spAutoFit/>
          </a:bodyPr>
          <a:lstStyle/>
          <a:p>
            <a:pPr algn="ctr"/>
            <a:r>
              <a:rPr lang="ca-ES" sz="1400" b="1" dirty="0" smtClean="0"/>
              <a:t>Complementar dades per a MT</a:t>
            </a:r>
            <a:endParaRPr lang="ca-ES" sz="1400" b="1" dirty="0"/>
          </a:p>
        </p:txBody>
      </p:sp>
      <p:sp>
        <p:nvSpPr>
          <p:cNvPr id="29" name="Rectangle arrodonit 28"/>
          <p:cNvSpPr/>
          <p:nvPr/>
        </p:nvSpPr>
        <p:spPr bwMode="auto">
          <a:xfrm>
            <a:off x="6383560" y="2274206"/>
            <a:ext cx="1512168" cy="817245"/>
          </a:xfrm>
          <a:prstGeom prst="roundRect">
            <a:avLst/>
          </a:prstGeom>
          <a:solidFill>
            <a:schemeClr val="accent2">
              <a:lumMod val="20000"/>
              <a:lumOff val="80000"/>
            </a:schemeClr>
          </a:solidFill>
          <a:ln w="9525">
            <a:noFill/>
            <a:miter lim="800000"/>
            <a:headEnd/>
            <a:tailEnd/>
          </a:ln>
        </p:spPr>
        <p:txBody>
          <a:bodyPr rtlCol="0" anchor="ctr">
            <a:spAutoFit/>
          </a:bodyPr>
          <a:lstStyle/>
          <a:p>
            <a:pPr algn="ctr"/>
            <a:r>
              <a:rPr lang="ca-ES" sz="1400" b="1" dirty="0" smtClean="0"/>
              <a:t>Pagament de la resta de l’estada</a:t>
            </a:r>
            <a:endParaRPr lang="ca-ES" sz="1400" b="1" dirty="0"/>
          </a:p>
        </p:txBody>
      </p:sp>
      <p:sp>
        <p:nvSpPr>
          <p:cNvPr id="30" name="Rectangle arrodonit 29"/>
          <p:cNvSpPr/>
          <p:nvPr/>
        </p:nvSpPr>
        <p:spPr bwMode="auto">
          <a:xfrm>
            <a:off x="6374908" y="3186005"/>
            <a:ext cx="1512168" cy="817245"/>
          </a:xfrm>
          <a:prstGeom prst="roundRect">
            <a:avLst/>
          </a:prstGeom>
          <a:solidFill>
            <a:srgbClr val="FFC000"/>
          </a:solidFill>
          <a:ln w="9525">
            <a:noFill/>
            <a:miter lim="800000"/>
            <a:headEnd/>
            <a:tailEnd/>
          </a:ln>
        </p:spPr>
        <p:txBody>
          <a:bodyPr rtlCol="0" anchor="ctr">
            <a:spAutoFit/>
          </a:bodyPr>
          <a:lstStyle/>
          <a:p>
            <a:pPr algn="ctr"/>
            <a:r>
              <a:rPr lang="ca-ES" sz="1400" b="1" dirty="0" smtClean="0"/>
              <a:t>Devolució imports indeguts</a:t>
            </a:r>
            <a:endParaRPr lang="ca-ES" sz="1400" b="1" dirty="0"/>
          </a:p>
        </p:txBody>
      </p:sp>
      <p:sp>
        <p:nvSpPr>
          <p:cNvPr id="31" name="Rectangle arrodonit 30"/>
          <p:cNvSpPr/>
          <p:nvPr/>
        </p:nvSpPr>
        <p:spPr bwMode="auto">
          <a:xfrm>
            <a:off x="4512700" y="2512427"/>
            <a:ext cx="1512168" cy="578882"/>
          </a:xfrm>
          <a:prstGeom prst="roundRect">
            <a:avLst/>
          </a:prstGeom>
          <a:solidFill>
            <a:schemeClr val="accent2">
              <a:lumMod val="20000"/>
              <a:lumOff val="80000"/>
            </a:schemeClr>
          </a:solidFill>
          <a:ln w="9525">
            <a:noFill/>
            <a:miter lim="800000"/>
            <a:headEnd/>
            <a:tailEnd/>
          </a:ln>
        </p:spPr>
        <p:txBody>
          <a:bodyPr rtlCol="0" anchor="ctr">
            <a:spAutoFit/>
          </a:bodyPr>
          <a:lstStyle/>
          <a:p>
            <a:pPr algn="ctr"/>
            <a:r>
              <a:rPr lang="ca-ES" sz="1400" b="1" dirty="0" smtClean="0"/>
              <a:t>Registre de les modificacions</a:t>
            </a:r>
            <a:endParaRPr lang="ca-ES" sz="1400" b="1" dirty="0"/>
          </a:p>
        </p:txBody>
      </p:sp>
      <p:sp>
        <p:nvSpPr>
          <p:cNvPr id="32" name="Rectangle arrodonit 31"/>
          <p:cNvSpPr/>
          <p:nvPr/>
        </p:nvSpPr>
        <p:spPr bwMode="auto">
          <a:xfrm>
            <a:off x="6353941" y="1437478"/>
            <a:ext cx="1512168" cy="817245"/>
          </a:xfrm>
          <a:prstGeom prst="roundRect">
            <a:avLst/>
          </a:prstGeom>
          <a:solidFill>
            <a:schemeClr val="accent2">
              <a:lumMod val="20000"/>
              <a:lumOff val="80000"/>
            </a:schemeClr>
          </a:solidFill>
          <a:ln w="9525">
            <a:noFill/>
            <a:miter lim="800000"/>
            <a:headEnd/>
            <a:tailEnd/>
          </a:ln>
        </p:spPr>
        <p:txBody>
          <a:bodyPr rtlCol="0" anchor="ctr">
            <a:spAutoFit/>
          </a:bodyPr>
          <a:lstStyle/>
          <a:p>
            <a:pPr algn="ctr"/>
            <a:r>
              <a:rPr lang="ca-ES" sz="1400" b="1" dirty="0" smtClean="0"/>
              <a:t>Comprovació correcció de les dades</a:t>
            </a:r>
            <a:endParaRPr lang="ca-ES" sz="1400" b="1" dirty="0"/>
          </a:p>
        </p:txBody>
      </p:sp>
      <p:sp>
        <p:nvSpPr>
          <p:cNvPr id="33" name="Rectangle arrodonit 32"/>
          <p:cNvSpPr/>
          <p:nvPr/>
        </p:nvSpPr>
        <p:spPr bwMode="auto">
          <a:xfrm>
            <a:off x="6364715" y="4052177"/>
            <a:ext cx="1512168" cy="1055608"/>
          </a:xfrm>
          <a:prstGeom prst="roundRect">
            <a:avLst/>
          </a:prstGeom>
          <a:solidFill>
            <a:schemeClr val="accent2">
              <a:lumMod val="20000"/>
              <a:lumOff val="80000"/>
            </a:schemeClr>
          </a:solidFill>
          <a:ln w="9525">
            <a:noFill/>
            <a:miter lim="800000"/>
            <a:headEnd/>
            <a:tailEnd/>
          </a:ln>
        </p:spPr>
        <p:txBody>
          <a:bodyPr rtlCol="0" anchor="ctr">
            <a:spAutoFit/>
          </a:bodyPr>
          <a:lstStyle/>
          <a:p>
            <a:pPr algn="ctr"/>
            <a:r>
              <a:rPr lang="ca-ES" sz="1400" b="1" dirty="0" smtClean="0"/>
              <a:t>Entrada i modificació de dades a (MT)</a:t>
            </a:r>
            <a:endParaRPr lang="ca-ES" sz="1400" b="1" dirty="0"/>
          </a:p>
        </p:txBody>
      </p:sp>
      <p:sp>
        <p:nvSpPr>
          <p:cNvPr id="34" name="Rectangle arrodonit 33"/>
          <p:cNvSpPr/>
          <p:nvPr/>
        </p:nvSpPr>
        <p:spPr bwMode="auto">
          <a:xfrm>
            <a:off x="6376866" y="5145331"/>
            <a:ext cx="1512168" cy="817245"/>
          </a:xfrm>
          <a:prstGeom prst="roundRect">
            <a:avLst/>
          </a:prstGeom>
          <a:solidFill>
            <a:schemeClr val="accent6">
              <a:lumMod val="40000"/>
              <a:lumOff val="60000"/>
            </a:schemeClr>
          </a:solidFill>
          <a:ln w="9525">
            <a:noFill/>
            <a:miter lim="800000"/>
            <a:headEnd/>
            <a:tailEnd/>
          </a:ln>
        </p:spPr>
        <p:txBody>
          <a:bodyPr rtlCol="0" anchor="ctr">
            <a:spAutoFit/>
          </a:bodyPr>
          <a:lstStyle/>
          <a:p>
            <a:pPr algn="ctr"/>
            <a:r>
              <a:rPr lang="ca-ES" sz="1400" b="1" dirty="0" smtClean="0"/>
              <a:t>Pagament de la resta de la subvenció</a:t>
            </a:r>
            <a:endParaRPr lang="ca-ES" sz="1400" b="1" dirty="0"/>
          </a:p>
        </p:txBody>
      </p:sp>
      <p:sp>
        <p:nvSpPr>
          <p:cNvPr id="35" name="Rectangle arrodonit 34"/>
          <p:cNvSpPr/>
          <p:nvPr/>
        </p:nvSpPr>
        <p:spPr bwMode="auto">
          <a:xfrm>
            <a:off x="6365304" y="6056613"/>
            <a:ext cx="1512168" cy="340519"/>
          </a:xfrm>
          <a:prstGeom prst="roundRect">
            <a:avLst/>
          </a:prstGeom>
          <a:solidFill>
            <a:schemeClr val="accent6">
              <a:lumMod val="40000"/>
              <a:lumOff val="60000"/>
            </a:schemeClr>
          </a:solidFill>
          <a:ln w="9525">
            <a:noFill/>
            <a:miter lim="800000"/>
            <a:headEnd/>
            <a:tailEnd/>
          </a:ln>
        </p:spPr>
        <p:txBody>
          <a:bodyPr rtlCol="0" anchor="ctr">
            <a:spAutoFit/>
          </a:bodyPr>
          <a:lstStyle/>
          <a:p>
            <a:pPr algn="ctr"/>
            <a:r>
              <a:rPr lang="ca-ES" sz="1400" b="1" dirty="0" smtClean="0"/>
              <a:t>Auditoria</a:t>
            </a:r>
            <a:endParaRPr lang="ca-ES" sz="1400" b="1" dirty="0"/>
          </a:p>
        </p:txBody>
      </p:sp>
      <p:sp>
        <p:nvSpPr>
          <p:cNvPr id="38" name="Rectangle arrodonit 2"/>
          <p:cNvSpPr/>
          <p:nvPr/>
        </p:nvSpPr>
        <p:spPr bwMode="auto">
          <a:xfrm>
            <a:off x="2755450" y="1062862"/>
            <a:ext cx="1512168" cy="340519"/>
          </a:xfrm>
          <a:prstGeom prst="roundRect">
            <a:avLst/>
          </a:prstGeom>
          <a:solidFill>
            <a:srgbClr val="0070C0"/>
          </a:solidFill>
          <a:ln w="9525">
            <a:noFill/>
            <a:miter lim="800000"/>
            <a:headEnd/>
            <a:tailEnd/>
          </a:ln>
        </p:spPr>
        <p:txBody>
          <a:bodyPr rtlCol="0" anchor="ctr">
            <a:spAutoFit/>
          </a:bodyPr>
          <a:lstStyle/>
          <a:p>
            <a:pPr algn="ctr"/>
            <a:r>
              <a:rPr lang="ca-ES" sz="1400" b="1" dirty="0" smtClean="0">
                <a:solidFill>
                  <a:schemeClr val="bg1"/>
                </a:solidFill>
              </a:rPr>
              <a:t>ESTADA</a:t>
            </a:r>
            <a:endParaRPr lang="ca-ES" sz="1400" b="1" dirty="0">
              <a:solidFill>
                <a:schemeClr val="bg1"/>
              </a:solidFill>
            </a:endParaRPr>
          </a:p>
        </p:txBody>
      </p:sp>
      <p:sp>
        <p:nvSpPr>
          <p:cNvPr id="40" name="Rectangle arrodonit 2"/>
          <p:cNvSpPr/>
          <p:nvPr/>
        </p:nvSpPr>
        <p:spPr bwMode="auto">
          <a:xfrm>
            <a:off x="4521332" y="1067286"/>
            <a:ext cx="1512168" cy="340519"/>
          </a:xfrm>
          <a:prstGeom prst="roundRect">
            <a:avLst/>
          </a:prstGeom>
          <a:solidFill>
            <a:srgbClr val="0070C0"/>
          </a:solidFill>
          <a:ln w="9525">
            <a:noFill/>
            <a:miter lim="800000"/>
            <a:headEnd/>
            <a:tailEnd/>
          </a:ln>
        </p:spPr>
        <p:txBody>
          <a:bodyPr rtlCol="0" anchor="ctr">
            <a:spAutoFit/>
          </a:bodyPr>
          <a:lstStyle/>
          <a:p>
            <a:pPr algn="ctr"/>
            <a:r>
              <a:rPr lang="ca-ES" sz="1400" b="1" dirty="0" smtClean="0">
                <a:solidFill>
                  <a:schemeClr val="bg1"/>
                </a:solidFill>
              </a:rPr>
              <a:t>CERTIFICACIÓ</a:t>
            </a:r>
            <a:endParaRPr lang="ca-ES" sz="1400" b="1" dirty="0">
              <a:solidFill>
                <a:schemeClr val="bg1"/>
              </a:solidFill>
            </a:endParaRPr>
          </a:p>
        </p:txBody>
      </p:sp>
      <p:sp>
        <p:nvSpPr>
          <p:cNvPr id="41" name="Rectangle arrodonit 2"/>
          <p:cNvSpPr/>
          <p:nvPr/>
        </p:nvSpPr>
        <p:spPr bwMode="auto">
          <a:xfrm>
            <a:off x="6333775" y="1067286"/>
            <a:ext cx="1512168" cy="340519"/>
          </a:xfrm>
          <a:prstGeom prst="roundRect">
            <a:avLst/>
          </a:prstGeom>
          <a:solidFill>
            <a:srgbClr val="0070C0"/>
          </a:solidFill>
          <a:ln w="9525">
            <a:noFill/>
            <a:miter lim="800000"/>
            <a:headEnd/>
            <a:tailEnd/>
          </a:ln>
        </p:spPr>
        <p:txBody>
          <a:bodyPr rtlCol="0" anchor="ctr">
            <a:spAutoFit/>
          </a:bodyPr>
          <a:lstStyle/>
          <a:p>
            <a:pPr algn="ctr"/>
            <a:r>
              <a:rPr lang="ca-ES" sz="1400" b="1" dirty="0" smtClean="0">
                <a:solidFill>
                  <a:schemeClr val="bg1"/>
                </a:solidFill>
              </a:rPr>
              <a:t>TANCAMENT</a:t>
            </a:r>
            <a:endParaRPr lang="ca-ES" sz="1400" b="1" dirty="0">
              <a:solidFill>
                <a:schemeClr val="bg1"/>
              </a:solidFill>
            </a:endParaRPr>
          </a:p>
        </p:txBody>
      </p:sp>
      <p:sp>
        <p:nvSpPr>
          <p:cNvPr id="42" name="Rectangle arrodonit 1"/>
          <p:cNvSpPr/>
          <p:nvPr/>
        </p:nvSpPr>
        <p:spPr bwMode="auto">
          <a:xfrm>
            <a:off x="882289" y="1594073"/>
            <a:ext cx="1080120" cy="504056"/>
          </a:xfrm>
          <a:prstGeom prst="round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43" name="Rectangle arrodonit 2"/>
          <p:cNvSpPr/>
          <p:nvPr/>
        </p:nvSpPr>
        <p:spPr bwMode="auto">
          <a:xfrm>
            <a:off x="882289" y="1464059"/>
            <a:ext cx="1512168" cy="340519"/>
          </a:xfrm>
          <a:prstGeom prst="roundRect">
            <a:avLst/>
          </a:prstGeom>
          <a:solidFill>
            <a:schemeClr val="accent2">
              <a:lumMod val="20000"/>
              <a:lumOff val="80000"/>
            </a:schemeClr>
          </a:solidFill>
          <a:ln w="9525">
            <a:noFill/>
            <a:miter lim="800000"/>
            <a:headEnd/>
            <a:tailEnd/>
          </a:ln>
        </p:spPr>
        <p:txBody>
          <a:bodyPr rtlCol="0" anchor="ctr">
            <a:spAutoFit/>
          </a:bodyPr>
          <a:lstStyle/>
          <a:p>
            <a:pPr algn="ctr"/>
            <a:r>
              <a:rPr lang="ca-ES" sz="1400" b="1" dirty="0" smtClean="0"/>
              <a:t>Convocatòria</a:t>
            </a:r>
            <a:endParaRPr lang="ca-ES" sz="1400" b="1" dirty="0"/>
          </a:p>
        </p:txBody>
      </p:sp>
      <p:sp>
        <p:nvSpPr>
          <p:cNvPr id="44" name="Rectangle arrodonit 11"/>
          <p:cNvSpPr/>
          <p:nvPr/>
        </p:nvSpPr>
        <p:spPr bwMode="auto">
          <a:xfrm>
            <a:off x="882289" y="1872045"/>
            <a:ext cx="1512168" cy="340519"/>
          </a:xfrm>
          <a:prstGeom prst="roundRect">
            <a:avLst/>
          </a:prstGeom>
          <a:solidFill>
            <a:srgbClr val="FFC000"/>
          </a:solidFill>
          <a:ln w="9525">
            <a:noFill/>
            <a:miter lim="800000"/>
            <a:headEnd/>
            <a:tailEnd/>
          </a:ln>
        </p:spPr>
        <p:txBody>
          <a:bodyPr rtlCol="0" anchor="ctr">
            <a:spAutoFit/>
          </a:bodyPr>
          <a:lstStyle/>
          <a:p>
            <a:pPr algn="ctr"/>
            <a:r>
              <a:rPr lang="ca-ES" sz="1400" b="1" dirty="0" smtClean="0"/>
              <a:t>Sol·licitud</a:t>
            </a:r>
            <a:endParaRPr lang="ca-ES" sz="1400" b="1" dirty="0"/>
          </a:p>
        </p:txBody>
      </p:sp>
      <p:sp>
        <p:nvSpPr>
          <p:cNvPr id="45" name="Rectangle arrodonit 12"/>
          <p:cNvSpPr/>
          <p:nvPr/>
        </p:nvSpPr>
        <p:spPr bwMode="auto">
          <a:xfrm>
            <a:off x="882289" y="2240977"/>
            <a:ext cx="1512168" cy="340519"/>
          </a:xfrm>
          <a:prstGeom prst="roundRect">
            <a:avLst/>
          </a:prstGeom>
          <a:solidFill>
            <a:schemeClr val="accent2">
              <a:lumMod val="20000"/>
              <a:lumOff val="80000"/>
            </a:schemeClr>
          </a:solidFill>
          <a:ln w="9525">
            <a:noFill/>
            <a:miter lim="800000"/>
            <a:headEnd/>
            <a:tailEnd/>
          </a:ln>
        </p:spPr>
        <p:txBody>
          <a:bodyPr rtlCol="0" anchor="ctr">
            <a:spAutoFit/>
          </a:bodyPr>
          <a:lstStyle/>
          <a:p>
            <a:pPr algn="ctr"/>
            <a:r>
              <a:rPr lang="ca-ES" sz="1400" b="1" dirty="0" smtClean="0"/>
              <a:t>Revisió criteris</a:t>
            </a:r>
            <a:endParaRPr lang="ca-ES" sz="1400" b="1" dirty="0"/>
          </a:p>
        </p:txBody>
      </p:sp>
      <p:sp>
        <p:nvSpPr>
          <p:cNvPr id="46" name="Rectangle arrodonit 13"/>
          <p:cNvSpPr/>
          <p:nvPr/>
        </p:nvSpPr>
        <p:spPr bwMode="auto">
          <a:xfrm>
            <a:off x="882289" y="2631609"/>
            <a:ext cx="1512168" cy="340519"/>
          </a:xfrm>
          <a:prstGeom prst="roundRect">
            <a:avLst/>
          </a:prstGeom>
          <a:solidFill>
            <a:schemeClr val="accent2">
              <a:lumMod val="20000"/>
              <a:lumOff val="80000"/>
            </a:schemeClr>
          </a:solidFill>
          <a:ln w="9525">
            <a:noFill/>
            <a:miter lim="800000"/>
            <a:headEnd/>
            <a:tailEnd/>
          </a:ln>
        </p:spPr>
        <p:txBody>
          <a:bodyPr rtlCol="0" anchor="ctr">
            <a:spAutoFit/>
          </a:bodyPr>
          <a:lstStyle/>
          <a:p>
            <a:pPr algn="ctr"/>
            <a:r>
              <a:rPr lang="ca-ES" sz="1400" b="1" dirty="0" smtClean="0"/>
              <a:t>Resolució</a:t>
            </a:r>
            <a:endParaRPr lang="ca-ES" sz="1400" b="1" dirty="0"/>
          </a:p>
        </p:txBody>
      </p:sp>
      <p:sp>
        <p:nvSpPr>
          <p:cNvPr id="47" name="Rectangle arrodonit 14"/>
          <p:cNvSpPr/>
          <p:nvPr/>
        </p:nvSpPr>
        <p:spPr bwMode="auto">
          <a:xfrm>
            <a:off x="882289" y="4540532"/>
            <a:ext cx="1512168" cy="1055608"/>
          </a:xfrm>
          <a:prstGeom prst="roundRect">
            <a:avLst/>
          </a:prstGeom>
          <a:solidFill>
            <a:schemeClr val="accent2">
              <a:lumMod val="20000"/>
              <a:lumOff val="80000"/>
            </a:schemeClr>
          </a:solidFill>
          <a:ln w="9525">
            <a:noFill/>
            <a:miter lim="800000"/>
            <a:headEnd/>
            <a:tailEnd/>
          </a:ln>
        </p:spPr>
        <p:txBody>
          <a:bodyPr rtlCol="0" anchor="ctr">
            <a:spAutoFit/>
          </a:bodyPr>
          <a:lstStyle/>
          <a:p>
            <a:pPr algn="ctr"/>
            <a:r>
              <a:rPr lang="ca-ES" sz="1400" b="1" dirty="0" smtClean="0"/>
              <a:t>Pagament parcial (quan arriba subvenció)</a:t>
            </a:r>
            <a:endParaRPr lang="ca-ES" sz="1400" b="1" dirty="0"/>
          </a:p>
        </p:txBody>
      </p:sp>
      <p:sp>
        <p:nvSpPr>
          <p:cNvPr id="48" name="Rectangle arrodonit 15"/>
          <p:cNvSpPr/>
          <p:nvPr/>
        </p:nvSpPr>
        <p:spPr bwMode="auto">
          <a:xfrm>
            <a:off x="882289" y="5647991"/>
            <a:ext cx="1512168" cy="817245"/>
          </a:xfrm>
          <a:prstGeom prst="roundRect">
            <a:avLst/>
          </a:prstGeom>
          <a:solidFill>
            <a:srgbClr val="FFC000"/>
          </a:solidFill>
          <a:ln w="9525">
            <a:noFill/>
            <a:miter lim="800000"/>
            <a:headEnd/>
            <a:tailEnd/>
          </a:ln>
        </p:spPr>
        <p:txBody>
          <a:bodyPr rtlCol="0" anchor="ctr">
            <a:spAutoFit/>
          </a:bodyPr>
          <a:lstStyle/>
          <a:p>
            <a:pPr algn="ctr"/>
            <a:r>
              <a:rPr lang="ca-ES" sz="1400" b="1" dirty="0" smtClean="0"/>
              <a:t>Entrada a la </a:t>
            </a:r>
            <a:r>
              <a:rPr lang="ca-ES" sz="1400" b="1" dirty="0" err="1" smtClean="0"/>
              <a:t>mobility</a:t>
            </a:r>
            <a:r>
              <a:rPr lang="ca-ES" sz="1400" b="1" dirty="0" smtClean="0"/>
              <a:t> </a:t>
            </a:r>
            <a:r>
              <a:rPr lang="ca-ES" sz="1400" b="1" dirty="0" err="1" smtClean="0"/>
              <a:t>tool</a:t>
            </a:r>
            <a:r>
              <a:rPr lang="ca-ES" sz="1400" b="1" dirty="0" smtClean="0"/>
              <a:t> (MT)</a:t>
            </a:r>
            <a:endParaRPr lang="ca-ES" sz="1400" b="1" dirty="0"/>
          </a:p>
        </p:txBody>
      </p:sp>
      <p:sp>
        <p:nvSpPr>
          <p:cNvPr id="49" name="Rectangle arrodonit 16"/>
          <p:cNvSpPr/>
          <p:nvPr/>
        </p:nvSpPr>
        <p:spPr bwMode="auto">
          <a:xfrm>
            <a:off x="882289" y="3046728"/>
            <a:ext cx="1512168" cy="1055608"/>
          </a:xfrm>
          <a:prstGeom prst="roundRect">
            <a:avLst/>
          </a:prstGeom>
          <a:solidFill>
            <a:srgbClr val="FFC000"/>
          </a:solidFill>
          <a:ln w="9525">
            <a:noFill/>
            <a:miter lim="800000"/>
            <a:headEnd/>
            <a:tailEnd/>
          </a:ln>
        </p:spPr>
        <p:txBody>
          <a:bodyPr rtlCol="0" anchor="ctr">
            <a:spAutoFit/>
          </a:bodyPr>
          <a:lstStyle/>
          <a:p>
            <a:pPr algn="ctr"/>
            <a:r>
              <a:rPr lang="ca-ES" sz="1400" b="1" dirty="0" smtClean="0"/>
              <a:t>Signatura conveni i certificat incorporació </a:t>
            </a:r>
            <a:endParaRPr lang="ca-ES" sz="1400" b="1" dirty="0"/>
          </a:p>
        </p:txBody>
      </p:sp>
      <p:sp>
        <p:nvSpPr>
          <p:cNvPr id="50" name="Rectangle arrodonit 35"/>
          <p:cNvSpPr/>
          <p:nvPr/>
        </p:nvSpPr>
        <p:spPr bwMode="auto">
          <a:xfrm>
            <a:off x="882289" y="4143024"/>
            <a:ext cx="1512168" cy="340519"/>
          </a:xfrm>
          <a:prstGeom prst="roundRect">
            <a:avLst/>
          </a:prstGeom>
          <a:solidFill>
            <a:srgbClr val="FFC000"/>
          </a:solidFill>
          <a:ln w="9525">
            <a:noFill/>
            <a:miter lim="800000"/>
            <a:headEnd/>
            <a:tailEnd/>
          </a:ln>
        </p:spPr>
        <p:txBody>
          <a:bodyPr rtlCol="0" anchor="ctr">
            <a:spAutoFit/>
          </a:bodyPr>
          <a:lstStyle/>
          <a:p>
            <a:pPr algn="ctr"/>
            <a:r>
              <a:rPr lang="ca-ES" sz="1400" b="1" dirty="0" smtClean="0"/>
              <a:t>Full SEPA</a:t>
            </a:r>
            <a:endParaRPr lang="ca-ES" sz="1400" b="1" dirty="0"/>
          </a:p>
        </p:txBody>
      </p:sp>
      <p:sp>
        <p:nvSpPr>
          <p:cNvPr id="51" name="Rectangle arrodonit 2"/>
          <p:cNvSpPr/>
          <p:nvPr/>
        </p:nvSpPr>
        <p:spPr bwMode="auto">
          <a:xfrm>
            <a:off x="882289" y="1051920"/>
            <a:ext cx="1512168" cy="340519"/>
          </a:xfrm>
          <a:prstGeom prst="roundRect">
            <a:avLst/>
          </a:prstGeom>
          <a:solidFill>
            <a:srgbClr val="0070C0"/>
          </a:solidFill>
          <a:ln w="9525">
            <a:noFill/>
            <a:miter lim="800000"/>
            <a:headEnd/>
            <a:tailEnd/>
          </a:ln>
        </p:spPr>
        <p:txBody>
          <a:bodyPr rtlCol="0" anchor="ctr">
            <a:spAutoFit/>
          </a:bodyPr>
          <a:lstStyle/>
          <a:p>
            <a:pPr algn="ctr"/>
            <a:r>
              <a:rPr lang="ca-ES" sz="1400" b="1" dirty="0" smtClean="0">
                <a:solidFill>
                  <a:schemeClr val="bg1"/>
                </a:solidFill>
              </a:rPr>
              <a:t>SELECCIÓ</a:t>
            </a:r>
            <a:endParaRPr lang="ca-ES" sz="1400" b="1" dirty="0">
              <a:solidFill>
                <a:schemeClr val="bg1"/>
              </a:solidFill>
            </a:endParaRPr>
          </a:p>
        </p:txBody>
      </p:sp>
      <p:sp>
        <p:nvSpPr>
          <p:cNvPr id="2" name="1 Marcador de número de diapositiva"/>
          <p:cNvSpPr>
            <a:spLocks noGrp="1"/>
          </p:cNvSpPr>
          <p:nvPr>
            <p:ph type="sldNum" sz="quarter" idx="16"/>
          </p:nvPr>
        </p:nvSpPr>
        <p:spPr/>
        <p:txBody>
          <a:bodyPr/>
          <a:lstStyle/>
          <a:p>
            <a:pPr>
              <a:defRPr/>
            </a:pPr>
            <a:fld id="{A810C267-812F-4BFD-8E44-9233EED49724}" type="slidenum">
              <a:rPr lang="es-ES" smtClean="0"/>
              <a:pPr>
                <a:defRPr/>
              </a:pPr>
              <a:t>55</a:t>
            </a:fld>
            <a:endParaRPr lang="es-ES"/>
          </a:p>
        </p:txBody>
      </p:sp>
      <p:sp>
        <p:nvSpPr>
          <p:cNvPr id="36" name="Rectangle arrodonit 17"/>
          <p:cNvSpPr/>
          <p:nvPr/>
        </p:nvSpPr>
        <p:spPr bwMode="auto">
          <a:xfrm rot="16200000">
            <a:off x="-741193" y="5187877"/>
            <a:ext cx="1997979" cy="340519"/>
          </a:xfrm>
          <a:prstGeom prst="roundRect">
            <a:avLst/>
          </a:prstGeom>
          <a:solidFill>
            <a:schemeClr val="accent2">
              <a:lumMod val="20000"/>
              <a:lumOff val="80000"/>
            </a:schemeClr>
          </a:solidFill>
          <a:ln w="9525">
            <a:noFill/>
            <a:miter lim="800000"/>
            <a:headEnd/>
            <a:tailEnd/>
          </a:ln>
        </p:spPr>
        <p:txBody>
          <a:bodyPr wrap="square" rtlCol="0" anchor="ctr">
            <a:spAutoFit/>
          </a:bodyPr>
          <a:lstStyle/>
          <a:p>
            <a:pPr algn="ctr"/>
            <a:r>
              <a:rPr lang="ca-ES" sz="1400" b="1" dirty="0" smtClean="0"/>
              <a:t>Acció universitat</a:t>
            </a:r>
            <a:endParaRPr lang="ca-ES" sz="1400" b="1" dirty="0"/>
          </a:p>
        </p:txBody>
      </p:sp>
      <p:sp>
        <p:nvSpPr>
          <p:cNvPr id="37" name="Rectangle arrodonit 17"/>
          <p:cNvSpPr/>
          <p:nvPr/>
        </p:nvSpPr>
        <p:spPr bwMode="auto">
          <a:xfrm rot="16200000">
            <a:off x="-559502" y="3310215"/>
            <a:ext cx="1668666" cy="340523"/>
          </a:xfrm>
          <a:prstGeom prst="roundRect">
            <a:avLst/>
          </a:prstGeom>
          <a:solidFill>
            <a:srgbClr val="FFC000"/>
          </a:solidFill>
          <a:ln w="9525">
            <a:noFill/>
            <a:miter lim="800000"/>
            <a:headEnd/>
            <a:tailEnd/>
          </a:ln>
        </p:spPr>
        <p:txBody>
          <a:bodyPr wrap="square" rtlCol="0" anchor="ctr">
            <a:spAutoFit/>
          </a:bodyPr>
          <a:lstStyle/>
          <a:p>
            <a:pPr algn="ctr"/>
            <a:r>
              <a:rPr lang="ca-ES" sz="1400" b="1" dirty="0" smtClean="0"/>
              <a:t>Acció estudiant</a:t>
            </a:r>
            <a:endParaRPr lang="ca-ES" sz="1400" b="1" dirty="0"/>
          </a:p>
        </p:txBody>
      </p:sp>
      <p:sp>
        <p:nvSpPr>
          <p:cNvPr id="39" name="Rectangle arrodonit 17"/>
          <p:cNvSpPr/>
          <p:nvPr/>
        </p:nvSpPr>
        <p:spPr bwMode="auto">
          <a:xfrm rot="16200000">
            <a:off x="-444807" y="1582912"/>
            <a:ext cx="1445141" cy="340519"/>
          </a:xfrm>
          <a:prstGeom prst="roundRect">
            <a:avLst/>
          </a:prstGeom>
          <a:solidFill>
            <a:schemeClr val="accent6">
              <a:lumMod val="40000"/>
              <a:lumOff val="60000"/>
            </a:schemeClr>
          </a:solidFill>
          <a:ln w="9525">
            <a:noFill/>
            <a:miter lim="800000"/>
            <a:headEnd/>
            <a:tailEnd/>
          </a:ln>
        </p:spPr>
        <p:txBody>
          <a:bodyPr wrap="square" rtlCol="0" anchor="ctr">
            <a:spAutoFit/>
          </a:bodyPr>
          <a:lstStyle/>
          <a:p>
            <a:pPr algn="ctr"/>
            <a:r>
              <a:rPr lang="ca-ES" sz="1400" b="1" dirty="0" smtClean="0"/>
              <a:t>Acció OAPEE</a:t>
            </a:r>
            <a:endParaRPr lang="ca-ES" sz="1400" b="1" dirty="0"/>
          </a:p>
        </p:txBody>
      </p:sp>
    </p:spTree>
    <p:extLst>
      <p:ext uri="{BB962C8B-B14F-4D97-AF65-F5344CB8AC3E}">
        <p14:creationId xmlns:p14="http://schemas.microsoft.com/office/powerpoint/2010/main" xmlns="" val="18268690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2 Marcador de contenido"/>
          <p:cNvSpPr>
            <a:spLocks noGrp="1"/>
          </p:cNvSpPr>
          <p:nvPr>
            <p:ph idx="13"/>
          </p:nvPr>
        </p:nvSpPr>
        <p:spPr>
          <a:xfrm>
            <a:off x="2699792" y="188640"/>
            <a:ext cx="5467896" cy="791272"/>
          </a:xfrm>
        </p:spPr>
        <p:txBody>
          <a:bodyPr/>
          <a:lstStyle/>
          <a:p>
            <a:pPr>
              <a:spcBef>
                <a:spcPct val="0"/>
              </a:spcBef>
            </a:pPr>
            <a:r>
              <a:rPr lang="ca-ES" dirty="0" smtClean="0">
                <a:solidFill>
                  <a:srgbClr val="0070C0"/>
                </a:solidFill>
              </a:rPr>
              <a:t>6.2 Mobilitat </a:t>
            </a:r>
            <a:r>
              <a:rPr lang="ca-ES" dirty="0">
                <a:solidFill>
                  <a:srgbClr val="0070C0"/>
                </a:solidFill>
              </a:rPr>
              <a:t>d’estudiants (II</a:t>
            </a:r>
            <a:r>
              <a:rPr lang="ca-ES" dirty="0" smtClean="0">
                <a:solidFill>
                  <a:srgbClr val="0070C0"/>
                </a:solidFill>
              </a:rPr>
              <a:t>).</a:t>
            </a:r>
            <a:endParaRPr lang="ca-ES" dirty="0">
              <a:solidFill>
                <a:srgbClr val="0070C0"/>
              </a:solidFill>
            </a:endParaRPr>
          </a:p>
          <a:p>
            <a:pPr>
              <a:spcBef>
                <a:spcPct val="0"/>
              </a:spcBef>
            </a:pPr>
            <a:r>
              <a:rPr lang="ca-ES" dirty="0" smtClean="0">
                <a:solidFill>
                  <a:srgbClr val="0070C0"/>
                </a:solidFill>
              </a:rPr>
              <a:t>Desenvolupament fins ara</a:t>
            </a:r>
            <a:endParaRPr lang="ca-ES" dirty="0">
              <a:solidFill>
                <a:srgbClr val="0070C0"/>
              </a:solidFill>
            </a:endParaRPr>
          </a:p>
        </p:txBody>
      </p:sp>
      <p:sp>
        <p:nvSpPr>
          <p:cNvPr id="2" name="Rectangle arrodonit 1"/>
          <p:cNvSpPr/>
          <p:nvPr/>
        </p:nvSpPr>
        <p:spPr bwMode="auto">
          <a:xfrm>
            <a:off x="882289" y="1594073"/>
            <a:ext cx="1080120" cy="504056"/>
          </a:xfrm>
          <a:prstGeom prst="round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3" name="Rectangle arrodonit 2"/>
          <p:cNvSpPr/>
          <p:nvPr/>
        </p:nvSpPr>
        <p:spPr bwMode="auto">
          <a:xfrm>
            <a:off x="882289" y="1464059"/>
            <a:ext cx="1512168" cy="340519"/>
          </a:xfrm>
          <a:prstGeom prst="roundRect">
            <a:avLst/>
          </a:prstGeom>
          <a:solidFill>
            <a:schemeClr val="tx2">
              <a:lumMod val="20000"/>
              <a:lumOff val="80000"/>
            </a:schemeClr>
          </a:solidFill>
          <a:ln w="9525">
            <a:noFill/>
            <a:miter lim="800000"/>
            <a:headEnd/>
            <a:tailEnd/>
          </a:ln>
        </p:spPr>
        <p:txBody>
          <a:bodyPr rtlCol="0" anchor="ctr">
            <a:spAutoFit/>
          </a:bodyPr>
          <a:lstStyle/>
          <a:p>
            <a:pPr algn="ctr"/>
            <a:r>
              <a:rPr lang="ca-ES" sz="1400" b="1" dirty="0" smtClean="0"/>
              <a:t>Convocatòria</a:t>
            </a:r>
            <a:endParaRPr lang="ca-ES" sz="1400" b="1" dirty="0"/>
          </a:p>
        </p:txBody>
      </p:sp>
      <p:sp>
        <p:nvSpPr>
          <p:cNvPr id="12" name="Rectangle arrodonit 11"/>
          <p:cNvSpPr/>
          <p:nvPr/>
        </p:nvSpPr>
        <p:spPr bwMode="auto">
          <a:xfrm>
            <a:off x="882289" y="1872045"/>
            <a:ext cx="1512168" cy="340519"/>
          </a:xfrm>
          <a:prstGeom prst="roundRect">
            <a:avLst/>
          </a:prstGeom>
          <a:solidFill>
            <a:srgbClr val="FFC000"/>
          </a:solidFill>
          <a:ln w="9525">
            <a:noFill/>
            <a:miter lim="800000"/>
            <a:headEnd/>
            <a:tailEnd/>
          </a:ln>
        </p:spPr>
        <p:txBody>
          <a:bodyPr rtlCol="0" anchor="ctr">
            <a:spAutoFit/>
          </a:bodyPr>
          <a:lstStyle/>
          <a:p>
            <a:pPr algn="ctr"/>
            <a:r>
              <a:rPr lang="ca-ES" sz="1400" b="1" dirty="0" smtClean="0"/>
              <a:t>Sol·licitud</a:t>
            </a:r>
            <a:endParaRPr lang="ca-ES" sz="1400" b="1" dirty="0"/>
          </a:p>
        </p:txBody>
      </p:sp>
      <p:sp>
        <p:nvSpPr>
          <p:cNvPr id="13" name="Rectangle arrodonit 12"/>
          <p:cNvSpPr/>
          <p:nvPr/>
        </p:nvSpPr>
        <p:spPr bwMode="auto">
          <a:xfrm>
            <a:off x="882289" y="2240977"/>
            <a:ext cx="1512168" cy="340519"/>
          </a:xfrm>
          <a:prstGeom prst="roundRect">
            <a:avLst/>
          </a:prstGeom>
          <a:solidFill>
            <a:schemeClr val="tx2">
              <a:lumMod val="20000"/>
              <a:lumOff val="80000"/>
            </a:schemeClr>
          </a:solidFill>
          <a:ln w="9525">
            <a:noFill/>
            <a:miter lim="800000"/>
            <a:headEnd/>
            <a:tailEnd/>
          </a:ln>
        </p:spPr>
        <p:txBody>
          <a:bodyPr rtlCol="0" anchor="ctr">
            <a:spAutoFit/>
          </a:bodyPr>
          <a:lstStyle/>
          <a:p>
            <a:pPr algn="ctr"/>
            <a:r>
              <a:rPr lang="ca-ES" sz="1400" b="1" dirty="0" smtClean="0"/>
              <a:t>Revisió criteris</a:t>
            </a:r>
            <a:endParaRPr lang="ca-ES" sz="1400" b="1" dirty="0"/>
          </a:p>
        </p:txBody>
      </p:sp>
      <p:sp>
        <p:nvSpPr>
          <p:cNvPr id="14" name="Rectangle arrodonit 13"/>
          <p:cNvSpPr/>
          <p:nvPr/>
        </p:nvSpPr>
        <p:spPr bwMode="auto">
          <a:xfrm>
            <a:off x="882289" y="2631609"/>
            <a:ext cx="1512168" cy="340519"/>
          </a:xfrm>
          <a:prstGeom prst="roundRect">
            <a:avLst/>
          </a:prstGeom>
          <a:solidFill>
            <a:schemeClr val="tx2">
              <a:lumMod val="20000"/>
              <a:lumOff val="80000"/>
            </a:schemeClr>
          </a:solidFill>
          <a:ln w="9525">
            <a:noFill/>
            <a:miter lim="800000"/>
            <a:headEnd/>
            <a:tailEnd/>
          </a:ln>
        </p:spPr>
        <p:txBody>
          <a:bodyPr rtlCol="0" anchor="ctr">
            <a:spAutoFit/>
          </a:bodyPr>
          <a:lstStyle/>
          <a:p>
            <a:pPr algn="ctr"/>
            <a:r>
              <a:rPr lang="ca-ES" sz="1400" b="1" dirty="0" smtClean="0"/>
              <a:t>Resolució</a:t>
            </a:r>
            <a:endParaRPr lang="ca-ES" sz="1400" b="1" dirty="0"/>
          </a:p>
        </p:txBody>
      </p:sp>
      <p:sp>
        <p:nvSpPr>
          <p:cNvPr id="15" name="Rectangle arrodonit 14"/>
          <p:cNvSpPr/>
          <p:nvPr/>
        </p:nvSpPr>
        <p:spPr bwMode="auto">
          <a:xfrm>
            <a:off x="882289" y="4540532"/>
            <a:ext cx="1512168" cy="1055608"/>
          </a:xfrm>
          <a:prstGeom prst="roundRect">
            <a:avLst/>
          </a:prstGeom>
          <a:solidFill>
            <a:schemeClr val="tx2">
              <a:lumMod val="20000"/>
              <a:lumOff val="80000"/>
            </a:schemeClr>
          </a:solidFill>
          <a:ln w="9525">
            <a:noFill/>
            <a:miter lim="800000"/>
            <a:headEnd/>
            <a:tailEnd/>
          </a:ln>
        </p:spPr>
        <p:txBody>
          <a:bodyPr rtlCol="0" anchor="ctr">
            <a:spAutoFit/>
          </a:bodyPr>
          <a:lstStyle/>
          <a:p>
            <a:pPr algn="ctr"/>
            <a:r>
              <a:rPr lang="ca-ES" sz="1400" b="1" dirty="0" smtClean="0"/>
              <a:t>Pagament parcial (quan arriba subvenció)</a:t>
            </a:r>
            <a:endParaRPr lang="ca-ES" sz="1400" b="1" dirty="0"/>
          </a:p>
        </p:txBody>
      </p:sp>
      <p:sp>
        <p:nvSpPr>
          <p:cNvPr id="16" name="Rectangle arrodonit 15"/>
          <p:cNvSpPr/>
          <p:nvPr/>
        </p:nvSpPr>
        <p:spPr bwMode="auto">
          <a:xfrm>
            <a:off x="882289" y="5647991"/>
            <a:ext cx="1512168" cy="817245"/>
          </a:xfrm>
          <a:prstGeom prst="roundRect">
            <a:avLst/>
          </a:prstGeom>
          <a:solidFill>
            <a:srgbClr val="FFC000"/>
          </a:solidFill>
          <a:ln w="9525">
            <a:noFill/>
            <a:miter lim="800000"/>
            <a:headEnd/>
            <a:tailEnd/>
          </a:ln>
        </p:spPr>
        <p:txBody>
          <a:bodyPr rtlCol="0" anchor="ctr">
            <a:spAutoFit/>
          </a:bodyPr>
          <a:lstStyle/>
          <a:p>
            <a:pPr algn="ctr"/>
            <a:r>
              <a:rPr lang="ca-ES" sz="1400" b="1" dirty="0" smtClean="0"/>
              <a:t>Entrada a la </a:t>
            </a:r>
            <a:r>
              <a:rPr lang="ca-ES" sz="1400" b="1" dirty="0" err="1" smtClean="0"/>
              <a:t>mobility</a:t>
            </a:r>
            <a:r>
              <a:rPr lang="ca-ES" sz="1400" b="1" dirty="0" smtClean="0"/>
              <a:t> </a:t>
            </a:r>
            <a:r>
              <a:rPr lang="ca-ES" sz="1400" b="1" dirty="0" err="1" smtClean="0"/>
              <a:t>tool</a:t>
            </a:r>
            <a:r>
              <a:rPr lang="ca-ES" sz="1400" b="1" dirty="0" smtClean="0"/>
              <a:t> (MT)</a:t>
            </a:r>
            <a:endParaRPr lang="ca-ES" sz="1400" b="1" dirty="0"/>
          </a:p>
        </p:txBody>
      </p:sp>
      <p:sp>
        <p:nvSpPr>
          <p:cNvPr id="17" name="Rectangle arrodonit 16"/>
          <p:cNvSpPr/>
          <p:nvPr/>
        </p:nvSpPr>
        <p:spPr bwMode="auto">
          <a:xfrm>
            <a:off x="882289" y="3046728"/>
            <a:ext cx="1512168" cy="1055608"/>
          </a:xfrm>
          <a:prstGeom prst="roundRect">
            <a:avLst/>
          </a:prstGeom>
          <a:solidFill>
            <a:srgbClr val="FFC000"/>
          </a:solidFill>
          <a:ln w="9525">
            <a:noFill/>
            <a:miter lim="800000"/>
            <a:headEnd/>
            <a:tailEnd/>
          </a:ln>
        </p:spPr>
        <p:txBody>
          <a:bodyPr rtlCol="0" anchor="ctr">
            <a:spAutoFit/>
          </a:bodyPr>
          <a:lstStyle/>
          <a:p>
            <a:pPr algn="ctr"/>
            <a:r>
              <a:rPr lang="ca-ES" sz="1400" b="1" dirty="0" smtClean="0"/>
              <a:t>Signatura conveni i certificat incorporació </a:t>
            </a:r>
            <a:endParaRPr lang="ca-ES" sz="1400" b="1" dirty="0"/>
          </a:p>
        </p:txBody>
      </p:sp>
      <p:sp>
        <p:nvSpPr>
          <p:cNvPr id="18" name="Rectangle arrodonit 17"/>
          <p:cNvSpPr/>
          <p:nvPr/>
        </p:nvSpPr>
        <p:spPr bwMode="auto">
          <a:xfrm>
            <a:off x="2755450" y="1519246"/>
            <a:ext cx="1512168" cy="578882"/>
          </a:xfrm>
          <a:prstGeom prst="roundRect">
            <a:avLst/>
          </a:prstGeom>
          <a:solidFill>
            <a:schemeClr val="bg1">
              <a:lumMod val="85000"/>
            </a:schemeClr>
          </a:solidFill>
          <a:ln w="9525">
            <a:noFill/>
            <a:miter lim="800000"/>
            <a:headEnd/>
            <a:tailEnd/>
          </a:ln>
        </p:spPr>
        <p:txBody>
          <a:bodyPr rtlCol="0" anchor="ctr">
            <a:spAutoFit/>
          </a:bodyPr>
          <a:lstStyle/>
          <a:p>
            <a:pPr algn="ctr"/>
            <a:r>
              <a:rPr lang="ca-ES" sz="1400" b="1" dirty="0" smtClean="0"/>
              <a:t>Inici de l’estada</a:t>
            </a:r>
            <a:endParaRPr lang="ca-ES" sz="1400" b="1" dirty="0"/>
          </a:p>
        </p:txBody>
      </p:sp>
      <p:sp>
        <p:nvSpPr>
          <p:cNvPr id="20" name="Rectangle arrodonit 19"/>
          <p:cNvSpPr/>
          <p:nvPr/>
        </p:nvSpPr>
        <p:spPr bwMode="auto">
          <a:xfrm>
            <a:off x="2755450" y="2274206"/>
            <a:ext cx="1512168" cy="817245"/>
          </a:xfrm>
          <a:prstGeom prst="roundRect">
            <a:avLst/>
          </a:prstGeom>
          <a:solidFill>
            <a:srgbClr val="FFC000"/>
          </a:solidFill>
          <a:ln w="9525">
            <a:noFill/>
            <a:miter lim="800000"/>
            <a:headEnd/>
            <a:tailEnd/>
          </a:ln>
        </p:spPr>
        <p:txBody>
          <a:bodyPr rtlCol="0" anchor="ctr">
            <a:spAutoFit/>
          </a:bodyPr>
          <a:lstStyle/>
          <a:p>
            <a:pPr algn="ctr"/>
            <a:r>
              <a:rPr lang="ca-ES" sz="1400" b="1" dirty="0" smtClean="0"/>
              <a:t>Test obligatori de llengües a la MT</a:t>
            </a:r>
            <a:endParaRPr lang="ca-ES" sz="1400" b="1" dirty="0"/>
          </a:p>
        </p:txBody>
      </p:sp>
      <p:sp>
        <p:nvSpPr>
          <p:cNvPr id="21" name="Rectangle arrodonit 20"/>
          <p:cNvSpPr/>
          <p:nvPr/>
        </p:nvSpPr>
        <p:spPr bwMode="auto">
          <a:xfrm>
            <a:off x="2733498" y="3338794"/>
            <a:ext cx="1512168" cy="340519"/>
          </a:xfrm>
          <a:prstGeom prst="roundRect">
            <a:avLst/>
          </a:prstGeom>
          <a:solidFill>
            <a:schemeClr val="bg1">
              <a:lumMod val="85000"/>
            </a:schemeClr>
          </a:solidFill>
          <a:ln w="9525">
            <a:noFill/>
            <a:miter lim="800000"/>
            <a:headEnd/>
            <a:tailEnd/>
          </a:ln>
        </p:spPr>
        <p:txBody>
          <a:bodyPr rtlCol="0" anchor="ctr">
            <a:spAutoFit/>
          </a:bodyPr>
          <a:lstStyle/>
          <a:p>
            <a:pPr algn="ctr"/>
            <a:r>
              <a:rPr lang="ca-ES" sz="1400" b="1" dirty="0" smtClean="0"/>
              <a:t>Estada</a:t>
            </a:r>
            <a:endParaRPr lang="ca-ES" sz="1400" b="1" dirty="0"/>
          </a:p>
        </p:txBody>
      </p:sp>
      <p:sp>
        <p:nvSpPr>
          <p:cNvPr id="22" name="Rectangle arrodonit 21"/>
          <p:cNvSpPr/>
          <p:nvPr/>
        </p:nvSpPr>
        <p:spPr bwMode="auto">
          <a:xfrm>
            <a:off x="2728381" y="3975899"/>
            <a:ext cx="1512168" cy="340519"/>
          </a:xfrm>
          <a:prstGeom prst="roundRect">
            <a:avLst/>
          </a:prstGeom>
          <a:solidFill>
            <a:schemeClr val="bg1">
              <a:lumMod val="85000"/>
            </a:schemeClr>
          </a:solidFill>
          <a:ln w="9525">
            <a:noFill/>
            <a:miter lim="800000"/>
            <a:headEnd/>
            <a:tailEnd/>
          </a:ln>
        </p:spPr>
        <p:txBody>
          <a:bodyPr rtlCol="0" anchor="ctr">
            <a:spAutoFit/>
          </a:bodyPr>
          <a:lstStyle/>
          <a:p>
            <a:pPr algn="ctr"/>
            <a:r>
              <a:rPr lang="ca-ES" sz="1400" b="1" dirty="0" smtClean="0"/>
              <a:t>Fi de l’estada</a:t>
            </a:r>
            <a:endParaRPr lang="ca-ES" sz="1400" b="1" dirty="0"/>
          </a:p>
        </p:txBody>
      </p:sp>
      <p:sp>
        <p:nvSpPr>
          <p:cNvPr id="23" name="Rectangle arrodonit 22"/>
          <p:cNvSpPr/>
          <p:nvPr/>
        </p:nvSpPr>
        <p:spPr bwMode="auto">
          <a:xfrm>
            <a:off x="2755450" y="4541409"/>
            <a:ext cx="1512168" cy="817245"/>
          </a:xfrm>
          <a:prstGeom prst="roundRect">
            <a:avLst/>
          </a:prstGeom>
          <a:solidFill>
            <a:srgbClr val="FFC000"/>
          </a:solidFill>
          <a:ln w="9525">
            <a:noFill/>
            <a:miter lim="800000"/>
            <a:headEnd/>
            <a:tailEnd/>
          </a:ln>
        </p:spPr>
        <p:txBody>
          <a:bodyPr rtlCol="0" anchor="ctr">
            <a:spAutoFit/>
          </a:bodyPr>
          <a:lstStyle/>
          <a:p>
            <a:pPr algn="ctr"/>
            <a:r>
              <a:rPr lang="ca-ES" sz="1400" b="1" dirty="0" smtClean="0"/>
              <a:t>Test obligatori de llengües a la MT</a:t>
            </a:r>
            <a:endParaRPr lang="ca-ES" sz="1400" b="1" dirty="0"/>
          </a:p>
        </p:txBody>
      </p:sp>
      <p:sp>
        <p:nvSpPr>
          <p:cNvPr id="24" name="Rectangle arrodonit 23"/>
          <p:cNvSpPr/>
          <p:nvPr/>
        </p:nvSpPr>
        <p:spPr bwMode="auto">
          <a:xfrm>
            <a:off x="2728381" y="5563063"/>
            <a:ext cx="1512168" cy="817245"/>
          </a:xfrm>
          <a:prstGeom prst="roundRect">
            <a:avLst/>
          </a:prstGeom>
          <a:solidFill>
            <a:srgbClr val="FFC000"/>
          </a:solidFill>
          <a:ln w="9525">
            <a:noFill/>
            <a:miter lim="800000"/>
            <a:headEnd/>
            <a:tailEnd/>
          </a:ln>
        </p:spPr>
        <p:txBody>
          <a:bodyPr rtlCol="0" anchor="ctr">
            <a:spAutoFit/>
          </a:bodyPr>
          <a:lstStyle/>
          <a:p>
            <a:pPr algn="ctr"/>
            <a:r>
              <a:rPr lang="ca-ES" sz="1400" b="1" dirty="0" smtClean="0"/>
              <a:t>Enquesta </a:t>
            </a:r>
            <a:r>
              <a:rPr lang="ca-ES" sz="1400" b="1" dirty="0" err="1" smtClean="0"/>
              <a:t>obigatòria</a:t>
            </a:r>
            <a:r>
              <a:rPr lang="ca-ES" sz="1400" b="1" dirty="0" smtClean="0"/>
              <a:t> a MT</a:t>
            </a:r>
            <a:endParaRPr lang="ca-ES" sz="1400" b="1" dirty="0"/>
          </a:p>
        </p:txBody>
      </p:sp>
      <p:sp>
        <p:nvSpPr>
          <p:cNvPr id="25" name="Rectangle arrodonit 24"/>
          <p:cNvSpPr/>
          <p:nvPr/>
        </p:nvSpPr>
        <p:spPr bwMode="auto">
          <a:xfrm>
            <a:off x="4503740" y="1520897"/>
            <a:ext cx="1512168" cy="578882"/>
          </a:xfrm>
          <a:prstGeom prst="roundRect">
            <a:avLst/>
          </a:prstGeom>
          <a:solidFill>
            <a:schemeClr val="bg1">
              <a:lumMod val="85000"/>
            </a:schemeClr>
          </a:solidFill>
          <a:ln w="9525">
            <a:noFill/>
            <a:miter lim="800000"/>
            <a:headEnd/>
            <a:tailEnd/>
          </a:ln>
        </p:spPr>
        <p:txBody>
          <a:bodyPr rtlCol="0" anchor="ctr">
            <a:spAutoFit/>
          </a:bodyPr>
          <a:lstStyle/>
          <a:p>
            <a:pPr algn="ctr"/>
            <a:r>
              <a:rPr lang="ca-ES" sz="1400" b="1" dirty="0" smtClean="0"/>
              <a:t>Lliurament documentació</a:t>
            </a:r>
            <a:endParaRPr lang="ca-ES" sz="1400" b="1" dirty="0"/>
          </a:p>
        </p:txBody>
      </p:sp>
      <p:sp>
        <p:nvSpPr>
          <p:cNvPr id="26" name="Rectangle arrodonit 25"/>
          <p:cNvSpPr/>
          <p:nvPr/>
        </p:nvSpPr>
        <p:spPr bwMode="auto">
          <a:xfrm>
            <a:off x="4517370" y="3219613"/>
            <a:ext cx="1512168" cy="578882"/>
          </a:xfrm>
          <a:prstGeom prst="roundRect">
            <a:avLst/>
          </a:prstGeom>
          <a:solidFill>
            <a:schemeClr val="bg1">
              <a:lumMod val="85000"/>
            </a:schemeClr>
          </a:solidFill>
          <a:ln w="9525">
            <a:noFill/>
            <a:miter lim="800000"/>
            <a:headEnd/>
            <a:tailEnd/>
          </a:ln>
        </p:spPr>
        <p:txBody>
          <a:bodyPr rtlCol="0" anchor="ctr">
            <a:spAutoFit/>
          </a:bodyPr>
          <a:lstStyle/>
          <a:p>
            <a:pPr algn="ctr"/>
            <a:r>
              <a:rPr lang="ca-ES" sz="1400" b="1" dirty="0" smtClean="0"/>
              <a:t>Qualificacions a l’expedient</a:t>
            </a:r>
            <a:endParaRPr lang="ca-ES" sz="1400" b="1" dirty="0"/>
          </a:p>
        </p:txBody>
      </p:sp>
      <p:sp>
        <p:nvSpPr>
          <p:cNvPr id="27" name="Rectangle arrodonit 26"/>
          <p:cNvSpPr/>
          <p:nvPr/>
        </p:nvSpPr>
        <p:spPr bwMode="auto">
          <a:xfrm>
            <a:off x="4510149" y="4286134"/>
            <a:ext cx="1512168" cy="817245"/>
          </a:xfrm>
          <a:prstGeom prst="roundRect">
            <a:avLst/>
          </a:prstGeom>
          <a:solidFill>
            <a:schemeClr val="bg1">
              <a:lumMod val="85000"/>
            </a:schemeClr>
          </a:solidFill>
          <a:ln w="9525">
            <a:noFill/>
            <a:miter lim="800000"/>
            <a:headEnd/>
            <a:tailEnd/>
          </a:ln>
        </p:spPr>
        <p:txBody>
          <a:bodyPr rtlCol="0" anchor="ctr">
            <a:spAutoFit/>
          </a:bodyPr>
          <a:lstStyle/>
          <a:p>
            <a:pPr algn="ctr"/>
            <a:r>
              <a:rPr lang="ca-ES" sz="1400" b="1" dirty="0" smtClean="0"/>
              <a:t>Comprovació resta de documentació </a:t>
            </a:r>
            <a:endParaRPr lang="ca-ES" sz="1400" b="1" dirty="0"/>
          </a:p>
        </p:txBody>
      </p:sp>
      <p:sp>
        <p:nvSpPr>
          <p:cNvPr id="28" name="Rectangle arrodonit 27"/>
          <p:cNvSpPr/>
          <p:nvPr/>
        </p:nvSpPr>
        <p:spPr bwMode="auto">
          <a:xfrm>
            <a:off x="4529388" y="5548221"/>
            <a:ext cx="1512168" cy="817245"/>
          </a:xfrm>
          <a:prstGeom prst="roundRect">
            <a:avLst/>
          </a:prstGeom>
          <a:solidFill>
            <a:schemeClr val="bg1">
              <a:lumMod val="85000"/>
            </a:schemeClr>
          </a:solidFill>
          <a:ln w="9525">
            <a:noFill/>
            <a:miter lim="800000"/>
            <a:headEnd/>
            <a:tailEnd/>
          </a:ln>
        </p:spPr>
        <p:txBody>
          <a:bodyPr rtlCol="0" anchor="ctr">
            <a:spAutoFit/>
          </a:bodyPr>
          <a:lstStyle/>
          <a:p>
            <a:pPr algn="ctr"/>
            <a:r>
              <a:rPr lang="ca-ES" sz="1400" b="1" dirty="0" smtClean="0"/>
              <a:t>Complementar dades per a MT</a:t>
            </a:r>
            <a:endParaRPr lang="ca-ES" sz="1400" b="1" dirty="0"/>
          </a:p>
        </p:txBody>
      </p:sp>
      <p:sp>
        <p:nvSpPr>
          <p:cNvPr id="29" name="Rectangle arrodonit 28"/>
          <p:cNvSpPr/>
          <p:nvPr/>
        </p:nvSpPr>
        <p:spPr bwMode="auto">
          <a:xfrm>
            <a:off x="6383560" y="2274206"/>
            <a:ext cx="1512168" cy="817245"/>
          </a:xfrm>
          <a:prstGeom prst="roundRect">
            <a:avLst/>
          </a:prstGeom>
          <a:solidFill>
            <a:schemeClr val="bg1">
              <a:lumMod val="85000"/>
            </a:schemeClr>
          </a:solidFill>
          <a:ln w="9525">
            <a:noFill/>
            <a:miter lim="800000"/>
            <a:headEnd/>
            <a:tailEnd/>
          </a:ln>
        </p:spPr>
        <p:txBody>
          <a:bodyPr rtlCol="0" anchor="ctr">
            <a:spAutoFit/>
          </a:bodyPr>
          <a:lstStyle/>
          <a:p>
            <a:pPr algn="ctr"/>
            <a:r>
              <a:rPr lang="ca-ES" sz="1400" b="1" dirty="0" smtClean="0"/>
              <a:t>Pagament de la resta de l’estada</a:t>
            </a:r>
            <a:endParaRPr lang="ca-ES" sz="1400" b="1" dirty="0"/>
          </a:p>
        </p:txBody>
      </p:sp>
      <p:sp>
        <p:nvSpPr>
          <p:cNvPr id="30" name="Rectangle arrodonit 29"/>
          <p:cNvSpPr/>
          <p:nvPr/>
        </p:nvSpPr>
        <p:spPr bwMode="auto">
          <a:xfrm>
            <a:off x="6374908" y="3186005"/>
            <a:ext cx="1512168" cy="817245"/>
          </a:xfrm>
          <a:prstGeom prst="roundRect">
            <a:avLst/>
          </a:prstGeom>
          <a:solidFill>
            <a:srgbClr val="FFC000"/>
          </a:solidFill>
          <a:ln w="9525">
            <a:noFill/>
            <a:miter lim="800000"/>
            <a:headEnd/>
            <a:tailEnd/>
          </a:ln>
        </p:spPr>
        <p:txBody>
          <a:bodyPr rtlCol="0" anchor="ctr">
            <a:spAutoFit/>
          </a:bodyPr>
          <a:lstStyle/>
          <a:p>
            <a:pPr algn="ctr"/>
            <a:r>
              <a:rPr lang="ca-ES" sz="1400" b="1" dirty="0" smtClean="0"/>
              <a:t>Devolució imports indeguts</a:t>
            </a:r>
            <a:endParaRPr lang="ca-ES" sz="1400" b="1" dirty="0"/>
          </a:p>
        </p:txBody>
      </p:sp>
      <p:sp>
        <p:nvSpPr>
          <p:cNvPr id="31" name="Rectangle arrodonit 30"/>
          <p:cNvSpPr/>
          <p:nvPr/>
        </p:nvSpPr>
        <p:spPr bwMode="auto">
          <a:xfrm>
            <a:off x="4504236" y="2247201"/>
            <a:ext cx="1512168" cy="578882"/>
          </a:xfrm>
          <a:prstGeom prst="roundRect">
            <a:avLst/>
          </a:prstGeom>
          <a:solidFill>
            <a:schemeClr val="bg1">
              <a:lumMod val="85000"/>
            </a:schemeClr>
          </a:solidFill>
          <a:ln w="9525">
            <a:noFill/>
            <a:miter lim="800000"/>
            <a:headEnd/>
            <a:tailEnd/>
          </a:ln>
        </p:spPr>
        <p:txBody>
          <a:bodyPr rtlCol="0" anchor="ctr">
            <a:spAutoFit/>
          </a:bodyPr>
          <a:lstStyle/>
          <a:p>
            <a:pPr algn="ctr"/>
            <a:r>
              <a:rPr lang="ca-ES" sz="1400" b="1" dirty="0" smtClean="0"/>
              <a:t>Registre de les modificacions</a:t>
            </a:r>
            <a:endParaRPr lang="ca-ES" sz="1400" b="1" dirty="0"/>
          </a:p>
        </p:txBody>
      </p:sp>
      <p:sp>
        <p:nvSpPr>
          <p:cNvPr id="32" name="Rectangle arrodonit 31"/>
          <p:cNvSpPr/>
          <p:nvPr/>
        </p:nvSpPr>
        <p:spPr bwMode="auto">
          <a:xfrm>
            <a:off x="6365304" y="1400064"/>
            <a:ext cx="1512168" cy="817245"/>
          </a:xfrm>
          <a:prstGeom prst="roundRect">
            <a:avLst/>
          </a:prstGeom>
          <a:solidFill>
            <a:schemeClr val="bg1">
              <a:lumMod val="85000"/>
            </a:schemeClr>
          </a:solidFill>
          <a:ln w="9525">
            <a:noFill/>
            <a:miter lim="800000"/>
            <a:headEnd/>
            <a:tailEnd/>
          </a:ln>
        </p:spPr>
        <p:txBody>
          <a:bodyPr rtlCol="0" anchor="ctr">
            <a:spAutoFit/>
          </a:bodyPr>
          <a:lstStyle/>
          <a:p>
            <a:pPr algn="ctr"/>
            <a:r>
              <a:rPr lang="ca-ES" sz="1400" b="1" dirty="0" smtClean="0"/>
              <a:t>Comprovació correcció de les dades</a:t>
            </a:r>
            <a:endParaRPr lang="ca-ES" sz="1400" b="1" dirty="0"/>
          </a:p>
        </p:txBody>
      </p:sp>
      <p:sp>
        <p:nvSpPr>
          <p:cNvPr id="33" name="Rectangle arrodonit 32"/>
          <p:cNvSpPr/>
          <p:nvPr/>
        </p:nvSpPr>
        <p:spPr bwMode="auto">
          <a:xfrm>
            <a:off x="6364715" y="4052177"/>
            <a:ext cx="1512168" cy="1055608"/>
          </a:xfrm>
          <a:prstGeom prst="roundRect">
            <a:avLst/>
          </a:prstGeom>
          <a:solidFill>
            <a:schemeClr val="bg1">
              <a:lumMod val="85000"/>
            </a:schemeClr>
          </a:solidFill>
          <a:ln w="9525">
            <a:noFill/>
            <a:miter lim="800000"/>
            <a:headEnd/>
            <a:tailEnd/>
          </a:ln>
        </p:spPr>
        <p:txBody>
          <a:bodyPr rtlCol="0" anchor="ctr">
            <a:spAutoFit/>
          </a:bodyPr>
          <a:lstStyle/>
          <a:p>
            <a:pPr algn="ctr"/>
            <a:r>
              <a:rPr lang="ca-ES" sz="1400" b="1" dirty="0" smtClean="0"/>
              <a:t>Entrada i modificació de dades a (MT)</a:t>
            </a:r>
            <a:endParaRPr lang="ca-ES" sz="1400" b="1" dirty="0"/>
          </a:p>
        </p:txBody>
      </p:sp>
      <p:sp>
        <p:nvSpPr>
          <p:cNvPr id="34" name="Rectangle arrodonit 33"/>
          <p:cNvSpPr/>
          <p:nvPr/>
        </p:nvSpPr>
        <p:spPr bwMode="auto">
          <a:xfrm>
            <a:off x="6376866" y="5145331"/>
            <a:ext cx="1512168" cy="817245"/>
          </a:xfrm>
          <a:prstGeom prst="roundRect">
            <a:avLst/>
          </a:prstGeom>
          <a:solidFill>
            <a:schemeClr val="accent4">
              <a:lumMod val="40000"/>
              <a:lumOff val="60000"/>
            </a:schemeClr>
          </a:solidFill>
          <a:ln w="9525">
            <a:noFill/>
            <a:miter lim="800000"/>
            <a:headEnd/>
            <a:tailEnd/>
          </a:ln>
        </p:spPr>
        <p:txBody>
          <a:bodyPr rtlCol="0" anchor="ctr">
            <a:spAutoFit/>
          </a:bodyPr>
          <a:lstStyle/>
          <a:p>
            <a:pPr algn="ctr"/>
            <a:r>
              <a:rPr lang="ca-ES" sz="1400" b="1" dirty="0" smtClean="0"/>
              <a:t>Pagament de la resta de la subvenció</a:t>
            </a:r>
            <a:endParaRPr lang="ca-ES" sz="1400" b="1" dirty="0"/>
          </a:p>
        </p:txBody>
      </p:sp>
      <p:sp>
        <p:nvSpPr>
          <p:cNvPr id="35" name="Rectangle arrodonit 34"/>
          <p:cNvSpPr/>
          <p:nvPr/>
        </p:nvSpPr>
        <p:spPr bwMode="auto">
          <a:xfrm>
            <a:off x="6365304" y="6056613"/>
            <a:ext cx="1512168" cy="340519"/>
          </a:xfrm>
          <a:prstGeom prst="roundRect">
            <a:avLst/>
          </a:prstGeom>
          <a:solidFill>
            <a:schemeClr val="accent4">
              <a:lumMod val="60000"/>
              <a:lumOff val="40000"/>
            </a:schemeClr>
          </a:solidFill>
          <a:ln w="9525">
            <a:noFill/>
            <a:miter lim="800000"/>
            <a:headEnd/>
            <a:tailEnd/>
          </a:ln>
        </p:spPr>
        <p:txBody>
          <a:bodyPr rtlCol="0" anchor="ctr">
            <a:spAutoFit/>
          </a:bodyPr>
          <a:lstStyle/>
          <a:p>
            <a:pPr algn="ctr"/>
            <a:r>
              <a:rPr lang="ca-ES" sz="1400" b="1" dirty="0" smtClean="0"/>
              <a:t>Auditoria</a:t>
            </a:r>
            <a:endParaRPr lang="ca-ES" sz="1400" b="1" dirty="0"/>
          </a:p>
        </p:txBody>
      </p:sp>
      <p:sp>
        <p:nvSpPr>
          <p:cNvPr id="36" name="Rectangle arrodonit 35"/>
          <p:cNvSpPr/>
          <p:nvPr/>
        </p:nvSpPr>
        <p:spPr bwMode="auto">
          <a:xfrm>
            <a:off x="882289" y="4143024"/>
            <a:ext cx="1512168" cy="340519"/>
          </a:xfrm>
          <a:prstGeom prst="roundRect">
            <a:avLst/>
          </a:prstGeom>
          <a:solidFill>
            <a:srgbClr val="FFC000"/>
          </a:solidFill>
          <a:ln w="9525">
            <a:noFill/>
            <a:miter lim="800000"/>
            <a:headEnd/>
            <a:tailEnd/>
          </a:ln>
        </p:spPr>
        <p:txBody>
          <a:bodyPr rtlCol="0" anchor="ctr">
            <a:spAutoFit/>
          </a:bodyPr>
          <a:lstStyle/>
          <a:p>
            <a:pPr algn="ctr"/>
            <a:r>
              <a:rPr lang="ca-ES" sz="1400" b="1" dirty="0" smtClean="0"/>
              <a:t>Full SEPA</a:t>
            </a:r>
            <a:endParaRPr lang="ca-ES" sz="1400" b="1" dirty="0"/>
          </a:p>
        </p:txBody>
      </p:sp>
      <p:sp>
        <p:nvSpPr>
          <p:cNvPr id="37" name="Rectangle arrodonit 2"/>
          <p:cNvSpPr/>
          <p:nvPr/>
        </p:nvSpPr>
        <p:spPr bwMode="auto">
          <a:xfrm>
            <a:off x="882289" y="1051920"/>
            <a:ext cx="1512168" cy="340519"/>
          </a:xfrm>
          <a:prstGeom prst="roundRect">
            <a:avLst/>
          </a:prstGeom>
          <a:solidFill>
            <a:srgbClr val="0070C0"/>
          </a:solidFill>
          <a:ln w="9525">
            <a:noFill/>
            <a:miter lim="800000"/>
            <a:headEnd/>
            <a:tailEnd/>
          </a:ln>
        </p:spPr>
        <p:txBody>
          <a:bodyPr rtlCol="0" anchor="ctr">
            <a:spAutoFit/>
          </a:bodyPr>
          <a:lstStyle/>
          <a:p>
            <a:pPr algn="ctr"/>
            <a:r>
              <a:rPr lang="ca-ES" sz="1400" b="1" dirty="0" smtClean="0">
                <a:solidFill>
                  <a:schemeClr val="bg1"/>
                </a:solidFill>
              </a:rPr>
              <a:t>SELECCIÓ</a:t>
            </a:r>
            <a:endParaRPr lang="ca-ES" sz="1400" b="1" dirty="0">
              <a:solidFill>
                <a:schemeClr val="bg1"/>
              </a:solidFill>
            </a:endParaRPr>
          </a:p>
        </p:txBody>
      </p:sp>
      <p:sp>
        <p:nvSpPr>
          <p:cNvPr id="38" name="Rectangle arrodonit 2"/>
          <p:cNvSpPr/>
          <p:nvPr/>
        </p:nvSpPr>
        <p:spPr bwMode="auto">
          <a:xfrm>
            <a:off x="2755450" y="1062862"/>
            <a:ext cx="1512168" cy="340519"/>
          </a:xfrm>
          <a:prstGeom prst="roundRect">
            <a:avLst/>
          </a:prstGeom>
          <a:solidFill>
            <a:srgbClr val="0070C0"/>
          </a:solidFill>
          <a:ln w="9525">
            <a:noFill/>
            <a:miter lim="800000"/>
            <a:headEnd/>
            <a:tailEnd/>
          </a:ln>
        </p:spPr>
        <p:txBody>
          <a:bodyPr rtlCol="0" anchor="ctr">
            <a:spAutoFit/>
          </a:bodyPr>
          <a:lstStyle/>
          <a:p>
            <a:pPr algn="ctr"/>
            <a:r>
              <a:rPr lang="ca-ES" sz="1400" b="1" dirty="0" smtClean="0">
                <a:solidFill>
                  <a:schemeClr val="bg1"/>
                </a:solidFill>
              </a:rPr>
              <a:t>ESTADA</a:t>
            </a:r>
            <a:endParaRPr lang="ca-ES" sz="1400" b="1" dirty="0">
              <a:solidFill>
                <a:schemeClr val="bg1"/>
              </a:solidFill>
            </a:endParaRPr>
          </a:p>
        </p:txBody>
      </p:sp>
      <p:sp>
        <p:nvSpPr>
          <p:cNvPr id="40" name="Rectangle arrodonit 2"/>
          <p:cNvSpPr/>
          <p:nvPr/>
        </p:nvSpPr>
        <p:spPr bwMode="auto">
          <a:xfrm>
            <a:off x="4521332" y="1067286"/>
            <a:ext cx="1512168" cy="340519"/>
          </a:xfrm>
          <a:prstGeom prst="roundRect">
            <a:avLst/>
          </a:prstGeom>
          <a:solidFill>
            <a:srgbClr val="0070C0"/>
          </a:solidFill>
          <a:ln w="9525">
            <a:noFill/>
            <a:miter lim="800000"/>
            <a:headEnd/>
            <a:tailEnd/>
          </a:ln>
        </p:spPr>
        <p:txBody>
          <a:bodyPr rtlCol="0" anchor="ctr">
            <a:spAutoFit/>
          </a:bodyPr>
          <a:lstStyle/>
          <a:p>
            <a:pPr algn="ctr"/>
            <a:r>
              <a:rPr lang="ca-ES" sz="1400" b="1" dirty="0" smtClean="0">
                <a:solidFill>
                  <a:schemeClr val="bg1"/>
                </a:solidFill>
              </a:rPr>
              <a:t>CERTIFICACIÓ</a:t>
            </a:r>
            <a:endParaRPr lang="ca-ES" sz="1400" b="1" dirty="0">
              <a:solidFill>
                <a:schemeClr val="bg1"/>
              </a:solidFill>
            </a:endParaRPr>
          </a:p>
        </p:txBody>
      </p:sp>
      <p:sp>
        <p:nvSpPr>
          <p:cNvPr id="41" name="Rectangle arrodonit 2"/>
          <p:cNvSpPr/>
          <p:nvPr/>
        </p:nvSpPr>
        <p:spPr bwMode="auto">
          <a:xfrm>
            <a:off x="6333775" y="1067286"/>
            <a:ext cx="1512168" cy="340519"/>
          </a:xfrm>
          <a:prstGeom prst="roundRect">
            <a:avLst/>
          </a:prstGeom>
          <a:solidFill>
            <a:srgbClr val="0070C0"/>
          </a:solidFill>
          <a:ln w="9525">
            <a:noFill/>
            <a:miter lim="800000"/>
            <a:headEnd/>
            <a:tailEnd/>
          </a:ln>
        </p:spPr>
        <p:txBody>
          <a:bodyPr rtlCol="0" anchor="ctr">
            <a:spAutoFit/>
          </a:bodyPr>
          <a:lstStyle/>
          <a:p>
            <a:pPr algn="ctr"/>
            <a:r>
              <a:rPr lang="ca-ES" sz="1400" b="1" dirty="0" smtClean="0">
                <a:solidFill>
                  <a:schemeClr val="bg1"/>
                </a:solidFill>
              </a:rPr>
              <a:t>TANCAMENT</a:t>
            </a:r>
            <a:endParaRPr lang="ca-ES" sz="1400" b="1" dirty="0">
              <a:solidFill>
                <a:schemeClr val="bg1"/>
              </a:solidFill>
            </a:endParaRPr>
          </a:p>
        </p:txBody>
      </p:sp>
      <p:sp>
        <p:nvSpPr>
          <p:cNvPr id="4" name="3 Marcador de número de diapositiva"/>
          <p:cNvSpPr>
            <a:spLocks noGrp="1"/>
          </p:cNvSpPr>
          <p:nvPr>
            <p:ph type="sldNum" sz="quarter" idx="16"/>
          </p:nvPr>
        </p:nvSpPr>
        <p:spPr/>
        <p:txBody>
          <a:bodyPr/>
          <a:lstStyle/>
          <a:p>
            <a:pPr>
              <a:defRPr/>
            </a:pPr>
            <a:fld id="{A810C267-812F-4BFD-8E44-9233EED49724}" type="slidenum">
              <a:rPr lang="es-ES" smtClean="0"/>
              <a:pPr>
                <a:defRPr/>
              </a:pPr>
              <a:t>56</a:t>
            </a:fld>
            <a:endParaRPr lang="es-ES"/>
          </a:p>
        </p:txBody>
      </p:sp>
    </p:spTree>
    <p:extLst>
      <p:ext uri="{BB962C8B-B14F-4D97-AF65-F5344CB8AC3E}">
        <p14:creationId xmlns:p14="http://schemas.microsoft.com/office/powerpoint/2010/main" xmlns="" val="154284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2 Marcador de contenido"/>
          <p:cNvSpPr>
            <a:spLocks noGrp="1"/>
          </p:cNvSpPr>
          <p:nvPr>
            <p:ph idx="13"/>
          </p:nvPr>
        </p:nvSpPr>
        <p:spPr>
          <a:xfrm>
            <a:off x="2699792" y="188640"/>
            <a:ext cx="5467896" cy="765845"/>
          </a:xfrm>
        </p:spPr>
        <p:txBody>
          <a:bodyPr/>
          <a:lstStyle/>
          <a:p>
            <a:pPr>
              <a:spcBef>
                <a:spcPct val="0"/>
              </a:spcBef>
            </a:pPr>
            <a:r>
              <a:rPr lang="ca-ES" dirty="0" smtClean="0">
                <a:solidFill>
                  <a:srgbClr val="0070C0"/>
                </a:solidFill>
              </a:rPr>
              <a:t>6.2 </a:t>
            </a:r>
            <a:r>
              <a:rPr lang="ca-ES" dirty="0">
                <a:solidFill>
                  <a:srgbClr val="0070C0"/>
                </a:solidFill>
              </a:rPr>
              <a:t>Mobilitat d’estudiants (III</a:t>
            </a:r>
            <a:r>
              <a:rPr lang="ca-ES" dirty="0" smtClean="0">
                <a:solidFill>
                  <a:srgbClr val="0070C0"/>
                </a:solidFill>
              </a:rPr>
              <a:t>). </a:t>
            </a:r>
          </a:p>
          <a:p>
            <a:pPr>
              <a:spcBef>
                <a:spcPct val="0"/>
              </a:spcBef>
            </a:pPr>
            <a:r>
              <a:rPr lang="ca-ES" dirty="0" smtClean="0">
                <a:solidFill>
                  <a:srgbClr val="0070C0"/>
                </a:solidFill>
              </a:rPr>
              <a:t>Flux de dades</a:t>
            </a:r>
            <a:endParaRPr lang="ca-ES" dirty="0">
              <a:solidFill>
                <a:srgbClr val="0070C0"/>
              </a:solidFill>
            </a:endParaRPr>
          </a:p>
        </p:txBody>
      </p:sp>
      <p:pic>
        <p:nvPicPr>
          <p:cNvPr id="19" name="Contenidor de contingut 18">
            <a:hlinkClick r:id="rId2" action="ppaction://hlinkfile"/>
          </p:cNvPr>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5883651" y="2289367"/>
            <a:ext cx="744491" cy="512626"/>
          </a:xfrm>
        </p:spPr>
      </p:pic>
      <p:sp>
        <p:nvSpPr>
          <p:cNvPr id="7" name="Rectangle 6"/>
          <p:cNvSpPr/>
          <p:nvPr/>
        </p:nvSpPr>
        <p:spPr bwMode="auto">
          <a:xfrm>
            <a:off x="1259632" y="1844824"/>
            <a:ext cx="792088" cy="432048"/>
          </a:xfrm>
          <a:prstGeom prst="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8" name="Rectangle 7"/>
          <p:cNvSpPr/>
          <p:nvPr/>
        </p:nvSpPr>
        <p:spPr bwMode="auto">
          <a:xfrm>
            <a:off x="1115616" y="1700808"/>
            <a:ext cx="1872208" cy="360040"/>
          </a:xfrm>
          <a:prstGeom prst="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9" name="Rectangle 8"/>
          <p:cNvSpPr/>
          <p:nvPr/>
        </p:nvSpPr>
        <p:spPr bwMode="auto">
          <a:xfrm>
            <a:off x="1115616" y="2060848"/>
            <a:ext cx="2088232" cy="216024"/>
          </a:xfrm>
          <a:prstGeom prst="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10" name="Rectangle 9"/>
          <p:cNvSpPr/>
          <p:nvPr/>
        </p:nvSpPr>
        <p:spPr bwMode="auto">
          <a:xfrm>
            <a:off x="827584" y="1196752"/>
            <a:ext cx="3312368" cy="30777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rtlCol="0" anchor="ctr">
            <a:spAutoFit/>
          </a:bodyPr>
          <a:lstStyle/>
          <a:p>
            <a:r>
              <a:rPr lang="ca-ES" sz="1400" b="1" dirty="0">
                <a:solidFill>
                  <a:schemeClr val="tx2"/>
                </a:solidFill>
                <a:latin typeface="Calibri" panose="020F0502020204030204" pitchFamily="34" charset="0"/>
              </a:rPr>
              <a:t>Acceptació estada per institució destí</a:t>
            </a:r>
          </a:p>
        </p:txBody>
      </p:sp>
      <p:sp>
        <p:nvSpPr>
          <p:cNvPr id="12" name="Rectangle 11"/>
          <p:cNvSpPr/>
          <p:nvPr/>
        </p:nvSpPr>
        <p:spPr bwMode="auto">
          <a:xfrm>
            <a:off x="827584" y="1914468"/>
            <a:ext cx="3312368" cy="46166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tlCol="0" anchor="ctr">
            <a:spAutoFit/>
          </a:bodyPr>
          <a:lstStyle/>
          <a:p>
            <a:r>
              <a:rPr lang="ca-ES" sz="1200" b="1" dirty="0" smtClean="0">
                <a:solidFill>
                  <a:schemeClr val="tx2"/>
                </a:solidFill>
                <a:latin typeface="Calibri" panose="020F0502020204030204" pitchFamily="34" charset="0"/>
              </a:rPr>
              <a:t>Revisió de dades</a:t>
            </a:r>
            <a:r>
              <a:rPr lang="ca-ES" sz="1200" dirty="0" smtClean="0">
                <a:solidFill>
                  <a:schemeClr val="tx2"/>
                </a:solidFill>
                <a:latin typeface="Calibri" panose="020F0502020204030204" pitchFamily="34" charset="0"/>
              </a:rPr>
              <a:t> que consten a </a:t>
            </a:r>
            <a:r>
              <a:rPr lang="ca-ES" sz="1200" b="1" dirty="0" smtClean="0">
                <a:solidFill>
                  <a:schemeClr val="tx2"/>
                </a:solidFill>
                <a:latin typeface="Calibri" panose="020F0502020204030204" pitchFamily="34" charset="0"/>
              </a:rPr>
              <a:t>PRISMA</a:t>
            </a:r>
            <a:r>
              <a:rPr lang="ca-ES" sz="1200" dirty="0" smtClean="0">
                <a:solidFill>
                  <a:schemeClr val="tx2"/>
                </a:solidFill>
                <a:latin typeface="Calibri" panose="020F0502020204030204" pitchFamily="34" charset="0"/>
              </a:rPr>
              <a:t>: matrícula, institució de destí, dates d’inici i final</a:t>
            </a:r>
            <a:endParaRPr lang="ca-ES" sz="1200" dirty="0">
              <a:solidFill>
                <a:schemeClr val="tx2"/>
              </a:solidFill>
              <a:latin typeface="Calibri" panose="020F0502020204030204" pitchFamily="34" charset="0"/>
            </a:endParaRPr>
          </a:p>
        </p:txBody>
      </p:sp>
      <p:sp>
        <p:nvSpPr>
          <p:cNvPr id="14" name="Rectangle 13"/>
          <p:cNvSpPr/>
          <p:nvPr/>
        </p:nvSpPr>
        <p:spPr bwMode="auto">
          <a:xfrm>
            <a:off x="827584" y="2708920"/>
            <a:ext cx="3312368" cy="46166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tlCol="0" anchor="ctr">
            <a:spAutoFit/>
          </a:bodyPr>
          <a:lstStyle/>
          <a:p>
            <a:r>
              <a:rPr lang="ca-ES" sz="1200" b="1" dirty="0" smtClean="0">
                <a:solidFill>
                  <a:schemeClr val="tx2"/>
                </a:solidFill>
                <a:latin typeface="Calibri" panose="020F0502020204030204" pitchFamily="34" charset="0"/>
              </a:rPr>
              <a:t>Signatura </a:t>
            </a:r>
            <a:r>
              <a:rPr lang="ca-ES" sz="1200" dirty="0" smtClean="0">
                <a:solidFill>
                  <a:schemeClr val="tx2"/>
                </a:solidFill>
                <a:latin typeface="Calibri" panose="020F0502020204030204" pitchFamily="34" charset="0"/>
              </a:rPr>
              <a:t>del</a:t>
            </a:r>
            <a:r>
              <a:rPr lang="ca-ES" sz="1200" b="1" dirty="0" smtClean="0">
                <a:solidFill>
                  <a:schemeClr val="tx2"/>
                </a:solidFill>
                <a:latin typeface="Calibri" panose="020F0502020204030204" pitchFamily="34" charset="0"/>
              </a:rPr>
              <a:t> conveni financer. </a:t>
            </a:r>
            <a:r>
              <a:rPr lang="ca-ES" sz="1200" dirty="0" smtClean="0">
                <a:solidFill>
                  <a:schemeClr val="tx2"/>
                </a:solidFill>
                <a:latin typeface="Calibri" panose="020F0502020204030204" pitchFamily="34" charset="0"/>
              </a:rPr>
              <a:t>Canvi d’estat de la mobilitat a Prisma</a:t>
            </a:r>
            <a:endParaRPr lang="ca-ES" sz="1200" dirty="0">
              <a:solidFill>
                <a:schemeClr val="tx2"/>
              </a:solidFill>
              <a:latin typeface="Calibri" panose="020F0502020204030204" pitchFamily="34" charset="0"/>
            </a:endParaRPr>
          </a:p>
        </p:txBody>
      </p:sp>
      <p:sp>
        <p:nvSpPr>
          <p:cNvPr id="11" name="Fletxa cap avall 10"/>
          <p:cNvSpPr/>
          <p:nvPr/>
        </p:nvSpPr>
        <p:spPr bwMode="auto">
          <a:xfrm>
            <a:off x="2159732" y="1628800"/>
            <a:ext cx="313228" cy="216024"/>
          </a:xfrm>
          <a:prstGeom prst="downArrow">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15" name="Fletxa cap avall 14"/>
          <p:cNvSpPr/>
          <p:nvPr/>
        </p:nvSpPr>
        <p:spPr bwMode="auto">
          <a:xfrm>
            <a:off x="2159732" y="1628800"/>
            <a:ext cx="313228" cy="216024"/>
          </a:xfrm>
          <a:prstGeom prst="downArrow">
            <a:avLst/>
          </a:prstGeom>
          <a:ln>
            <a:headEnd/>
            <a:tailEnd/>
          </a:ln>
        </p:spPr>
        <p:style>
          <a:lnRef idx="0">
            <a:schemeClr val="accent1"/>
          </a:lnRef>
          <a:fillRef idx="3">
            <a:schemeClr val="accent1"/>
          </a:fillRef>
          <a:effectRef idx="3">
            <a:schemeClr val="accent1"/>
          </a:effectRef>
          <a:fontRef idx="minor">
            <a:schemeClr val="lt1"/>
          </a:fontRef>
        </p:style>
        <p:txBody>
          <a:bodyPr rtlCol="0" anchor="ctr">
            <a:spAutoFit/>
          </a:bodyPr>
          <a:lstStyle/>
          <a:p>
            <a:pPr algn="ctr"/>
            <a:endParaRPr lang="ca-ES" sz="3200" b="1" dirty="0" err="1">
              <a:solidFill>
                <a:srgbClr val="993366"/>
              </a:solidFill>
            </a:endParaRPr>
          </a:p>
        </p:txBody>
      </p:sp>
      <p:sp>
        <p:nvSpPr>
          <p:cNvPr id="17" name="Fletxa cap avall 16"/>
          <p:cNvSpPr/>
          <p:nvPr/>
        </p:nvSpPr>
        <p:spPr bwMode="auto">
          <a:xfrm>
            <a:off x="2179419" y="2428168"/>
            <a:ext cx="313228" cy="216024"/>
          </a:xfrm>
          <a:prstGeom prst="downArrow">
            <a:avLst/>
          </a:prstGeom>
          <a:ln>
            <a:headEnd/>
            <a:tailEnd/>
          </a:ln>
        </p:spPr>
        <p:style>
          <a:lnRef idx="0">
            <a:schemeClr val="accent1"/>
          </a:lnRef>
          <a:fillRef idx="3">
            <a:schemeClr val="accent1"/>
          </a:fillRef>
          <a:effectRef idx="3">
            <a:schemeClr val="accent1"/>
          </a:effectRef>
          <a:fontRef idx="minor">
            <a:schemeClr val="lt1"/>
          </a:fontRef>
        </p:style>
        <p:txBody>
          <a:bodyPr rtlCol="0" anchor="ctr">
            <a:spAutoFit/>
          </a:bodyPr>
          <a:lstStyle/>
          <a:p>
            <a:pPr algn="ctr"/>
            <a:endParaRPr lang="ca-ES" sz="3200" b="1" dirty="0" err="1">
              <a:solidFill>
                <a:srgbClr val="993366"/>
              </a:solidFill>
            </a:endParaRPr>
          </a:p>
        </p:txBody>
      </p:sp>
      <p:sp>
        <p:nvSpPr>
          <p:cNvPr id="16" name="Clau de tancament 15"/>
          <p:cNvSpPr/>
          <p:nvPr/>
        </p:nvSpPr>
        <p:spPr>
          <a:xfrm>
            <a:off x="4211960" y="1778914"/>
            <a:ext cx="72008" cy="1514532"/>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ca-ES"/>
          </a:p>
        </p:txBody>
      </p:sp>
      <p:sp>
        <p:nvSpPr>
          <p:cNvPr id="18" name="Disc magnètic 17"/>
          <p:cNvSpPr/>
          <p:nvPr/>
        </p:nvSpPr>
        <p:spPr bwMode="auto">
          <a:xfrm>
            <a:off x="4499992" y="2211699"/>
            <a:ext cx="1080120" cy="733663"/>
          </a:xfrm>
          <a:prstGeom prst="flowChartMagneticDisk">
            <a:avLst/>
          </a:prstGeom>
          <a:ln>
            <a:headEnd/>
            <a:tailEnd/>
          </a:ln>
        </p:spPr>
        <p:style>
          <a:lnRef idx="1">
            <a:schemeClr val="accent1"/>
          </a:lnRef>
          <a:fillRef idx="2">
            <a:schemeClr val="accent1"/>
          </a:fillRef>
          <a:effectRef idx="1">
            <a:schemeClr val="accent1"/>
          </a:effectRef>
          <a:fontRef idx="minor">
            <a:schemeClr val="dk1"/>
          </a:fontRef>
        </p:style>
        <p:txBody>
          <a:bodyPr rtlCol="0" anchor="ctr">
            <a:spAutoFit/>
          </a:bodyPr>
          <a:lstStyle/>
          <a:p>
            <a:pPr algn="ctr"/>
            <a:r>
              <a:rPr lang="ca-ES" b="1" dirty="0" smtClean="0">
                <a:solidFill>
                  <a:schemeClr val="tx2"/>
                </a:solidFill>
                <a:latin typeface="Calibri" panose="020F0502020204030204" pitchFamily="34" charset="0"/>
              </a:rPr>
              <a:t>PRISMA</a:t>
            </a:r>
            <a:endParaRPr lang="ca-ES" b="1" dirty="0">
              <a:solidFill>
                <a:schemeClr val="tx2"/>
              </a:solidFill>
              <a:latin typeface="Calibri" panose="020F0502020204030204" pitchFamily="34" charset="0"/>
            </a:endParaRPr>
          </a:p>
        </p:txBody>
      </p:sp>
      <p:sp>
        <p:nvSpPr>
          <p:cNvPr id="20" name="Fletxa cap avall 19"/>
          <p:cNvSpPr/>
          <p:nvPr/>
        </p:nvSpPr>
        <p:spPr bwMode="auto">
          <a:xfrm rot="16200000">
            <a:off x="5724128" y="2478321"/>
            <a:ext cx="313228" cy="216024"/>
          </a:xfrm>
          <a:prstGeom prst="downArrow">
            <a:avLst/>
          </a:prstGeom>
          <a:ln>
            <a:headEnd/>
            <a:tailEnd/>
          </a:ln>
        </p:spPr>
        <p:style>
          <a:lnRef idx="0">
            <a:schemeClr val="accent1"/>
          </a:lnRef>
          <a:fillRef idx="3">
            <a:schemeClr val="accent1"/>
          </a:fillRef>
          <a:effectRef idx="3">
            <a:schemeClr val="accent1"/>
          </a:effectRef>
          <a:fontRef idx="minor">
            <a:schemeClr val="lt1"/>
          </a:fontRef>
        </p:style>
        <p:txBody>
          <a:bodyPr rtlCol="0" anchor="ctr">
            <a:spAutoFit/>
          </a:bodyPr>
          <a:lstStyle/>
          <a:p>
            <a:pPr algn="ctr"/>
            <a:endParaRPr lang="ca-ES" sz="3200" b="1" dirty="0" err="1">
              <a:solidFill>
                <a:srgbClr val="993366"/>
              </a:solidFill>
            </a:endParaRPr>
          </a:p>
        </p:txBody>
      </p:sp>
      <p:sp>
        <p:nvSpPr>
          <p:cNvPr id="22" name="Disc magnètic 21"/>
          <p:cNvSpPr/>
          <p:nvPr/>
        </p:nvSpPr>
        <p:spPr bwMode="auto">
          <a:xfrm>
            <a:off x="7164288" y="1931314"/>
            <a:ext cx="1260140" cy="1161633"/>
          </a:xfrm>
          <a:prstGeom prst="flowChartMagneticDisk">
            <a:avLst/>
          </a:prstGeom>
          <a:ln>
            <a:headEnd/>
            <a:tailEnd/>
          </a:ln>
        </p:spPr>
        <p:style>
          <a:lnRef idx="1">
            <a:schemeClr val="accent6"/>
          </a:lnRef>
          <a:fillRef idx="2">
            <a:schemeClr val="accent6"/>
          </a:fillRef>
          <a:effectRef idx="1">
            <a:schemeClr val="accent6"/>
          </a:effectRef>
          <a:fontRef idx="minor">
            <a:schemeClr val="dk1"/>
          </a:fontRef>
        </p:style>
        <p:txBody>
          <a:bodyPr rtlCol="0" anchor="ctr">
            <a:spAutoFit/>
          </a:bodyPr>
          <a:lstStyle/>
          <a:p>
            <a:pPr algn="ctr"/>
            <a:r>
              <a:rPr lang="ca-ES" sz="1600" b="1" dirty="0" smtClean="0">
                <a:solidFill>
                  <a:schemeClr val="accent2">
                    <a:lumMod val="50000"/>
                  </a:schemeClr>
                </a:solidFill>
                <a:latin typeface="Calibri" panose="020F0502020204030204" pitchFamily="34" charset="0"/>
              </a:rPr>
              <a:t>MOBILITY TOOL</a:t>
            </a:r>
            <a:endParaRPr lang="ca-ES" sz="1600" b="1" dirty="0">
              <a:solidFill>
                <a:schemeClr val="accent2">
                  <a:lumMod val="50000"/>
                </a:schemeClr>
              </a:solidFill>
              <a:latin typeface="Calibri" panose="020F0502020204030204" pitchFamily="34" charset="0"/>
            </a:endParaRPr>
          </a:p>
        </p:txBody>
      </p:sp>
      <p:sp>
        <p:nvSpPr>
          <p:cNvPr id="23" name="Fletxa cap avall 22"/>
          <p:cNvSpPr/>
          <p:nvPr/>
        </p:nvSpPr>
        <p:spPr bwMode="auto">
          <a:xfrm rot="16200000">
            <a:off x="6683638" y="2470518"/>
            <a:ext cx="313228" cy="216024"/>
          </a:xfrm>
          <a:prstGeom prst="downArrow">
            <a:avLst/>
          </a:prstGeom>
          <a:ln>
            <a:headEnd/>
            <a:tailEnd/>
          </a:ln>
        </p:spPr>
        <p:style>
          <a:lnRef idx="0">
            <a:schemeClr val="accent1"/>
          </a:lnRef>
          <a:fillRef idx="3">
            <a:schemeClr val="accent1"/>
          </a:fillRef>
          <a:effectRef idx="3">
            <a:schemeClr val="accent1"/>
          </a:effectRef>
          <a:fontRef idx="minor">
            <a:schemeClr val="lt1"/>
          </a:fontRef>
        </p:style>
        <p:txBody>
          <a:bodyPr rtlCol="0" anchor="ctr">
            <a:spAutoFit/>
          </a:bodyPr>
          <a:lstStyle/>
          <a:p>
            <a:pPr algn="ctr"/>
            <a:endParaRPr lang="ca-ES" sz="3200" b="1" dirty="0" err="1">
              <a:solidFill>
                <a:srgbClr val="993366"/>
              </a:solidFill>
            </a:endParaRPr>
          </a:p>
        </p:txBody>
      </p:sp>
      <p:sp>
        <p:nvSpPr>
          <p:cNvPr id="24" name="Rectangle 23"/>
          <p:cNvSpPr/>
          <p:nvPr/>
        </p:nvSpPr>
        <p:spPr bwMode="auto">
          <a:xfrm>
            <a:off x="5585930" y="3813721"/>
            <a:ext cx="3312368" cy="461665"/>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tlCol="0" anchor="ctr">
            <a:spAutoFit/>
          </a:bodyPr>
          <a:lstStyle/>
          <a:p>
            <a:r>
              <a:rPr lang="ca-ES" sz="1200" b="1" dirty="0" smtClean="0">
                <a:solidFill>
                  <a:schemeClr val="accent2">
                    <a:lumMod val="50000"/>
                  </a:schemeClr>
                </a:solidFill>
                <a:latin typeface="Calibri" panose="020F0502020204030204" pitchFamily="34" charset="0"/>
              </a:rPr>
              <a:t>Control</a:t>
            </a:r>
            <a:r>
              <a:rPr lang="ca-ES" sz="1200" dirty="0" smtClean="0">
                <a:solidFill>
                  <a:schemeClr val="accent2">
                    <a:lumMod val="50000"/>
                  </a:schemeClr>
                </a:solidFill>
                <a:latin typeface="Calibri" panose="020F0502020204030204" pitchFamily="34" charset="0"/>
              </a:rPr>
              <a:t> de requisits Erasmus+ de les mobilitats</a:t>
            </a:r>
          </a:p>
          <a:p>
            <a:r>
              <a:rPr lang="ca-ES" sz="1200" b="1" dirty="0" smtClean="0">
                <a:solidFill>
                  <a:schemeClr val="accent2">
                    <a:lumMod val="50000"/>
                  </a:schemeClr>
                </a:solidFill>
                <a:latin typeface="Calibri" panose="020F0502020204030204" pitchFamily="34" charset="0"/>
              </a:rPr>
              <a:t>Càlcul</a:t>
            </a:r>
            <a:r>
              <a:rPr lang="ca-ES" sz="1200" dirty="0" smtClean="0">
                <a:solidFill>
                  <a:schemeClr val="accent2">
                    <a:lumMod val="50000"/>
                  </a:schemeClr>
                </a:solidFill>
                <a:latin typeface="Calibri" panose="020F0502020204030204" pitchFamily="34" charset="0"/>
              </a:rPr>
              <a:t> de dies d’estada i imports</a:t>
            </a:r>
            <a:endParaRPr lang="ca-ES" sz="1200" dirty="0">
              <a:solidFill>
                <a:schemeClr val="accent2">
                  <a:lumMod val="50000"/>
                </a:schemeClr>
              </a:solidFill>
              <a:latin typeface="Calibri" panose="020F0502020204030204" pitchFamily="34" charset="0"/>
            </a:endParaRPr>
          </a:p>
        </p:txBody>
      </p:sp>
      <p:sp>
        <p:nvSpPr>
          <p:cNvPr id="25" name="Rectangle 24"/>
          <p:cNvSpPr/>
          <p:nvPr/>
        </p:nvSpPr>
        <p:spPr bwMode="auto">
          <a:xfrm>
            <a:off x="5580112" y="5253435"/>
            <a:ext cx="3312368" cy="461665"/>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tlCol="0" anchor="ctr">
            <a:spAutoFit/>
          </a:bodyPr>
          <a:lstStyle/>
          <a:p>
            <a:r>
              <a:rPr lang="ca-ES" sz="1200" dirty="0" smtClean="0">
                <a:solidFill>
                  <a:schemeClr val="accent2">
                    <a:lumMod val="50000"/>
                  </a:schemeClr>
                </a:solidFill>
                <a:latin typeface="Calibri" panose="020F0502020204030204" pitchFamily="34" charset="0"/>
              </a:rPr>
              <a:t>Control final estada estudiant i generació informe final personalitzat (enquesta)</a:t>
            </a:r>
            <a:endParaRPr lang="ca-ES" sz="1200" dirty="0">
              <a:solidFill>
                <a:schemeClr val="accent2">
                  <a:lumMod val="50000"/>
                </a:schemeClr>
              </a:solidFill>
              <a:latin typeface="Calibri" panose="020F0502020204030204" pitchFamily="34" charset="0"/>
            </a:endParaRPr>
          </a:p>
        </p:txBody>
      </p:sp>
      <p:sp>
        <p:nvSpPr>
          <p:cNvPr id="26" name="Rectangle 25"/>
          <p:cNvSpPr/>
          <p:nvPr/>
        </p:nvSpPr>
        <p:spPr bwMode="auto">
          <a:xfrm>
            <a:off x="5592927" y="4437112"/>
            <a:ext cx="3312368" cy="646331"/>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tlCol="0" anchor="ctr">
            <a:spAutoFit/>
          </a:bodyPr>
          <a:lstStyle/>
          <a:p>
            <a:r>
              <a:rPr lang="ca-ES" sz="1200" dirty="0" err="1" smtClean="0">
                <a:solidFill>
                  <a:schemeClr val="accent2">
                    <a:lumMod val="50000"/>
                  </a:schemeClr>
                </a:solidFill>
                <a:latin typeface="Calibri" panose="020F0502020204030204" pitchFamily="34" charset="0"/>
              </a:rPr>
              <a:t>Recàlculs</a:t>
            </a:r>
            <a:r>
              <a:rPr lang="ca-ES" sz="1200" dirty="0" smtClean="0">
                <a:solidFill>
                  <a:schemeClr val="accent2">
                    <a:lumMod val="50000"/>
                  </a:schemeClr>
                </a:solidFill>
                <a:latin typeface="Calibri" panose="020F0502020204030204" pitchFamily="34" charset="0"/>
              </a:rPr>
              <a:t> en funció de canvis que han de ser </a:t>
            </a:r>
            <a:r>
              <a:rPr lang="ca-ES" sz="1200" b="1" dirty="0" smtClean="0">
                <a:solidFill>
                  <a:schemeClr val="accent2">
                    <a:lumMod val="50000"/>
                  </a:schemeClr>
                </a:solidFill>
                <a:latin typeface="Calibri" panose="020F0502020204030204" pitchFamily="34" charset="0"/>
              </a:rPr>
              <a:t>OBLIGATÒRIAMENT</a:t>
            </a:r>
            <a:r>
              <a:rPr lang="ca-ES" sz="1200" dirty="0" smtClean="0">
                <a:solidFill>
                  <a:schemeClr val="accent2">
                    <a:lumMod val="50000"/>
                  </a:schemeClr>
                </a:solidFill>
                <a:latin typeface="Calibri" panose="020F0502020204030204" pitchFamily="34" charset="0"/>
              </a:rPr>
              <a:t> comunicats: canvis en el </a:t>
            </a:r>
            <a:r>
              <a:rPr lang="ca-ES" sz="1200" dirty="0" err="1" smtClean="0">
                <a:solidFill>
                  <a:schemeClr val="accent2">
                    <a:lumMod val="50000"/>
                  </a:schemeClr>
                </a:solidFill>
                <a:latin typeface="Calibri" panose="020F0502020204030204" pitchFamily="34" charset="0"/>
              </a:rPr>
              <a:t>learning</a:t>
            </a:r>
            <a:r>
              <a:rPr lang="ca-ES" sz="1200" dirty="0" smtClean="0">
                <a:solidFill>
                  <a:schemeClr val="accent2">
                    <a:lumMod val="50000"/>
                  </a:schemeClr>
                </a:solidFill>
                <a:latin typeface="Calibri" panose="020F0502020204030204" pitchFamily="34" charset="0"/>
              </a:rPr>
              <a:t> </a:t>
            </a:r>
            <a:r>
              <a:rPr lang="ca-ES" sz="1200" dirty="0" err="1" smtClean="0">
                <a:solidFill>
                  <a:schemeClr val="accent2">
                    <a:lumMod val="50000"/>
                  </a:schemeClr>
                </a:solidFill>
                <a:latin typeface="Calibri" panose="020F0502020204030204" pitchFamily="34" charset="0"/>
              </a:rPr>
              <a:t>agreement</a:t>
            </a:r>
            <a:r>
              <a:rPr lang="ca-ES" sz="1200" dirty="0" smtClean="0">
                <a:solidFill>
                  <a:schemeClr val="accent2">
                    <a:lumMod val="50000"/>
                  </a:schemeClr>
                </a:solidFill>
                <a:latin typeface="Calibri" panose="020F0502020204030204" pitchFamily="34" charset="0"/>
              </a:rPr>
              <a:t>, en la durada o en el destí</a:t>
            </a:r>
            <a:endParaRPr lang="ca-ES" sz="1200" dirty="0">
              <a:solidFill>
                <a:schemeClr val="accent2">
                  <a:lumMod val="50000"/>
                </a:schemeClr>
              </a:solidFill>
              <a:latin typeface="Calibri" panose="020F0502020204030204" pitchFamily="34" charset="0"/>
            </a:endParaRPr>
          </a:p>
        </p:txBody>
      </p:sp>
      <p:sp>
        <p:nvSpPr>
          <p:cNvPr id="21" name="Clau d'obertura 20"/>
          <p:cNvSpPr/>
          <p:nvPr/>
        </p:nvSpPr>
        <p:spPr>
          <a:xfrm>
            <a:off x="5390632" y="3710571"/>
            <a:ext cx="144016" cy="2598749"/>
          </a:xfrm>
          <a:prstGeom prst="leftBrace">
            <a:avLst/>
          </a:prstGeom>
        </p:spPr>
        <p:style>
          <a:lnRef idx="2">
            <a:schemeClr val="accent6"/>
          </a:lnRef>
          <a:fillRef idx="0">
            <a:schemeClr val="accent6"/>
          </a:fillRef>
          <a:effectRef idx="1">
            <a:schemeClr val="accent6"/>
          </a:effectRef>
          <a:fontRef idx="minor">
            <a:schemeClr val="tx1"/>
          </a:fontRef>
        </p:style>
        <p:txBody>
          <a:bodyPr rtlCol="0" anchor="ctr"/>
          <a:lstStyle/>
          <a:p>
            <a:pPr algn="ctr"/>
            <a:endParaRPr lang="ca-ES"/>
          </a:p>
        </p:txBody>
      </p:sp>
      <p:sp>
        <p:nvSpPr>
          <p:cNvPr id="29" name="Rectangle 28"/>
          <p:cNvSpPr/>
          <p:nvPr/>
        </p:nvSpPr>
        <p:spPr bwMode="auto">
          <a:xfrm>
            <a:off x="778332" y="5175776"/>
            <a:ext cx="1849451" cy="46166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tlCol="0" anchor="ctr">
            <a:spAutoFit/>
          </a:bodyPr>
          <a:lstStyle/>
          <a:p>
            <a:r>
              <a:rPr lang="ca-ES" sz="1200" dirty="0" smtClean="0">
                <a:solidFill>
                  <a:schemeClr val="tx2"/>
                </a:solidFill>
                <a:latin typeface="Calibri" panose="020F0502020204030204" pitchFamily="34" charset="0"/>
              </a:rPr>
              <a:t>Extensions (</a:t>
            </a:r>
            <a:r>
              <a:rPr lang="ca-ES" sz="1200" b="1" u="sng" dirty="0" smtClean="0">
                <a:solidFill>
                  <a:schemeClr val="tx2"/>
                </a:solidFill>
                <a:latin typeface="Calibri" panose="020F0502020204030204" pitchFamily="34" charset="0"/>
              </a:rPr>
              <a:t>sempre</a:t>
            </a:r>
            <a:r>
              <a:rPr lang="ca-ES" sz="1200" dirty="0" smtClean="0">
                <a:solidFill>
                  <a:schemeClr val="tx2"/>
                </a:solidFill>
                <a:latin typeface="Calibri" panose="020F0502020204030204" pitchFamily="34" charset="0"/>
              </a:rPr>
              <a:t> dins els període juny-setembre)</a:t>
            </a:r>
            <a:endParaRPr lang="ca-ES" sz="1200" dirty="0">
              <a:solidFill>
                <a:schemeClr val="tx2"/>
              </a:solidFill>
              <a:latin typeface="Calibri" panose="020F0502020204030204" pitchFamily="34" charset="0"/>
            </a:endParaRPr>
          </a:p>
        </p:txBody>
      </p:sp>
      <p:sp>
        <p:nvSpPr>
          <p:cNvPr id="30" name="Rectangle 29"/>
          <p:cNvSpPr/>
          <p:nvPr/>
        </p:nvSpPr>
        <p:spPr bwMode="auto">
          <a:xfrm>
            <a:off x="778332" y="4521917"/>
            <a:ext cx="1849451" cy="46166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tlCol="0" anchor="ctr">
            <a:spAutoFit/>
          </a:bodyPr>
          <a:lstStyle/>
          <a:p>
            <a:r>
              <a:rPr lang="ca-ES" sz="1200" dirty="0" smtClean="0">
                <a:solidFill>
                  <a:schemeClr val="tx2"/>
                </a:solidFill>
                <a:latin typeface="Calibri" panose="020F0502020204030204" pitchFamily="34" charset="0"/>
              </a:rPr>
              <a:t>Retallades en la durada de la mobilitat</a:t>
            </a:r>
            <a:endParaRPr lang="ca-ES" sz="1200" dirty="0">
              <a:solidFill>
                <a:schemeClr val="tx2"/>
              </a:solidFill>
              <a:latin typeface="Calibri" panose="020F0502020204030204" pitchFamily="34" charset="0"/>
            </a:endParaRPr>
          </a:p>
        </p:txBody>
      </p:sp>
      <p:sp>
        <p:nvSpPr>
          <p:cNvPr id="31" name="Rectangle 30"/>
          <p:cNvSpPr/>
          <p:nvPr/>
        </p:nvSpPr>
        <p:spPr bwMode="auto">
          <a:xfrm>
            <a:off x="778333" y="3964447"/>
            <a:ext cx="1834151" cy="46166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tlCol="0" anchor="ctr">
            <a:spAutoFit/>
          </a:bodyPr>
          <a:lstStyle/>
          <a:p>
            <a:r>
              <a:rPr lang="ca-ES" sz="1200" dirty="0" smtClean="0">
                <a:solidFill>
                  <a:schemeClr val="tx2"/>
                </a:solidFill>
                <a:latin typeface="Calibri" panose="020F0502020204030204" pitchFamily="34" charset="0"/>
              </a:rPr>
              <a:t>Canvis en el </a:t>
            </a:r>
            <a:r>
              <a:rPr lang="ca-ES" sz="1200" dirty="0" err="1" smtClean="0">
                <a:solidFill>
                  <a:schemeClr val="tx2"/>
                </a:solidFill>
                <a:latin typeface="Calibri" panose="020F0502020204030204" pitchFamily="34" charset="0"/>
              </a:rPr>
              <a:t>learning</a:t>
            </a:r>
            <a:r>
              <a:rPr lang="ca-ES" sz="1200" dirty="0" smtClean="0">
                <a:solidFill>
                  <a:schemeClr val="tx2"/>
                </a:solidFill>
                <a:latin typeface="Calibri" panose="020F0502020204030204" pitchFamily="34" charset="0"/>
              </a:rPr>
              <a:t> </a:t>
            </a:r>
            <a:r>
              <a:rPr lang="ca-ES" sz="1200" dirty="0" err="1" smtClean="0">
                <a:solidFill>
                  <a:schemeClr val="tx2"/>
                </a:solidFill>
                <a:latin typeface="Calibri" panose="020F0502020204030204" pitchFamily="34" charset="0"/>
              </a:rPr>
              <a:t>agreement</a:t>
            </a:r>
            <a:endParaRPr lang="ca-ES" sz="1200" dirty="0">
              <a:solidFill>
                <a:schemeClr val="tx2"/>
              </a:solidFill>
              <a:latin typeface="Calibri" panose="020F0502020204030204" pitchFamily="34" charset="0"/>
            </a:endParaRPr>
          </a:p>
        </p:txBody>
      </p:sp>
      <p:sp>
        <p:nvSpPr>
          <p:cNvPr id="28" name="Claudàtor de tancament 27"/>
          <p:cNvSpPr/>
          <p:nvPr/>
        </p:nvSpPr>
        <p:spPr>
          <a:xfrm>
            <a:off x="2699792" y="3813720"/>
            <a:ext cx="72009" cy="1960401"/>
          </a:xfrm>
          <a:prstGeom prst="rightBracket">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ca-ES"/>
          </a:p>
        </p:txBody>
      </p:sp>
      <p:sp>
        <p:nvSpPr>
          <p:cNvPr id="9216" name="Crida oval 9215"/>
          <p:cNvSpPr/>
          <p:nvPr/>
        </p:nvSpPr>
        <p:spPr bwMode="auto">
          <a:xfrm>
            <a:off x="2915816" y="4297036"/>
            <a:ext cx="1584176" cy="649188"/>
          </a:xfrm>
          <a:prstGeom prst="wedgeEllipseCallout">
            <a:avLst>
              <a:gd name="adj1" fmla="val -53912"/>
              <a:gd name="adj2" fmla="val 65098"/>
            </a:avLst>
          </a:prstGeom>
          <a:ln>
            <a:headEnd/>
            <a:tailEnd/>
          </a:ln>
        </p:spPr>
        <p:style>
          <a:lnRef idx="2">
            <a:schemeClr val="accent2"/>
          </a:lnRef>
          <a:fillRef idx="1">
            <a:schemeClr val="lt1"/>
          </a:fillRef>
          <a:effectRef idx="0">
            <a:schemeClr val="accent2"/>
          </a:effectRef>
          <a:fontRef idx="minor">
            <a:schemeClr val="dk1"/>
          </a:fontRef>
        </p:style>
        <p:txBody>
          <a:bodyPr rtlCol="0" anchor="ctr">
            <a:spAutoFit/>
          </a:bodyPr>
          <a:lstStyle/>
          <a:p>
            <a:pPr algn="ctr"/>
            <a:r>
              <a:rPr lang="ca-ES" sz="1200" b="1" dirty="0" smtClean="0">
                <a:solidFill>
                  <a:srgbClr val="993366"/>
                </a:solidFill>
                <a:latin typeface="Calibri" panose="020F0502020204030204" pitchFamily="34" charset="0"/>
              </a:rPr>
              <a:t>Documentat per escrit</a:t>
            </a:r>
            <a:endParaRPr lang="ca-ES" sz="1200" b="1" dirty="0">
              <a:solidFill>
                <a:srgbClr val="993366"/>
              </a:solidFill>
              <a:latin typeface="Calibri" panose="020F0502020204030204" pitchFamily="34" charset="0"/>
            </a:endParaRPr>
          </a:p>
        </p:txBody>
      </p:sp>
      <p:cxnSp>
        <p:nvCxnSpPr>
          <p:cNvPr id="9218" name="Connector de fletxa recta 9217"/>
          <p:cNvCxnSpPr/>
          <p:nvPr/>
        </p:nvCxnSpPr>
        <p:spPr>
          <a:xfrm flipV="1">
            <a:off x="3707904" y="3047119"/>
            <a:ext cx="881864" cy="1249917"/>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2" name="Fletxa cap avall 31"/>
          <p:cNvSpPr/>
          <p:nvPr/>
        </p:nvSpPr>
        <p:spPr bwMode="auto">
          <a:xfrm>
            <a:off x="4415386" y="3320988"/>
            <a:ext cx="313228" cy="216024"/>
          </a:xfrm>
          <a:prstGeom prst="downArrow">
            <a:avLst/>
          </a:prstGeom>
          <a:ln>
            <a:headEnd/>
            <a:tailEnd/>
          </a:ln>
        </p:spPr>
        <p:style>
          <a:lnRef idx="0">
            <a:schemeClr val="accent1"/>
          </a:lnRef>
          <a:fillRef idx="3">
            <a:schemeClr val="accent1"/>
          </a:fillRef>
          <a:effectRef idx="3">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defPPr>
              <a:defRPr lang="es-E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ca-ES" sz="3200" b="1" dirty="0" err="1">
              <a:solidFill>
                <a:srgbClr val="993366"/>
              </a:solidFill>
            </a:endParaRPr>
          </a:p>
        </p:txBody>
      </p:sp>
      <p:sp>
        <p:nvSpPr>
          <p:cNvPr id="33" name="Rectangle 32"/>
          <p:cNvSpPr/>
          <p:nvPr/>
        </p:nvSpPr>
        <p:spPr bwMode="auto">
          <a:xfrm>
            <a:off x="5592927" y="5910326"/>
            <a:ext cx="3312368" cy="292388"/>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tlCol="0" anchor="ctr">
            <a:spAutoFit/>
          </a:bodyPr>
          <a:lstStyle/>
          <a:p>
            <a:r>
              <a:rPr lang="ca-ES" sz="1300" b="1" dirty="0" smtClean="0">
                <a:solidFill>
                  <a:schemeClr val="accent2">
                    <a:lumMod val="50000"/>
                  </a:schemeClr>
                </a:solidFill>
                <a:latin typeface="Calibri" panose="020F0502020204030204" pitchFamily="34" charset="0"/>
              </a:rPr>
              <a:t>INGRÉS a la UPC dels fons econòmics</a:t>
            </a:r>
            <a:endParaRPr lang="ca-ES" sz="1300" b="1" dirty="0">
              <a:solidFill>
                <a:schemeClr val="accent2">
                  <a:lumMod val="50000"/>
                </a:schemeClr>
              </a:solidFill>
              <a:latin typeface="Calibri" panose="020F0502020204030204" pitchFamily="34" charset="0"/>
            </a:endParaRPr>
          </a:p>
        </p:txBody>
      </p:sp>
      <p:cxnSp>
        <p:nvCxnSpPr>
          <p:cNvPr id="5" name="4 Conector angular"/>
          <p:cNvCxnSpPr>
            <a:stCxn id="21" idx="1"/>
            <a:endCxn id="22" idx="3"/>
          </p:cNvCxnSpPr>
          <p:nvPr/>
        </p:nvCxnSpPr>
        <p:spPr>
          <a:xfrm rot="10800000" flipH="1">
            <a:off x="5390632" y="3092948"/>
            <a:ext cx="2403726" cy="1916999"/>
          </a:xfrm>
          <a:prstGeom prst="bentConnector4">
            <a:avLst>
              <a:gd name="adj1" fmla="val -9510"/>
              <a:gd name="adj2" fmla="val 83891"/>
            </a:avLst>
          </a:prstGeom>
          <a:ln>
            <a:tailEnd type="arrow"/>
          </a:ln>
        </p:spPr>
        <p:style>
          <a:lnRef idx="3">
            <a:schemeClr val="accent6"/>
          </a:lnRef>
          <a:fillRef idx="0">
            <a:schemeClr val="accent6"/>
          </a:fillRef>
          <a:effectRef idx="2">
            <a:schemeClr val="accent6"/>
          </a:effectRef>
          <a:fontRef idx="minor">
            <a:schemeClr val="tx1"/>
          </a:fontRef>
        </p:style>
      </p:cxnSp>
      <p:sp>
        <p:nvSpPr>
          <p:cNvPr id="2" name="1 Marcador de número de diapositiva"/>
          <p:cNvSpPr>
            <a:spLocks noGrp="1"/>
          </p:cNvSpPr>
          <p:nvPr>
            <p:ph type="sldNum" sz="quarter" idx="16"/>
          </p:nvPr>
        </p:nvSpPr>
        <p:spPr/>
        <p:txBody>
          <a:bodyPr/>
          <a:lstStyle/>
          <a:p>
            <a:pPr>
              <a:defRPr/>
            </a:pPr>
            <a:fld id="{A810C267-812F-4BFD-8E44-9233EED49724}" type="slidenum">
              <a:rPr lang="es-ES" smtClean="0"/>
              <a:pPr>
                <a:defRPr/>
              </a:pPr>
              <a:t>57</a:t>
            </a:fld>
            <a:endParaRPr lang="es-ES"/>
          </a:p>
        </p:txBody>
      </p:sp>
    </p:spTree>
    <p:extLst>
      <p:ext uri="{BB962C8B-B14F-4D97-AF65-F5344CB8AC3E}">
        <p14:creationId xmlns:p14="http://schemas.microsoft.com/office/powerpoint/2010/main" xmlns="" val="239415390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2 Marcador de contenido"/>
          <p:cNvSpPr>
            <a:spLocks noGrp="1"/>
          </p:cNvSpPr>
          <p:nvPr>
            <p:ph idx="13"/>
          </p:nvPr>
        </p:nvSpPr>
        <p:spPr>
          <a:xfrm>
            <a:off x="2339752" y="188640"/>
            <a:ext cx="5827936" cy="792088"/>
          </a:xfrm>
        </p:spPr>
        <p:txBody>
          <a:bodyPr/>
          <a:lstStyle/>
          <a:p>
            <a:pPr>
              <a:spcBef>
                <a:spcPct val="0"/>
              </a:spcBef>
            </a:pPr>
            <a:r>
              <a:rPr lang="ca-ES" dirty="0" smtClean="0">
                <a:solidFill>
                  <a:srgbClr val="0070C0"/>
                </a:solidFill>
              </a:rPr>
              <a:t>6.2 Mobilitat d’estudiants</a:t>
            </a:r>
            <a:r>
              <a:rPr lang="ca-ES" dirty="0">
                <a:solidFill>
                  <a:srgbClr val="0070C0"/>
                </a:solidFill>
              </a:rPr>
              <a:t> </a:t>
            </a:r>
            <a:r>
              <a:rPr lang="ca-ES" dirty="0" smtClean="0">
                <a:solidFill>
                  <a:srgbClr val="0070C0"/>
                </a:solidFill>
              </a:rPr>
              <a:t>(IV). Aspectes clau de la convocatòria  </a:t>
            </a:r>
            <a:endParaRPr lang="ca-ES" dirty="0">
              <a:solidFill>
                <a:srgbClr val="0070C0"/>
              </a:solidFill>
            </a:endParaRPr>
          </a:p>
        </p:txBody>
      </p:sp>
      <p:sp>
        <p:nvSpPr>
          <p:cNvPr id="6" name="Contenidor de contingut 5"/>
          <p:cNvSpPr>
            <a:spLocks noGrp="1"/>
          </p:cNvSpPr>
          <p:nvPr>
            <p:ph idx="1"/>
          </p:nvPr>
        </p:nvSpPr>
        <p:spPr>
          <a:xfrm>
            <a:off x="865933" y="1620000"/>
            <a:ext cx="7176062" cy="4113256"/>
          </a:xfrm>
        </p:spPr>
        <p:txBody>
          <a:bodyPr/>
          <a:lstStyle/>
          <a:p>
            <a:r>
              <a:rPr lang="ca-ES" sz="1800" dirty="0" smtClean="0"/>
              <a:t>Mínims i màxims en mesos</a:t>
            </a:r>
          </a:p>
          <a:p>
            <a:r>
              <a:rPr lang="ca-ES" sz="1800" dirty="0" smtClean="0"/>
              <a:t>Imports en funció de països de dest</a:t>
            </a:r>
            <a:r>
              <a:rPr lang="ca-ES" sz="1800" dirty="0"/>
              <a:t>í</a:t>
            </a:r>
            <a:endParaRPr lang="ca-ES" sz="1800" dirty="0" smtClean="0"/>
          </a:p>
          <a:p>
            <a:r>
              <a:rPr lang="ca-ES" sz="1800" dirty="0" smtClean="0"/>
              <a:t>Requisits per poder sol·licitar: </a:t>
            </a:r>
            <a:endParaRPr lang="ca-ES" sz="1800" dirty="0"/>
          </a:p>
          <a:p>
            <a:pPr lvl="1"/>
            <a:r>
              <a:rPr lang="ca-ES" sz="1400" dirty="0" smtClean="0"/>
              <a:t>Tenir plaça concedida i haver estat admès en destí</a:t>
            </a:r>
          </a:p>
          <a:p>
            <a:pPr lvl="1"/>
            <a:r>
              <a:rPr lang="ca-ES" sz="1400" dirty="0" smtClean="0"/>
              <a:t>Estar matriculat d’un mínim de crèdits que orientativament haurien de ser 30 per quadrimestre</a:t>
            </a:r>
          </a:p>
          <a:p>
            <a:pPr lvl="1"/>
            <a:r>
              <a:rPr lang="ca-ES" sz="1400" dirty="0" smtClean="0"/>
              <a:t>No estar limitat pel màxim de 12 mesos per cicle</a:t>
            </a:r>
          </a:p>
          <a:p>
            <a:pPr lvl="1"/>
            <a:r>
              <a:rPr lang="ca-ES" sz="1400" dirty="0" smtClean="0"/>
              <a:t>No gaudir d’una beca Erasmus es</a:t>
            </a:r>
          </a:p>
          <a:p>
            <a:pPr lvl="1"/>
            <a:endParaRPr lang="ca-ES" sz="1400" dirty="0" smtClean="0"/>
          </a:p>
          <a:p>
            <a:r>
              <a:rPr lang="ca-ES" sz="1800" dirty="0" smtClean="0"/>
              <a:t>Selecció:</a:t>
            </a:r>
          </a:p>
          <a:p>
            <a:pPr lvl="1"/>
            <a:r>
              <a:rPr lang="ca-ES" sz="1400" dirty="0" smtClean="0"/>
              <a:t>Nota mitjana ponderada</a:t>
            </a:r>
            <a:endParaRPr lang="ca-ES" sz="1400" dirty="0"/>
          </a:p>
          <a:p>
            <a:pPr lvl="1"/>
            <a:endParaRPr lang="ca-ES" sz="1400" dirty="0" smtClean="0"/>
          </a:p>
          <a:p>
            <a:r>
              <a:rPr lang="ca-ES" sz="1800" dirty="0" smtClean="0"/>
              <a:t>Procediment immediat per al primer quadrimestre del curs 2014-2105</a:t>
            </a:r>
          </a:p>
        </p:txBody>
      </p:sp>
      <p:sp>
        <p:nvSpPr>
          <p:cNvPr id="2" name="1 Marcador de número de diapositiva"/>
          <p:cNvSpPr>
            <a:spLocks noGrp="1"/>
          </p:cNvSpPr>
          <p:nvPr>
            <p:ph type="sldNum" sz="quarter" idx="16"/>
          </p:nvPr>
        </p:nvSpPr>
        <p:spPr/>
        <p:txBody>
          <a:bodyPr/>
          <a:lstStyle/>
          <a:p>
            <a:pPr>
              <a:defRPr/>
            </a:pPr>
            <a:fld id="{A810C267-812F-4BFD-8E44-9233EED49724}" type="slidenum">
              <a:rPr lang="es-ES" smtClean="0"/>
              <a:pPr>
                <a:defRPr/>
              </a:pPr>
              <a:t>58</a:t>
            </a:fld>
            <a:endParaRPr lang="es-ES"/>
          </a:p>
        </p:txBody>
      </p:sp>
    </p:spTree>
    <p:extLst>
      <p:ext uri="{BB962C8B-B14F-4D97-AF65-F5344CB8AC3E}">
        <p14:creationId xmlns:p14="http://schemas.microsoft.com/office/powerpoint/2010/main" xmlns="" val="72712230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2 Marcador de contenido"/>
          <p:cNvSpPr>
            <a:spLocks noGrp="1"/>
          </p:cNvSpPr>
          <p:nvPr>
            <p:ph idx="13"/>
          </p:nvPr>
        </p:nvSpPr>
        <p:spPr>
          <a:xfrm>
            <a:off x="2699792" y="332656"/>
            <a:ext cx="5467896" cy="621829"/>
          </a:xfrm>
        </p:spPr>
        <p:txBody>
          <a:bodyPr/>
          <a:lstStyle/>
          <a:p>
            <a:pPr>
              <a:spcBef>
                <a:spcPct val="0"/>
              </a:spcBef>
            </a:pPr>
            <a:r>
              <a:rPr lang="ca-ES" dirty="0" smtClean="0">
                <a:solidFill>
                  <a:srgbClr val="0070C0"/>
                </a:solidFill>
              </a:rPr>
              <a:t>5.2 </a:t>
            </a:r>
            <a:r>
              <a:rPr lang="ca-ES" dirty="0">
                <a:solidFill>
                  <a:srgbClr val="0070C0"/>
                </a:solidFill>
              </a:rPr>
              <a:t>Mobilitat d’estudiants  </a:t>
            </a:r>
            <a:r>
              <a:rPr lang="ca-ES" dirty="0" smtClean="0">
                <a:solidFill>
                  <a:srgbClr val="0070C0"/>
                </a:solidFill>
              </a:rPr>
              <a:t>(V)</a:t>
            </a:r>
            <a:endParaRPr lang="ca-ES" dirty="0">
              <a:solidFill>
                <a:srgbClr val="0070C0"/>
              </a:solidFill>
            </a:endParaRPr>
          </a:p>
        </p:txBody>
      </p:sp>
      <p:grpSp>
        <p:nvGrpSpPr>
          <p:cNvPr id="4" name="3 Grupo"/>
          <p:cNvGrpSpPr/>
          <p:nvPr/>
        </p:nvGrpSpPr>
        <p:grpSpPr>
          <a:xfrm>
            <a:off x="2028775" y="1196752"/>
            <a:ext cx="6322212" cy="906931"/>
            <a:chOff x="1055169" y="0"/>
            <a:chExt cx="6322212" cy="906931"/>
          </a:xfrm>
          <a:scene3d>
            <a:camera prst="orthographicFront">
              <a:rot lat="0" lon="0" rev="0"/>
            </a:camera>
            <a:lightRig rig="contrasting" dir="t">
              <a:rot lat="0" lon="0" rev="1200000"/>
            </a:lightRig>
          </a:scene3d>
        </p:grpSpPr>
        <p:sp>
          <p:nvSpPr>
            <p:cNvPr id="19" name="18 Pentágono"/>
            <p:cNvSpPr/>
            <p:nvPr/>
          </p:nvSpPr>
          <p:spPr>
            <a:xfrm rot="10800000">
              <a:off x="1055169" y="0"/>
              <a:ext cx="6239735" cy="906931"/>
            </a:xfrm>
            <a:prstGeom prst="homePlate">
              <a:avLst/>
            </a:prstGeom>
            <a:sp3d contourW="19050" prstMaterial="metal">
              <a:bevelT w="88900" h="203200"/>
              <a:bevelB w="165100" h="254000"/>
            </a:sp3d>
          </p:spPr>
          <p:style>
            <a:lnRef idx="0">
              <a:schemeClr val="lt1">
                <a:hueOff val="0"/>
                <a:satOff val="0"/>
                <a:lumOff val="0"/>
                <a:alphaOff val="0"/>
              </a:schemeClr>
            </a:lnRef>
            <a:fillRef idx="1">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0" name="Pentágono 4"/>
            <p:cNvSpPr/>
            <p:nvPr/>
          </p:nvSpPr>
          <p:spPr>
            <a:xfrm>
              <a:off x="1081182" y="0"/>
              <a:ext cx="6296199" cy="90693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831856" tIns="53340" rIns="99568" bIns="53340" numCol="1" spcCol="1270" anchor="ctr" anchorCtr="0">
              <a:noAutofit/>
            </a:bodyPr>
            <a:lstStyle/>
            <a:p>
              <a:pPr lvl="0" algn="ctr" defTabSz="622300">
                <a:lnSpc>
                  <a:spcPct val="90000"/>
                </a:lnSpc>
                <a:spcBef>
                  <a:spcPct val="0"/>
                </a:spcBef>
                <a:spcAft>
                  <a:spcPct val="35000"/>
                </a:spcAft>
              </a:pPr>
              <a:r>
                <a:rPr lang="ca-ES" sz="1600" b="1" kern="1200" dirty="0" smtClean="0">
                  <a:solidFill>
                    <a:schemeClr val="tx1"/>
                  </a:solidFill>
                </a:rPr>
                <a:t>12 mesos màxim, al llarg del mateix cicle d’estudis                                      </a:t>
              </a:r>
            </a:p>
            <a:p>
              <a:pPr lvl="0" algn="ctr" defTabSz="622300">
                <a:lnSpc>
                  <a:spcPct val="90000"/>
                </a:lnSpc>
                <a:spcBef>
                  <a:spcPct val="0"/>
                </a:spcBef>
                <a:spcAft>
                  <a:spcPct val="35000"/>
                </a:spcAft>
              </a:pPr>
              <a:r>
                <a:rPr lang="ca-ES" sz="1600" b="1" kern="1200" dirty="0" smtClean="0">
                  <a:solidFill>
                    <a:schemeClr val="tx1"/>
                  </a:solidFill>
                </a:rPr>
                <a:t>  (cal descomptar els gaudits en programes Erasmus anteriors 2007/2013</a:t>
              </a:r>
              <a:r>
                <a:rPr lang="ca-ES" sz="1600" b="1" kern="1200" dirty="0" smtClean="0"/>
                <a:t>)</a:t>
              </a:r>
              <a:endParaRPr lang="ca-ES" sz="1600" b="1" kern="1200" dirty="0"/>
            </a:p>
          </p:txBody>
        </p:sp>
      </p:grpSp>
      <p:sp>
        <p:nvSpPr>
          <p:cNvPr id="5" name="4 Elipse"/>
          <p:cNvSpPr/>
          <p:nvPr/>
        </p:nvSpPr>
        <p:spPr>
          <a:xfrm>
            <a:off x="1064394" y="1196752"/>
            <a:ext cx="1103892" cy="774580"/>
          </a:xfrm>
          <a:prstGeom prst="ellipse">
            <a:avLst/>
          </a:prstGeom>
          <a:blipFill>
            <a:blip r:embed="rId2" cstate="print">
              <a:extLst>
                <a:ext uri="{28A0092B-C50C-407E-A947-70E740481C1C}">
                  <a14:useLocalDpi xmlns:a14="http://schemas.microsoft.com/office/drawing/2010/main" xmlns="" val="0"/>
                </a:ext>
              </a:extLst>
            </a:blip>
            <a:srcRect/>
            <a:stretch>
              <a:fillRect/>
            </a:stretch>
          </a:blipFill>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rgbClr r="0" g="0" b="0"/>
          </a:fillRef>
          <a:effectRef idx="1">
            <a:schemeClr val="accent5">
              <a:tint val="50000"/>
              <a:hueOff val="0"/>
              <a:satOff val="0"/>
              <a:lumOff val="0"/>
              <a:alphaOff val="0"/>
            </a:schemeClr>
          </a:effectRef>
          <a:fontRef idx="minor">
            <a:schemeClr val="lt1">
              <a:hueOff val="0"/>
              <a:satOff val="0"/>
              <a:lumOff val="0"/>
              <a:alphaOff val="0"/>
            </a:schemeClr>
          </a:fontRef>
        </p:style>
      </p:sp>
      <p:grpSp>
        <p:nvGrpSpPr>
          <p:cNvPr id="7" name="6 Grupo"/>
          <p:cNvGrpSpPr/>
          <p:nvPr/>
        </p:nvGrpSpPr>
        <p:grpSpPr>
          <a:xfrm>
            <a:off x="1952701" y="2325124"/>
            <a:ext cx="6309360" cy="883558"/>
            <a:chOff x="1121354" y="845458"/>
            <a:chExt cx="6309360" cy="883558"/>
          </a:xfrm>
          <a:scene3d>
            <a:camera prst="orthographicFront">
              <a:rot lat="0" lon="0" rev="0"/>
            </a:camera>
            <a:lightRig rig="contrasting" dir="t">
              <a:rot lat="0" lon="0" rev="1200000"/>
            </a:lightRig>
          </a:scene3d>
        </p:grpSpPr>
        <p:sp>
          <p:nvSpPr>
            <p:cNvPr id="17" name="16 Pentágono"/>
            <p:cNvSpPr/>
            <p:nvPr/>
          </p:nvSpPr>
          <p:spPr>
            <a:xfrm rot="10800000">
              <a:off x="1121354" y="845458"/>
              <a:ext cx="6309360" cy="883558"/>
            </a:xfrm>
            <a:prstGeom prst="homePlate">
              <a:avLst/>
            </a:prstGeom>
            <a:sp3d contourW="19050" prstMaterial="metal">
              <a:bevelT w="88900" h="203200"/>
              <a:bevelB w="165100" h="254000"/>
            </a:sp3d>
          </p:spPr>
          <p:style>
            <a:lnRef idx="0">
              <a:schemeClr val="lt1">
                <a:hueOff val="0"/>
                <a:satOff val="0"/>
                <a:lumOff val="0"/>
                <a:alphaOff val="0"/>
              </a:schemeClr>
            </a:lnRef>
            <a:fillRef idx="1">
              <a:schemeClr val="accent5">
                <a:hueOff val="-3311292"/>
                <a:satOff val="13270"/>
                <a:lumOff val="2876"/>
                <a:alphaOff val="0"/>
              </a:schemeClr>
            </a:fillRef>
            <a:effectRef idx="2">
              <a:schemeClr val="accent5">
                <a:hueOff val="-3311292"/>
                <a:satOff val="13270"/>
                <a:lumOff val="2876"/>
                <a:alphaOff val="0"/>
              </a:schemeClr>
            </a:effectRef>
            <a:fontRef idx="minor">
              <a:schemeClr val="lt1"/>
            </a:fontRef>
          </p:style>
        </p:sp>
        <p:sp>
          <p:nvSpPr>
            <p:cNvPr id="18" name="Pentágono 7"/>
            <p:cNvSpPr/>
            <p:nvPr/>
          </p:nvSpPr>
          <p:spPr>
            <a:xfrm rot="21600000">
              <a:off x="1342243" y="845458"/>
              <a:ext cx="6088471" cy="88355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831856" tIns="64770" rIns="120904" bIns="64770" numCol="1" spcCol="1270" anchor="ctr" anchorCtr="0">
              <a:noAutofit/>
            </a:bodyPr>
            <a:lstStyle/>
            <a:p>
              <a:pPr lvl="0" algn="ctr" defTabSz="755650">
                <a:lnSpc>
                  <a:spcPct val="90000"/>
                </a:lnSpc>
                <a:spcBef>
                  <a:spcPct val="0"/>
                </a:spcBef>
                <a:spcAft>
                  <a:spcPct val="35000"/>
                </a:spcAft>
              </a:pPr>
              <a:r>
                <a:rPr lang="ca-ES" sz="1700" b="1" kern="1200" dirty="0" smtClean="0">
                  <a:solidFill>
                    <a:schemeClr val="tx1"/>
                  </a:solidFill>
                </a:rPr>
                <a:t>30 crèdits  quadrimestrals i 60  anuals</a:t>
              </a:r>
            </a:p>
            <a:p>
              <a:pPr lvl="0" algn="ctr" defTabSz="755650">
                <a:lnSpc>
                  <a:spcPct val="90000"/>
                </a:lnSpc>
                <a:spcBef>
                  <a:spcPct val="0"/>
                </a:spcBef>
                <a:spcAft>
                  <a:spcPct val="35000"/>
                </a:spcAft>
              </a:pPr>
              <a:r>
                <a:rPr lang="ca-ES" sz="1700" b="1" kern="1200" dirty="0" smtClean="0">
                  <a:solidFill>
                    <a:schemeClr val="tx1"/>
                  </a:solidFill>
                </a:rPr>
                <a:t>(cercar els mínims i els arguments)</a:t>
              </a:r>
              <a:endParaRPr lang="ca-ES" sz="1700" b="1" kern="1200" dirty="0">
                <a:solidFill>
                  <a:schemeClr val="tx1"/>
                </a:solidFill>
              </a:endParaRPr>
            </a:p>
          </p:txBody>
        </p:sp>
      </p:grpSp>
      <p:sp>
        <p:nvSpPr>
          <p:cNvPr id="8" name="7 Elipse"/>
          <p:cNvSpPr/>
          <p:nvPr/>
        </p:nvSpPr>
        <p:spPr>
          <a:xfrm>
            <a:off x="1027763" y="2407163"/>
            <a:ext cx="1240355" cy="801518"/>
          </a:xfrm>
          <a:prstGeom prst="ellipse">
            <a:avLst/>
          </a:prstGeom>
          <a:blipFill>
            <a:blip r:embed="rId3" cstate="print">
              <a:extLst>
                <a:ext uri="{28A0092B-C50C-407E-A947-70E740481C1C}">
                  <a14:useLocalDpi xmlns:a14="http://schemas.microsoft.com/office/drawing/2010/main" xmlns="" val="0"/>
                </a:ext>
              </a:extLst>
            </a:blip>
            <a:srcRect/>
            <a:stretch>
              <a:fillRect l="-24000" r="-24000"/>
            </a:stretch>
          </a:blipFill>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rgbClr r="0" g="0" b="0"/>
          </a:fillRef>
          <a:effectRef idx="1">
            <a:schemeClr val="accent5">
              <a:tint val="50000"/>
              <a:hueOff val="-3560789"/>
              <a:satOff val="15872"/>
              <a:lumOff val="1402"/>
              <a:alphaOff val="0"/>
            </a:schemeClr>
          </a:effectRef>
          <a:fontRef idx="minor">
            <a:schemeClr val="lt1">
              <a:hueOff val="0"/>
              <a:satOff val="0"/>
              <a:lumOff val="0"/>
              <a:alphaOff val="0"/>
            </a:schemeClr>
          </a:fontRef>
        </p:style>
      </p:sp>
      <p:grpSp>
        <p:nvGrpSpPr>
          <p:cNvPr id="9" name="8 Grupo"/>
          <p:cNvGrpSpPr/>
          <p:nvPr/>
        </p:nvGrpSpPr>
        <p:grpSpPr>
          <a:xfrm>
            <a:off x="1947803" y="4488175"/>
            <a:ext cx="6289644" cy="919375"/>
            <a:chOff x="1141070" y="3008511"/>
            <a:chExt cx="6289644" cy="919375"/>
          </a:xfrm>
          <a:scene3d>
            <a:camera prst="orthographicFront">
              <a:rot lat="0" lon="0" rev="0"/>
            </a:camera>
            <a:lightRig rig="contrasting" dir="t">
              <a:rot lat="0" lon="0" rev="1200000"/>
            </a:lightRig>
          </a:scene3d>
        </p:grpSpPr>
        <p:sp>
          <p:nvSpPr>
            <p:cNvPr id="15" name="14 Pentágono"/>
            <p:cNvSpPr/>
            <p:nvPr/>
          </p:nvSpPr>
          <p:spPr>
            <a:xfrm rot="10800000">
              <a:off x="1141070" y="3008511"/>
              <a:ext cx="6289644" cy="882106"/>
            </a:xfrm>
            <a:prstGeom prst="homePlate">
              <a:avLst/>
            </a:prstGeom>
            <a:sp3d contourW="19050" prstMaterial="metal">
              <a:bevelT w="88900" h="203200"/>
              <a:bevelB w="165100" h="254000"/>
            </a:sp3d>
          </p:spPr>
          <p:style>
            <a:lnRef idx="0">
              <a:schemeClr val="lt1">
                <a:hueOff val="0"/>
                <a:satOff val="0"/>
                <a:lumOff val="0"/>
                <a:alphaOff val="0"/>
              </a:schemeClr>
            </a:lnRef>
            <a:fillRef idx="1">
              <a:schemeClr val="accent5">
                <a:hueOff val="-6622584"/>
                <a:satOff val="26541"/>
                <a:lumOff val="5752"/>
                <a:alphaOff val="0"/>
              </a:schemeClr>
            </a:fillRef>
            <a:effectRef idx="2">
              <a:schemeClr val="accent5">
                <a:hueOff val="-6622584"/>
                <a:satOff val="26541"/>
                <a:lumOff val="5752"/>
                <a:alphaOff val="0"/>
              </a:schemeClr>
            </a:effectRef>
            <a:fontRef idx="minor">
              <a:schemeClr val="lt1"/>
            </a:fontRef>
          </p:style>
        </p:sp>
        <p:sp>
          <p:nvSpPr>
            <p:cNvPr id="16" name="Pentágono 10"/>
            <p:cNvSpPr/>
            <p:nvPr/>
          </p:nvSpPr>
          <p:spPr>
            <a:xfrm>
              <a:off x="1361596" y="3045780"/>
              <a:ext cx="6069118" cy="88210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831856" tIns="64770" rIns="120904" bIns="64770" numCol="1" spcCol="1270" anchor="ctr" anchorCtr="0">
              <a:noAutofit/>
            </a:bodyPr>
            <a:lstStyle/>
            <a:p>
              <a:pPr lvl="0" algn="ctr" defTabSz="755650">
                <a:lnSpc>
                  <a:spcPct val="90000"/>
                </a:lnSpc>
                <a:spcBef>
                  <a:spcPct val="0"/>
                </a:spcBef>
                <a:spcAft>
                  <a:spcPct val="35000"/>
                </a:spcAft>
              </a:pPr>
              <a:r>
                <a:rPr lang="ca-ES" sz="1700" b="1" kern="1200" dirty="0" smtClean="0">
                  <a:solidFill>
                    <a:schemeClr val="tx1"/>
                  </a:solidFill>
                </a:rPr>
                <a:t>S’accepta la signatura electrònica o, en el seu defecte, les signatures escanejades</a:t>
              </a:r>
              <a:endParaRPr lang="ca-ES" sz="1700" b="1" kern="1200" dirty="0">
                <a:solidFill>
                  <a:schemeClr val="tx1"/>
                </a:solidFill>
              </a:endParaRPr>
            </a:p>
          </p:txBody>
        </p:sp>
      </p:grpSp>
      <p:sp>
        <p:nvSpPr>
          <p:cNvPr id="10" name="9 Elipse"/>
          <p:cNvSpPr/>
          <p:nvPr/>
        </p:nvSpPr>
        <p:spPr>
          <a:xfrm>
            <a:off x="1071853" y="4502365"/>
            <a:ext cx="1257860" cy="882106"/>
          </a:xfrm>
          <a:prstGeom prst="ellipse">
            <a:avLst/>
          </a:prstGeom>
          <a:blipFill>
            <a:blip r:embed="rId4" cstate="print">
              <a:extLst>
                <a:ext uri="{28A0092B-C50C-407E-A947-70E740481C1C}">
                  <a14:useLocalDpi xmlns:a14="http://schemas.microsoft.com/office/drawing/2010/main" xmlns="" val="0"/>
                </a:ext>
              </a:extLst>
            </a:blip>
            <a:srcRect/>
            <a:stretch>
              <a:fillRect l="-12000" r="-12000"/>
            </a:stretch>
          </a:blipFill>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rgbClr r="0" g="0" b="0"/>
          </a:fillRef>
          <a:effectRef idx="1">
            <a:schemeClr val="accent5">
              <a:tint val="50000"/>
              <a:hueOff val="-7121577"/>
              <a:satOff val="31745"/>
              <a:lumOff val="2805"/>
              <a:alphaOff val="0"/>
            </a:schemeClr>
          </a:effectRef>
          <a:fontRef idx="minor">
            <a:schemeClr val="lt1">
              <a:hueOff val="0"/>
              <a:satOff val="0"/>
              <a:lumOff val="0"/>
              <a:alphaOff val="0"/>
            </a:schemeClr>
          </a:fontRef>
        </p:style>
      </p:sp>
      <p:grpSp>
        <p:nvGrpSpPr>
          <p:cNvPr id="11" name="10 Grupo"/>
          <p:cNvGrpSpPr/>
          <p:nvPr/>
        </p:nvGrpSpPr>
        <p:grpSpPr>
          <a:xfrm>
            <a:off x="1952701" y="3390663"/>
            <a:ext cx="6286876" cy="1029026"/>
            <a:chOff x="1096058" y="1910998"/>
            <a:chExt cx="6286876" cy="1097513"/>
          </a:xfrm>
          <a:scene3d>
            <a:camera prst="orthographicFront">
              <a:rot lat="0" lon="0" rev="0"/>
            </a:camera>
            <a:lightRig rig="contrasting" dir="t">
              <a:rot lat="0" lon="0" rev="1200000"/>
            </a:lightRig>
          </a:scene3d>
        </p:grpSpPr>
        <p:sp>
          <p:nvSpPr>
            <p:cNvPr id="13" name="12 Pentágono"/>
            <p:cNvSpPr/>
            <p:nvPr/>
          </p:nvSpPr>
          <p:spPr>
            <a:xfrm rot="10800000">
              <a:off x="1096058" y="1910998"/>
              <a:ext cx="6286876" cy="1015890"/>
            </a:xfrm>
            <a:prstGeom prst="homePlate">
              <a:avLst/>
            </a:prstGeom>
            <a:sp3d contourW="19050" prstMaterial="metal">
              <a:bevelT w="88900" h="203200"/>
              <a:bevelB w="165100" h="254000"/>
            </a:sp3d>
          </p:spPr>
          <p:style>
            <a:lnRef idx="0">
              <a:schemeClr val="lt1">
                <a:hueOff val="0"/>
                <a:satOff val="0"/>
                <a:lumOff val="0"/>
                <a:alphaOff val="0"/>
              </a:schemeClr>
            </a:lnRef>
            <a:fillRef idx="1">
              <a:schemeClr val="accent5">
                <a:hueOff val="-9933876"/>
                <a:satOff val="39811"/>
                <a:lumOff val="8628"/>
                <a:alphaOff val="0"/>
              </a:schemeClr>
            </a:fillRef>
            <a:effectRef idx="2">
              <a:schemeClr val="accent5">
                <a:hueOff val="-9933876"/>
                <a:satOff val="39811"/>
                <a:lumOff val="8628"/>
                <a:alphaOff val="0"/>
              </a:schemeClr>
            </a:effectRef>
            <a:fontRef idx="minor">
              <a:schemeClr val="lt1"/>
            </a:fontRef>
          </p:style>
        </p:sp>
        <p:sp>
          <p:nvSpPr>
            <p:cNvPr id="14" name="Pentágono 13"/>
            <p:cNvSpPr/>
            <p:nvPr/>
          </p:nvSpPr>
          <p:spPr>
            <a:xfrm>
              <a:off x="1262070" y="1992621"/>
              <a:ext cx="6032904" cy="101589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831856" tIns="64770" rIns="120904" bIns="64770" numCol="1" spcCol="1270" anchor="ctr" anchorCtr="0">
              <a:noAutofit/>
            </a:bodyPr>
            <a:lstStyle/>
            <a:p>
              <a:pPr lvl="0" algn="ctr" defTabSz="755650">
                <a:lnSpc>
                  <a:spcPct val="90000"/>
                </a:lnSpc>
                <a:spcBef>
                  <a:spcPct val="0"/>
                </a:spcBef>
                <a:spcAft>
                  <a:spcPct val="35000"/>
                </a:spcAft>
              </a:pPr>
              <a:r>
                <a:rPr lang="ca-ES" sz="1700" b="1" kern="1200" dirty="0" smtClean="0">
                  <a:solidFill>
                    <a:schemeClr val="tx1"/>
                  </a:solidFill>
                </a:rPr>
                <a:t>Estades Erasmus de l’1 de juny al 30 de setembre. No són vàlides les extensions fora del curs acadèmic</a:t>
              </a:r>
              <a:endParaRPr lang="ca-ES" sz="1700" b="1" kern="1200" dirty="0">
                <a:solidFill>
                  <a:schemeClr val="tx1"/>
                </a:solidFill>
              </a:endParaRPr>
            </a:p>
          </p:txBody>
        </p:sp>
      </p:grpSp>
      <p:sp>
        <p:nvSpPr>
          <p:cNvPr id="12" name="11 Elipse"/>
          <p:cNvSpPr/>
          <p:nvPr/>
        </p:nvSpPr>
        <p:spPr>
          <a:xfrm>
            <a:off x="1045902" y="3452311"/>
            <a:ext cx="1204076" cy="892591"/>
          </a:xfrm>
          <a:prstGeom prst="ellipse">
            <a:avLst/>
          </a:prstGeom>
          <a:blipFill>
            <a:blip r:embed="rId5" cstate="print">
              <a:extLst>
                <a:ext uri="{28A0092B-C50C-407E-A947-70E740481C1C}">
                  <a14:useLocalDpi xmlns:a14="http://schemas.microsoft.com/office/drawing/2010/main" xmlns="" val="0"/>
                </a:ext>
              </a:extLst>
            </a:blip>
            <a:srcRect/>
            <a:stretch>
              <a:fillRect l="-17000" r="-17000"/>
            </a:stretch>
          </a:blipFill>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rgbClr r="0" g="0" b="0"/>
          </a:fillRef>
          <a:effectRef idx="1">
            <a:schemeClr val="accent5">
              <a:tint val="50000"/>
              <a:hueOff val="-10682366"/>
              <a:satOff val="47617"/>
              <a:lumOff val="4207"/>
              <a:alphaOff val="0"/>
            </a:schemeClr>
          </a:effectRef>
          <a:fontRef idx="minor">
            <a:schemeClr val="lt1">
              <a:hueOff val="0"/>
              <a:satOff val="0"/>
              <a:lumOff val="0"/>
              <a:alphaOff val="0"/>
            </a:schemeClr>
          </a:fontRef>
        </p:style>
      </p:sp>
      <p:grpSp>
        <p:nvGrpSpPr>
          <p:cNvPr id="21" name="20 Grupo"/>
          <p:cNvGrpSpPr/>
          <p:nvPr/>
        </p:nvGrpSpPr>
        <p:grpSpPr>
          <a:xfrm>
            <a:off x="1972417" y="5548109"/>
            <a:ext cx="6289644" cy="919375"/>
            <a:chOff x="1157925" y="3008511"/>
            <a:chExt cx="6289644" cy="919375"/>
          </a:xfrm>
          <a:scene3d>
            <a:camera prst="orthographicFront">
              <a:rot lat="0" lon="0" rev="0"/>
            </a:camera>
            <a:lightRig rig="contrasting" dir="t">
              <a:rot lat="0" lon="0" rev="1200000"/>
            </a:lightRig>
          </a:scene3d>
        </p:grpSpPr>
        <p:sp>
          <p:nvSpPr>
            <p:cNvPr id="22" name="21 Pentágono"/>
            <p:cNvSpPr/>
            <p:nvPr/>
          </p:nvSpPr>
          <p:spPr>
            <a:xfrm rot="10800000">
              <a:off x="1157925" y="3008511"/>
              <a:ext cx="6289644" cy="882106"/>
            </a:xfrm>
            <a:prstGeom prst="homePlate">
              <a:avLst/>
            </a:prstGeom>
            <a:solidFill>
              <a:schemeClr val="accent4">
                <a:lumMod val="40000"/>
                <a:lumOff val="60000"/>
              </a:schemeClr>
            </a:solidFill>
            <a:sp3d contourW="19050" prstMaterial="metal">
              <a:bevelT w="88900" h="203200"/>
              <a:bevelB w="165100" h="254000"/>
            </a:sp3d>
          </p:spPr>
          <p:style>
            <a:lnRef idx="0">
              <a:schemeClr val="lt1">
                <a:hueOff val="0"/>
                <a:satOff val="0"/>
                <a:lumOff val="0"/>
                <a:alphaOff val="0"/>
              </a:schemeClr>
            </a:lnRef>
            <a:fillRef idx="1">
              <a:schemeClr val="accent5">
                <a:hueOff val="-6622584"/>
                <a:satOff val="26541"/>
                <a:lumOff val="5752"/>
                <a:alphaOff val="0"/>
              </a:schemeClr>
            </a:fillRef>
            <a:effectRef idx="2">
              <a:schemeClr val="accent5">
                <a:hueOff val="-6622584"/>
                <a:satOff val="26541"/>
                <a:lumOff val="5752"/>
                <a:alphaOff val="0"/>
              </a:schemeClr>
            </a:effectRef>
            <a:fontRef idx="minor">
              <a:schemeClr val="lt1"/>
            </a:fontRef>
          </p:style>
        </p:sp>
        <p:sp>
          <p:nvSpPr>
            <p:cNvPr id="23" name="Pentágono 10"/>
            <p:cNvSpPr/>
            <p:nvPr/>
          </p:nvSpPr>
          <p:spPr>
            <a:xfrm>
              <a:off x="1361596" y="3045780"/>
              <a:ext cx="6069118" cy="882106"/>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831856" tIns="64770" rIns="120904" bIns="64770" numCol="1" spcCol="1270" anchor="ctr" anchorCtr="0">
              <a:noAutofit/>
            </a:bodyPr>
            <a:lstStyle/>
            <a:p>
              <a:pPr lvl="0" algn="ctr" defTabSz="755650">
                <a:lnSpc>
                  <a:spcPct val="90000"/>
                </a:lnSpc>
                <a:spcBef>
                  <a:spcPct val="0"/>
                </a:spcBef>
                <a:spcAft>
                  <a:spcPct val="35000"/>
                </a:spcAft>
              </a:pPr>
              <a:r>
                <a:rPr lang="ca-ES" sz="1700" b="1" kern="1200" dirty="0" smtClean="0"/>
                <a:t>Registre, </a:t>
              </a:r>
              <a:r>
                <a:rPr lang="ca-ES" sz="1700" b="1" kern="1200" dirty="0" err="1" smtClean="0"/>
                <a:t>mobility</a:t>
              </a:r>
              <a:r>
                <a:rPr lang="ca-ES" sz="1700" b="1" kern="1200" dirty="0" smtClean="0"/>
                <a:t> </a:t>
              </a:r>
              <a:r>
                <a:rPr lang="ca-ES" sz="1700" b="1" kern="1200" dirty="0" err="1" smtClean="0"/>
                <a:t>tool</a:t>
              </a:r>
              <a:r>
                <a:rPr lang="ca-ES" sz="1700" b="1" dirty="0" smtClean="0"/>
                <a:t>, </a:t>
              </a:r>
              <a:r>
                <a:rPr lang="ca-ES" sz="1700" b="1" kern="1200" dirty="0" smtClean="0"/>
                <a:t>terminis, adaptació de PRISMA </a:t>
              </a:r>
              <a:endParaRPr lang="ca-ES" sz="1700" b="1" kern="1200" dirty="0"/>
            </a:p>
          </p:txBody>
        </p:sp>
      </p:grpSp>
      <p:sp>
        <p:nvSpPr>
          <p:cNvPr id="2" name="Oval 1"/>
          <p:cNvSpPr/>
          <p:nvPr/>
        </p:nvSpPr>
        <p:spPr bwMode="auto">
          <a:xfrm>
            <a:off x="1259632" y="5733256"/>
            <a:ext cx="990346" cy="734228"/>
          </a:xfrm>
          <a:prstGeom prst="ellipse">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3" name="Oval 2"/>
          <p:cNvSpPr/>
          <p:nvPr/>
        </p:nvSpPr>
        <p:spPr bwMode="auto">
          <a:xfrm>
            <a:off x="1071853" y="5548109"/>
            <a:ext cx="1196265" cy="761211"/>
          </a:xfrm>
          <a:prstGeom prst="ellipse">
            <a:avLst/>
          </a:prstGeom>
          <a:solidFill>
            <a:schemeClr val="bg1"/>
          </a:solidFill>
          <a:ln w="12700">
            <a:solidFill>
              <a:schemeClr val="tx1"/>
            </a:solidFill>
            <a:miter lim="800000"/>
            <a:headEnd/>
            <a:tailEnd/>
          </a:ln>
        </p:spPr>
        <p:txBody>
          <a:bodyPr rtlCol="0" anchor="ctr">
            <a:spAutoFit/>
          </a:bodyPr>
          <a:lstStyle/>
          <a:p>
            <a:pPr algn="ctr"/>
            <a:endParaRPr lang="ca-ES" sz="3200" b="1" dirty="0" err="1">
              <a:solidFill>
                <a:srgbClr val="993366"/>
              </a:solidFill>
            </a:endParaRPr>
          </a:p>
        </p:txBody>
      </p:sp>
      <p:pic>
        <p:nvPicPr>
          <p:cNvPr id="1027" name="Picture 3"/>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1388881" y="5585378"/>
            <a:ext cx="543975" cy="627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Oval 5"/>
          <p:cNvSpPr/>
          <p:nvPr/>
        </p:nvSpPr>
        <p:spPr bwMode="auto">
          <a:xfrm>
            <a:off x="1475656" y="5585378"/>
            <a:ext cx="914400" cy="914400"/>
          </a:xfrm>
          <a:prstGeom prst="ellipse">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sp>
        <p:nvSpPr>
          <p:cNvPr id="24" name="23 Marcador de número de diapositiva"/>
          <p:cNvSpPr>
            <a:spLocks noGrp="1"/>
          </p:cNvSpPr>
          <p:nvPr>
            <p:ph type="sldNum" sz="quarter" idx="16"/>
          </p:nvPr>
        </p:nvSpPr>
        <p:spPr/>
        <p:txBody>
          <a:bodyPr/>
          <a:lstStyle/>
          <a:p>
            <a:pPr>
              <a:defRPr/>
            </a:pPr>
            <a:fld id="{A810C267-812F-4BFD-8E44-9233EED49724}" type="slidenum">
              <a:rPr lang="es-ES" smtClean="0"/>
              <a:pPr>
                <a:defRPr/>
              </a:pPr>
              <a:t>59</a:t>
            </a:fld>
            <a:endParaRPr lang="es-ES"/>
          </a:p>
        </p:txBody>
      </p:sp>
    </p:spTree>
    <p:extLst>
      <p:ext uri="{BB962C8B-B14F-4D97-AF65-F5344CB8AC3E}">
        <p14:creationId xmlns:p14="http://schemas.microsoft.com/office/powerpoint/2010/main" xmlns="" val="9173034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21 Rectángulo"/>
          <p:cNvSpPr/>
          <p:nvPr/>
        </p:nvSpPr>
        <p:spPr bwMode="auto">
          <a:xfrm>
            <a:off x="3596194" y="1194491"/>
            <a:ext cx="409519" cy="363177"/>
          </a:xfrm>
          <a:prstGeom prst="rect">
            <a:avLst/>
          </a:prstGeom>
          <a:solidFill>
            <a:schemeClr val="bg1"/>
          </a:solidFill>
          <a:ln w="28575">
            <a:solidFill>
              <a:schemeClr val="tx1"/>
            </a:solidFill>
            <a:miter lim="800000"/>
            <a:headEnd/>
            <a:tailEnd/>
          </a:ln>
        </p:spPr>
        <p:txBody>
          <a:bodyPr rtlCol="0" anchor="ctr">
            <a:spAutoFit/>
          </a:bodyPr>
          <a:lstStyle/>
          <a:p>
            <a:pPr algn="ctr"/>
            <a:endParaRPr lang="es-ES" sz="3200" b="1" dirty="0" err="1">
              <a:solidFill>
                <a:prstClr val="black"/>
              </a:solidFill>
              <a:latin typeface="Arial" pitchFamily="34" charset="0"/>
              <a:cs typeface="Arial" pitchFamily="34" charset="0"/>
            </a:endParaRPr>
          </a:p>
        </p:txBody>
      </p:sp>
      <p:sp>
        <p:nvSpPr>
          <p:cNvPr id="21" name="20 Rectángulo"/>
          <p:cNvSpPr/>
          <p:nvPr/>
        </p:nvSpPr>
        <p:spPr bwMode="auto">
          <a:xfrm>
            <a:off x="1659352" y="1379083"/>
            <a:ext cx="1695790" cy="3507280"/>
          </a:xfrm>
          <a:prstGeom prst="rect">
            <a:avLst/>
          </a:prstGeom>
          <a:solidFill>
            <a:schemeClr val="bg1"/>
          </a:solidFill>
          <a:ln w="28575">
            <a:solidFill>
              <a:schemeClr val="tx1"/>
            </a:solidFill>
            <a:miter lim="800000"/>
            <a:headEnd/>
            <a:tailEnd/>
          </a:ln>
        </p:spPr>
        <p:txBody>
          <a:bodyPr rtlCol="0" anchor="ctr">
            <a:spAutoFit/>
          </a:bodyPr>
          <a:lstStyle/>
          <a:p>
            <a:pPr algn="ctr"/>
            <a:endParaRPr lang="es-ES" sz="3200" b="1" dirty="0" err="1">
              <a:solidFill>
                <a:prstClr val="black"/>
              </a:solidFill>
              <a:latin typeface="Arial" pitchFamily="34" charset="0"/>
              <a:cs typeface="Arial" pitchFamily="34" charset="0"/>
            </a:endParaRPr>
          </a:p>
        </p:txBody>
      </p:sp>
      <p:sp>
        <p:nvSpPr>
          <p:cNvPr id="13" name="12 Rectángulo"/>
          <p:cNvSpPr/>
          <p:nvPr/>
        </p:nvSpPr>
        <p:spPr bwMode="auto">
          <a:xfrm>
            <a:off x="60246" y="1451774"/>
            <a:ext cx="1343402" cy="640564"/>
          </a:xfrm>
          <a:prstGeom prst="rect">
            <a:avLst/>
          </a:prstGeom>
          <a:solidFill>
            <a:schemeClr val="bg1"/>
          </a:solidFill>
          <a:ln w="28575">
            <a:solidFill>
              <a:schemeClr val="tx1"/>
            </a:solidFill>
            <a:miter lim="800000"/>
            <a:headEnd/>
            <a:tailEnd/>
          </a:ln>
        </p:spPr>
        <p:txBody>
          <a:bodyPr wrap="square" rtlCol="0" anchor="ctr">
            <a:spAutoFit/>
          </a:bodyPr>
          <a:lstStyle/>
          <a:p>
            <a:pPr algn="ctr"/>
            <a:endParaRPr lang="es-ES" sz="3200" b="1" dirty="0" err="1">
              <a:solidFill>
                <a:prstClr val="black"/>
              </a:solidFill>
              <a:latin typeface="Arial" pitchFamily="34" charset="0"/>
              <a:cs typeface="Arial" pitchFamily="34" charset="0"/>
            </a:endParaRPr>
          </a:p>
        </p:txBody>
      </p:sp>
      <p:sp>
        <p:nvSpPr>
          <p:cNvPr id="9218" name="5 Marcador de número de diapositiva"/>
          <p:cNvSpPr>
            <a:spLocks noGrp="1"/>
          </p:cNvSpPr>
          <p:nvPr>
            <p:ph type="sldNum" sz="quarter" idx="16"/>
          </p:nvPr>
        </p:nvSpPr>
        <p:spPr>
          <a:xfrm>
            <a:off x="7232492" y="6213423"/>
            <a:ext cx="1571625" cy="4762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F6C3836-D702-4E43-B978-D4DC069BA41C}" type="slidenum">
              <a:rPr lang="es-ES" altLang="ca-ES" smtClean="0">
                <a:solidFill>
                  <a:prstClr val="black"/>
                </a:solidFill>
              </a:rPr>
              <a:pPr eaLnBrk="1" hangingPunct="1"/>
              <a:t>6</a:t>
            </a:fld>
            <a:endParaRPr lang="es-ES" altLang="ca-ES" dirty="0" smtClean="0">
              <a:solidFill>
                <a:prstClr val="black"/>
              </a:solidFill>
            </a:endParaRPr>
          </a:p>
        </p:txBody>
      </p:sp>
      <p:sp>
        <p:nvSpPr>
          <p:cNvPr id="9219" name="Oval 1"/>
          <p:cNvSpPr>
            <a:spLocks noChangeArrowheads="1"/>
          </p:cNvSpPr>
          <p:nvPr/>
        </p:nvSpPr>
        <p:spPr bwMode="auto">
          <a:xfrm>
            <a:off x="7267575" y="2928938"/>
            <a:ext cx="1662113" cy="1662112"/>
          </a:xfrm>
          <a:prstGeom prst="ellipse">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endParaRPr lang="ca-ES" altLang="ca-ES" sz="3200" b="1">
              <a:solidFill>
                <a:srgbClr val="993366"/>
              </a:solidFill>
              <a:cs typeface="Arial" pitchFamily="34" charset="0"/>
            </a:endParaRPr>
          </a:p>
        </p:txBody>
      </p:sp>
      <p:sp>
        <p:nvSpPr>
          <p:cNvPr id="3" name="QuadreDeText 2"/>
          <p:cNvSpPr txBox="1"/>
          <p:nvPr/>
        </p:nvSpPr>
        <p:spPr>
          <a:xfrm>
            <a:off x="-65453" y="1561734"/>
            <a:ext cx="1584176" cy="369332"/>
          </a:xfrm>
          <a:prstGeom prst="rect">
            <a:avLst/>
          </a:prstGeom>
          <a:noFill/>
        </p:spPr>
        <p:txBody>
          <a:bodyPr wrap="square" rtlCol="0">
            <a:spAutoFit/>
          </a:bodyPr>
          <a:lstStyle/>
          <a:p>
            <a:pPr algn="ctr"/>
            <a:r>
              <a:rPr lang="ca-ES" b="1" dirty="0" smtClean="0">
                <a:solidFill>
                  <a:prstClr val="black"/>
                </a:solidFill>
                <a:latin typeface="Arial" pitchFamily="34" charset="0"/>
                <a:cs typeface="Arial" pitchFamily="34" charset="0"/>
              </a:rPr>
              <a:t>e-secretaria</a:t>
            </a:r>
            <a:endParaRPr lang="ca-ES" b="1" dirty="0">
              <a:solidFill>
                <a:prstClr val="black"/>
              </a:solidFill>
              <a:latin typeface="Arial" pitchFamily="34" charset="0"/>
              <a:cs typeface="Arial" pitchFamily="34" charset="0"/>
            </a:endParaRPr>
          </a:p>
        </p:txBody>
      </p:sp>
      <p:sp>
        <p:nvSpPr>
          <p:cNvPr id="5" name="4 Rectángulo"/>
          <p:cNvSpPr/>
          <p:nvPr/>
        </p:nvSpPr>
        <p:spPr bwMode="auto">
          <a:xfrm>
            <a:off x="1619672" y="2060848"/>
            <a:ext cx="1224136" cy="432048"/>
          </a:xfrm>
          <a:prstGeom prst="rect">
            <a:avLst/>
          </a:prstGeom>
          <a:noFill/>
          <a:ln w="9525">
            <a:noFill/>
            <a:miter lim="800000"/>
            <a:headEnd/>
            <a:tailEnd/>
          </a:ln>
        </p:spPr>
        <p:txBody>
          <a:bodyPr rtlCol="0" anchor="ctr">
            <a:spAutoFit/>
          </a:bodyPr>
          <a:lstStyle/>
          <a:p>
            <a:pPr algn="ctr"/>
            <a:endParaRPr lang="es-ES" sz="3200" b="1" dirty="0" err="1">
              <a:solidFill>
                <a:srgbClr val="993366"/>
              </a:solidFill>
              <a:latin typeface="Arial" pitchFamily="34" charset="0"/>
              <a:cs typeface="Arial" pitchFamily="34" charset="0"/>
            </a:endParaRPr>
          </a:p>
        </p:txBody>
      </p:sp>
      <p:sp>
        <p:nvSpPr>
          <p:cNvPr id="7" name="6 Rectángulo"/>
          <p:cNvSpPr/>
          <p:nvPr/>
        </p:nvSpPr>
        <p:spPr bwMode="auto">
          <a:xfrm>
            <a:off x="974725" y="2276872"/>
            <a:ext cx="1509043" cy="576064"/>
          </a:xfrm>
          <a:prstGeom prst="rect">
            <a:avLst/>
          </a:prstGeom>
          <a:noFill/>
          <a:ln w="9525">
            <a:noFill/>
            <a:miter lim="800000"/>
            <a:headEnd/>
            <a:tailEnd/>
          </a:ln>
        </p:spPr>
        <p:txBody>
          <a:bodyPr rtlCol="0" anchor="ctr">
            <a:spAutoFit/>
          </a:bodyPr>
          <a:lstStyle/>
          <a:p>
            <a:pPr algn="ctr"/>
            <a:endParaRPr lang="es-ES" sz="3200" b="1" dirty="0" err="1">
              <a:solidFill>
                <a:srgbClr val="993366"/>
              </a:solidFill>
              <a:latin typeface="Arial" pitchFamily="34" charset="0"/>
              <a:cs typeface="Arial" pitchFamily="34" charset="0"/>
            </a:endParaRPr>
          </a:p>
        </p:txBody>
      </p:sp>
      <p:sp>
        <p:nvSpPr>
          <p:cNvPr id="9" name="8 Rectángulo"/>
          <p:cNvSpPr/>
          <p:nvPr/>
        </p:nvSpPr>
        <p:spPr bwMode="auto">
          <a:xfrm>
            <a:off x="1331640" y="2928938"/>
            <a:ext cx="1512168" cy="428054"/>
          </a:xfrm>
          <a:prstGeom prst="rect">
            <a:avLst/>
          </a:prstGeom>
          <a:noFill/>
          <a:ln w="9525">
            <a:noFill/>
            <a:miter lim="800000"/>
            <a:headEnd/>
            <a:tailEnd/>
          </a:ln>
        </p:spPr>
        <p:txBody>
          <a:bodyPr rtlCol="0" anchor="ctr">
            <a:spAutoFit/>
          </a:bodyPr>
          <a:lstStyle/>
          <a:p>
            <a:pPr algn="ctr"/>
            <a:endParaRPr lang="es-ES" sz="3200" b="1" dirty="0" err="1">
              <a:solidFill>
                <a:srgbClr val="993366"/>
              </a:solidFill>
              <a:latin typeface="Arial" pitchFamily="34" charset="0"/>
              <a:cs typeface="Arial" pitchFamily="34" charset="0"/>
            </a:endParaRPr>
          </a:p>
        </p:txBody>
      </p:sp>
      <p:sp>
        <p:nvSpPr>
          <p:cNvPr id="11" name="10 Rectángulo"/>
          <p:cNvSpPr/>
          <p:nvPr/>
        </p:nvSpPr>
        <p:spPr bwMode="auto">
          <a:xfrm>
            <a:off x="1135615" y="2060848"/>
            <a:ext cx="1564177" cy="1008112"/>
          </a:xfrm>
          <a:prstGeom prst="rect">
            <a:avLst/>
          </a:prstGeom>
          <a:noFill/>
          <a:ln w="9525">
            <a:noFill/>
            <a:miter lim="800000"/>
            <a:headEnd/>
            <a:tailEnd/>
          </a:ln>
        </p:spPr>
        <p:txBody>
          <a:bodyPr rtlCol="0" anchor="ctr">
            <a:spAutoFit/>
          </a:bodyPr>
          <a:lstStyle/>
          <a:p>
            <a:pPr algn="ctr"/>
            <a:endParaRPr lang="es-ES" sz="3200" b="1" dirty="0" err="1">
              <a:solidFill>
                <a:srgbClr val="993366"/>
              </a:solidFill>
              <a:latin typeface="Arial" pitchFamily="34" charset="0"/>
              <a:cs typeface="Arial" pitchFamily="34" charset="0"/>
            </a:endParaRPr>
          </a:p>
        </p:txBody>
      </p:sp>
      <p:sp>
        <p:nvSpPr>
          <p:cNvPr id="12" name="11 Rectángulo"/>
          <p:cNvSpPr/>
          <p:nvPr/>
        </p:nvSpPr>
        <p:spPr bwMode="auto">
          <a:xfrm>
            <a:off x="485761" y="4711464"/>
            <a:ext cx="1996225" cy="684076"/>
          </a:xfrm>
          <a:prstGeom prst="rect">
            <a:avLst/>
          </a:prstGeom>
          <a:noFill/>
          <a:ln w="9525">
            <a:noFill/>
            <a:miter lim="800000"/>
            <a:headEnd/>
            <a:tailEnd/>
          </a:ln>
        </p:spPr>
        <p:txBody>
          <a:bodyPr rtlCol="0" anchor="ctr">
            <a:spAutoFit/>
          </a:bodyPr>
          <a:lstStyle/>
          <a:p>
            <a:pPr algn="ctr"/>
            <a:endParaRPr lang="es-ES" sz="3200" b="1" dirty="0" err="1">
              <a:solidFill>
                <a:srgbClr val="993366"/>
              </a:solidFill>
              <a:latin typeface="Arial" pitchFamily="34" charset="0"/>
              <a:cs typeface="Arial" pitchFamily="34" charset="0"/>
            </a:endParaRPr>
          </a:p>
        </p:txBody>
      </p:sp>
      <p:sp>
        <p:nvSpPr>
          <p:cNvPr id="8" name="7 Rectángulo"/>
          <p:cNvSpPr/>
          <p:nvPr/>
        </p:nvSpPr>
        <p:spPr bwMode="auto">
          <a:xfrm>
            <a:off x="1043608" y="2060848"/>
            <a:ext cx="1368152" cy="504056"/>
          </a:xfrm>
          <a:prstGeom prst="rect">
            <a:avLst/>
          </a:prstGeom>
          <a:noFill/>
          <a:ln w="9525">
            <a:noFill/>
            <a:miter lim="800000"/>
            <a:headEnd/>
            <a:tailEnd/>
          </a:ln>
        </p:spPr>
        <p:txBody>
          <a:bodyPr rtlCol="0" anchor="ctr">
            <a:spAutoFit/>
          </a:bodyPr>
          <a:lstStyle/>
          <a:p>
            <a:pPr algn="ctr"/>
            <a:endParaRPr lang="es-ES" sz="3200" b="1" dirty="0" err="1">
              <a:solidFill>
                <a:srgbClr val="993366"/>
              </a:solidFill>
              <a:latin typeface="Arial" pitchFamily="34" charset="0"/>
              <a:cs typeface="Arial" pitchFamily="34" charset="0"/>
            </a:endParaRPr>
          </a:p>
        </p:txBody>
      </p:sp>
      <p:sp>
        <p:nvSpPr>
          <p:cNvPr id="17" name="QuadreDeText 2"/>
          <p:cNvSpPr txBox="1"/>
          <p:nvPr/>
        </p:nvSpPr>
        <p:spPr>
          <a:xfrm>
            <a:off x="1593667" y="1379083"/>
            <a:ext cx="1636185" cy="3754874"/>
          </a:xfrm>
          <a:prstGeom prst="rect">
            <a:avLst/>
          </a:prstGeom>
          <a:noFill/>
        </p:spPr>
        <p:txBody>
          <a:bodyPr wrap="square" rtlCol="0">
            <a:spAutoFit/>
          </a:bodyPr>
          <a:lstStyle/>
          <a:p>
            <a:pPr algn="ctr"/>
            <a:r>
              <a:rPr lang="ca-ES" sz="1400" dirty="0" smtClean="0">
                <a:solidFill>
                  <a:prstClr val="black"/>
                </a:solidFill>
                <a:latin typeface="Arial" pitchFamily="34" charset="0"/>
                <a:cs typeface="Arial" pitchFamily="34" charset="0"/>
              </a:rPr>
              <a:t>Tens un </a:t>
            </a:r>
            <a:r>
              <a:rPr lang="ca-ES" sz="1400" b="1" dirty="0" smtClean="0">
                <a:solidFill>
                  <a:prstClr val="black"/>
                </a:solidFill>
                <a:latin typeface="Arial" pitchFamily="34" charset="0"/>
                <a:cs typeface="Arial" pitchFamily="34" charset="0"/>
              </a:rPr>
              <a:t>certificat acreditatiu B2 o superior </a:t>
            </a:r>
            <a:r>
              <a:rPr lang="ca-ES" sz="1400" dirty="0" smtClean="0">
                <a:solidFill>
                  <a:prstClr val="black"/>
                </a:solidFill>
                <a:latin typeface="Arial" pitchFamily="34" charset="0"/>
                <a:cs typeface="Arial" pitchFamily="34" charset="0"/>
              </a:rPr>
              <a:t>del teu nivell d’alemany, anglès, francès o italià? </a:t>
            </a:r>
          </a:p>
          <a:p>
            <a:pPr algn="ctr"/>
            <a:r>
              <a:rPr lang="ca-ES" sz="1400" dirty="0" smtClean="0">
                <a:solidFill>
                  <a:prstClr val="black"/>
                </a:solidFill>
                <a:latin typeface="Arial" pitchFamily="34" charset="0"/>
                <a:cs typeface="Arial" pitchFamily="34" charset="0"/>
              </a:rPr>
              <a:t/>
            </a:r>
            <a:br>
              <a:rPr lang="ca-ES" sz="1400" dirty="0" smtClean="0">
                <a:solidFill>
                  <a:prstClr val="black"/>
                </a:solidFill>
                <a:latin typeface="Arial" pitchFamily="34" charset="0"/>
                <a:cs typeface="Arial" pitchFamily="34" charset="0"/>
              </a:rPr>
            </a:br>
            <a:r>
              <a:rPr lang="ca-ES" sz="1400" dirty="0" smtClean="0">
                <a:solidFill>
                  <a:prstClr val="black"/>
                </a:solidFill>
                <a:latin typeface="Arial" pitchFamily="34" charset="0"/>
                <a:cs typeface="Arial" pitchFamily="34" charset="0"/>
              </a:rPr>
              <a:t>Consulta </a:t>
            </a:r>
            <a:r>
              <a:rPr lang="ca-ES" sz="1400" dirty="0">
                <a:solidFill>
                  <a:prstClr val="black"/>
                </a:solidFill>
                <a:latin typeface="Arial" pitchFamily="34" charset="0"/>
                <a:cs typeface="Arial" pitchFamily="34" charset="0"/>
              </a:rPr>
              <a:t>la</a:t>
            </a:r>
            <a:r>
              <a:rPr lang="ca-ES" sz="1400" b="1" dirty="0">
                <a:solidFill>
                  <a:prstClr val="black"/>
                </a:solidFill>
                <a:latin typeface="Arial" pitchFamily="34" charset="0"/>
                <a:cs typeface="Arial" pitchFamily="34" charset="0"/>
              </a:rPr>
              <a:t> </a:t>
            </a:r>
            <a:r>
              <a:rPr lang="ca-ES" sz="1400" dirty="0">
                <a:solidFill>
                  <a:prstClr val="black"/>
                </a:solidFill>
                <a:latin typeface="Arial" pitchFamily="34" charset="0"/>
                <a:cs typeface="Arial" pitchFamily="34" charset="0"/>
              </a:rPr>
              <a:t>‘</a:t>
            </a:r>
            <a:r>
              <a:rPr lang="ca-ES" sz="1400" b="1" dirty="0">
                <a:solidFill>
                  <a:prstClr val="black"/>
                </a:solidFill>
                <a:latin typeface="Arial" pitchFamily="34" charset="0"/>
                <a:cs typeface="Arial" pitchFamily="34" charset="0"/>
              </a:rPr>
              <a:t>Taula de certificats i diplomes que acrediten els coneixements d’una tercera llengua</a:t>
            </a:r>
            <a:r>
              <a:rPr lang="ca-ES" sz="1400" dirty="0">
                <a:solidFill>
                  <a:prstClr val="black"/>
                </a:solidFill>
                <a:latin typeface="Arial" pitchFamily="34" charset="0"/>
                <a:cs typeface="Arial" pitchFamily="34" charset="0"/>
              </a:rPr>
              <a:t>’ </a:t>
            </a:r>
            <a:r>
              <a:rPr lang="ca-ES" sz="1400" dirty="0" smtClean="0">
                <a:solidFill>
                  <a:srgbClr val="00B0F0"/>
                </a:solidFill>
                <a:latin typeface="Arial" pitchFamily="34" charset="0"/>
                <a:cs typeface="Arial" pitchFamily="34" charset="0"/>
              </a:rPr>
              <a:t>(enllaç a la taula SLT)</a:t>
            </a:r>
          </a:p>
          <a:p>
            <a:pPr algn="ctr"/>
            <a:endParaRPr lang="ca-ES" sz="1400" dirty="0" smtClean="0">
              <a:solidFill>
                <a:prstClr val="black"/>
              </a:solidFill>
              <a:latin typeface="Arial" pitchFamily="34" charset="0"/>
              <a:cs typeface="Arial" pitchFamily="34" charset="0"/>
            </a:endParaRPr>
          </a:p>
          <a:p>
            <a:pPr algn="ctr"/>
            <a:endParaRPr lang="ca-ES" sz="1400" dirty="0">
              <a:solidFill>
                <a:prstClr val="black"/>
              </a:solidFill>
              <a:latin typeface="Arial" pitchFamily="34" charset="0"/>
              <a:cs typeface="Arial" pitchFamily="34" charset="0"/>
            </a:endParaRPr>
          </a:p>
        </p:txBody>
      </p:sp>
      <p:sp>
        <p:nvSpPr>
          <p:cNvPr id="15" name="14 CuadroTexto"/>
          <p:cNvSpPr txBox="1"/>
          <p:nvPr/>
        </p:nvSpPr>
        <p:spPr>
          <a:xfrm>
            <a:off x="3596011" y="1226489"/>
            <a:ext cx="576064" cy="377777"/>
          </a:xfrm>
          <a:prstGeom prst="rect">
            <a:avLst/>
          </a:prstGeom>
          <a:noFill/>
        </p:spPr>
        <p:txBody>
          <a:bodyPr wrap="square" rtlCol="0">
            <a:spAutoFit/>
          </a:bodyPr>
          <a:lstStyle/>
          <a:p>
            <a:r>
              <a:rPr lang="es-ES" b="1" dirty="0" smtClean="0">
                <a:solidFill>
                  <a:prstClr val="black"/>
                </a:solidFill>
                <a:latin typeface="Arial" pitchFamily="34" charset="0"/>
                <a:cs typeface="Arial" pitchFamily="34" charset="0"/>
              </a:rPr>
              <a:t>Sí</a:t>
            </a:r>
            <a:endParaRPr lang="es-ES" b="1" dirty="0">
              <a:solidFill>
                <a:prstClr val="black"/>
              </a:solidFill>
              <a:latin typeface="Arial" pitchFamily="34" charset="0"/>
              <a:cs typeface="Arial" pitchFamily="34" charset="0"/>
            </a:endParaRPr>
          </a:p>
        </p:txBody>
      </p:sp>
      <p:sp>
        <p:nvSpPr>
          <p:cNvPr id="23" name="QuadreDeText 2"/>
          <p:cNvSpPr txBox="1"/>
          <p:nvPr/>
        </p:nvSpPr>
        <p:spPr>
          <a:xfrm>
            <a:off x="4230572" y="1054490"/>
            <a:ext cx="3523553" cy="954107"/>
          </a:xfrm>
          <a:prstGeom prst="rect">
            <a:avLst/>
          </a:prstGeom>
          <a:noFill/>
          <a:ln w="28575">
            <a:solidFill>
              <a:schemeClr val="tx1"/>
            </a:solidFill>
          </a:ln>
        </p:spPr>
        <p:txBody>
          <a:bodyPr wrap="square" rtlCol="0">
            <a:spAutoFit/>
          </a:bodyPr>
          <a:lstStyle/>
          <a:p>
            <a:pPr algn="ctr"/>
            <a:r>
              <a:rPr lang="ca-ES" sz="1400" b="1" dirty="0" smtClean="0">
                <a:solidFill>
                  <a:srgbClr val="00B0F0"/>
                </a:solidFill>
                <a:latin typeface="Arial" pitchFamily="34" charset="0"/>
                <a:cs typeface="Arial" pitchFamily="34" charset="0"/>
              </a:rPr>
              <a:t>Porta el certificat acreditatiu</a:t>
            </a:r>
            <a:r>
              <a:rPr lang="ca-ES" sz="1400" dirty="0" smtClean="0">
                <a:solidFill>
                  <a:srgbClr val="00B0F0"/>
                </a:solidFill>
                <a:latin typeface="Arial" pitchFamily="34" charset="0"/>
                <a:cs typeface="Arial" pitchFamily="34" charset="0"/>
              </a:rPr>
              <a:t> </a:t>
            </a:r>
            <a:r>
              <a:rPr lang="ca-ES" sz="1400" dirty="0" smtClean="0">
                <a:solidFill>
                  <a:prstClr val="black"/>
                </a:solidFill>
                <a:latin typeface="Arial" pitchFamily="34" charset="0"/>
                <a:cs typeface="Arial" pitchFamily="34" charset="0"/>
              </a:rPr>
              <a:t>a la </a:t>
            </a:r>
            <a:r>
              <a:rPr lang="ca-ES" sz="1400" b="1" dirty="0" smtClean="0">
                <a:solidFill>
                  <a:srgbClr val="00B0F0"/>
                </a:solidFill>
                <a:latin typeface="Arial" pitchFamily="34" charset="0"/>
                <a:cs typeface="Arial" pitchFamily="34" charset="0"/>
              </a:rPr>
              <a:t>secretaria</a:t>
            </a:r>
            <a:r>
              <a:rPr lang="ca-ES" sz="1400" dirty="0" smtClean="0">
                <a:solidFill>
                  <a:srgbClr val="00B0F0"/>
                </a:solidFill>
                <a:latin typeface="Arial" pitchFamily="34" charset="0"/>
                <a:cs typeface="Arial" pitchFamily="34" charset="0"/>
              </a:rPr>
              <a:t> </a:t>
            </a:r>
            <a:r>
              <a:rPr lang="ca-ES" sz="1400" dirty="0" smtClean="0">
                <a:solidFill>
                  <a:prstClr val="black"/>
                </a:solidFill>
                <a:latin typeface="Arial" pitchFamily="34" charset="0"/>
                <a:cs typeface="Arial" pitchFamily="34" charset="0"/>
              </a:rPr>
              <a:t>del teu centre docent </a:t>
            </a:r>
            <a:r>
              <a:rPr lang="ca-ES" sz="1400" b="1" dirty="0" smtClean="0">
                <a:solidFill>
                  <a:prstClr val="black"/>
                </a:solidFill>
                <a:latin typeface="Arial" pitchFamily="34" charset="0"/>
                <a:cs typeface="Arial" pitchFamily="34" charset="0"/>
              </a:rPr>
              <a:t>abans de l’1 de desembre</a:t>
            </a:r>
            <a:r>
              <a:rPr lang="ca-ES" sz="1400" dirty="0" smtClean="0">
                <a:solidFill>
                  <a:prstClr val="black"/>
                </a:solidFill>
                <a:latin typeface="Arial" pitchFamily="34" charset="0"/>
                <a:cs typeface="Arial" pitchFamily="34" charset="0"/>
              </a:rPr>
              <a:t> per incloure’l al teu expedient</a:t>
            </a:r>
            <a:endParaRPr lang="ca-ES" sz="1400" dirty="0">
              <a:solidFill>
                <a:prstClr val="black"/>
              </a:solidFill>
              <a:latin typeface="Arial" pitchFamily="34" charset="0"/>
              <a:cs typeface="Arial" pitchFamily="34" charset="0"/>
            </a:endParaRPr>
          </a:p>
        </p:txBody>
      </p:sp>
      <p:sp>
        <p:nvSpPr>
          <p:cNvPr id="24" name="23 Rectángulo"/>
          <p:cNvSpPr/>
          <p:nvPr/>
        </p:nvSpPr>
        <p:spPr bwMode="auto">
          <a:xfrm>
            <a:off x="3547503" y="2824517"/>
            <a:ext cx="440960" cy="432003"/>
          </a:xfrm>
          <a:prstGeom prst="rect">
            <a:avLst/>
          </a:prstGeom>
          <a:solidFill>
            <a:schemeClr val="bg1"/>
          </a:solidFill>
          <a:ln w="28575">
            <a:solidFill>
              <a:schemeClr val="tx1"/>
            </a:solidFill>
            <a:miter lim="800000"/>
            <a:headEnd/>
            <a:tailEnd/>
          </a:ln>
        </p:spPr>
        <p:txBody>
          <a:bodyPr rtlCol="0" anchor="ctr">
            <a:spAutoFit/>
          </a:bodyPr>
          <a:lstStyle/>
          <a:p>
            <a:pPr algn="ctr"/>
            <a:endParaRPr lang="es-ES" sz="3200" b="1" dirty="0" err="1">
              <a:solidFill>
                <a:prstClr val="black"/>
              </a:solidFill>
              <a:latin typeface="Arial" pitchFamily="34" charset="0"/>
              <a:cs typeface="Arial" pitchFamily="34" charset="0"/>
            </a:endParaRPr>
          </a:p>
        </p:txBody>
      </p:sp>
      <p:cxnSp>
        <p:nvCxnSpPr>
          <p:cNvPr id="18" name="17 Conector recto de flecha"/>
          <p:cNvCxnSpPr/>
          <p:nvPr/>
        </p:nvCxnSpPr>
        <p:spPr>
          <a:xfrm>
            <a:off x="1341705" y="1916832"/>
            <a:ext cx="406043" cy="898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30 Conector recto de flecha"/>
          <p:cNvCxnSpPr/>
          <p:nvPr/>
        </p:nvCxnSpPr>
        <p:spPr>
          <a:xfrm flipV="1">
            <a:off x="3327420" y="1400555"/>
            <a:ext cx="288337" cy="2117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31 Conector recto de flecha"/>
          <p:cNvCxnSpPr/>
          <p:nvPr/>
        </p:nvCxnSpPr>
        <p:spPr>
          <a:xfrm>
            <a:off x="3355142" y="2744658"/>
            <a:ext cx="192361" cy="2522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32 CuadroTexto"/>
          <p:cNvSpPr txBox="1"/>
          <p:nvPr/>
        </p:nvSpPr>
        <p:spPr>
          <a:xfrm>
            <a:off x="3512921" y="2880071"/>
            <a:ext cx="576064" cy="377777"/>
          </a:xfrm>
          <a:prstGeom prst="rect">
            <a:avLst/>
          </a:prstGeom>
          <a:noFill/>
        </p:spPr>
        <p:txBody>
          <a:bodyPr wrap="square" rtlCol="0">
            <a:spAutoFit/>
          </a:bodyPr>
          <a:lstStyle/>
          <a:p>
            <a:r>
              <a:rPr lang="es-ES" b="1" dirty="0" smtClean="0">
                <a:solidFill>
                  <a:prstClr val="black"/>
                </a:solidFill>
                <a:latin typeface="Arial" pitchFamily="34" charset="0"/>
                <a:cs typeface="Arial" pitchFamily="34" charset="0"/>
              </a:rPr>
              <a:t>No</a:t>
            </a:r>
            <a:endParaRPr lang="es-ES" b="1" dirty="0">
              <a:solidFill>
                <a:prstClr val="black"/>
              </a:solidFill>
              <a:latin typeface="Arial" pitchFamily="34" charset="0"/>
              <a:cs typeface="Arial" pitchFamily="34" charset="0"/>
            </a:endParaRPr>
          </a:p>
        </p:txBody>
      </p:sp>
      <p:sp>
        <p:nvSpPr>
          <p:cNvPr id="35" name="34 Rectángulo"/>
          <p:cNvSpPr/>
          <p:nvPr/>
        </p:nvSpPr>
        <p:spPr bwMode="auto">
          <a:xfrm>
            <a:off x="4377650" y="4865510"/>
            <a:ext cx="3265089" cy="1479012"/>
          </a:xfrm>
          <a:prstGeom prst="rect">
            <a:avLst/>
          </a:prstGeom>
          <a:noFill/>
          <a:ln w="9525">
            <a:solidFill>
              <a:schemeClr val="tx1"/>
            </a:solidFill>
            <a:miter lim="800000"/>
            <a:headEnd/>
            <a:tailEnd/>
          </a:ln>
        </p:spPr>
        <p:txBody>
          <a:bodyPr wrap="square" rtlCol="0" anchor="ctr">
            <a:spAutoFit/>
          </a:bodyPr>
          <a:lstStyle/>
          <a:p>
            <a:pPr algn="ctr"/>
            <a:endParaRPr lang="es-ES" sz="3200" b="1" dirty="0" err="1">
              <a:solidFill>
                <a:srgbClr val="993366"/>
              </a:solidFill>
              <a:latin typeface="Arial" pitchFamily="34" charset="0"/>
              <a:cs typeface="Arial" pitchFamily="34" charset="0"/>
            </a:endParaRPr>
          </a:p>
        </p:txBody>
      </p:sp>
      <p:sp>
        <p:nvSpPr>
          <p:cNvPr id="29" name="28 CuadroTexto"/>
          <p:cNvSpPr txBox="1"/>
          <p:nvPr/>
        </p:nvSpPr>
        <p:spPr>
          <a:xfrm>
            <a:off x="4397679" y="4966722"/>
            <a:ext cx="3133503" cy="1415772"/>
          </a:xfrm>
          <a:prstGeom prst="rect">
            <a:avLst/>
          </a:prstGeom>
          <a:noFill/>
        </p:spPr>
        <p:txBody>
          <a:bodyPr wrap="square" rtlCol="0">
            <a:spAutoFit/>
          </a:bodyPr>
          <a:lstStyle/>
          <a:p>
            <a:pPr algn="ctr"/>
            <a:r>
              <a:rPr lang="ca-ES" sz="1200" dirty="0" smtClean="0">
                <a:solidFill>
                  <a:prstClr val="black"/>
                </a:solidFill>
                <a:latin typeface="Arial" pitchFamily="34" charset="0"/>
                <a:cs typeface="Arial" pitchFamily="34" charset="0"/>
              </a:rPr>
              <a:t>Per realitzar la prova de nivell d’</a:t>
            </a:r>
            <a:r>
              <a:rPr lang="ca-ES" sz="1200" b="1" dirty="0" smtClean="0">
                <a:solidFill>
                  <a:prstClr val="black"/>
                </a:solidFill>
                <a:latin typeface="Arial" pitchFamily="34" charset="0"/>
                <a:cs typeface="Arial" pitchFamily="34" charset="0"/>
              </a:rPr>
              <a:t>alemany, francès o italià</a:t>
            </a:r>
            <a:r>
              <a:rPr lang="ca-ES" sz="1200" dirty="0" smtClean="0">
                <a:solidFill>
                  <a:prstClr val="black"/>
                </a:solidFill>
                <a:latin typeface="Arial" pitchFamily="34" charset="0"/>
                <a:cs typeface="Arial" pitchFamily="34" charset="0"/>
              </a:rPr>
              <a:t>, </a:t>
            </a:r>
            <a:r>
              <a:rPr lang="ca-ES" sz="1200" b="1" dirty="0" smtClean="0">
                <a:solidFill>
                  <a:srgbClr val="00B0F0"/>
                </a:solidFill>
                <a:latin typeface="Arial" pitchFamily="34" charset="0"/>
                <a:cs typeface="Arial" pitchFamily="34" charset="0"/>
              </a:rPr>
              <a:t>registra’t en aquest formulari</a:t>
            </a:r>
            <a:r>
              <a:rPr lang="ca-ES" sz="1200" dirty="0" smtClean="0">
                <a:solidFill>
                  <a:prstClr val="black"/>
                </a:solidFill>
                <a:latin typeface="Arial" pitchFamily="34" charset="0"/>
                <a:cs typeface="Arial" pitchFamily="34" charset="0"/>
              </a:rPr>
              <a:t>. En breu, ens posarem en contacte amb tu per tal que puguis realitzar la prova presencialment i t’informarem del procés per obtenir l’acreditació.</a:t>
            </a:r>
          </a:p>
          <a:p>
            <a:endParaRPr lang="ca-ES" sz="1400" dirty="0">
              <a:solidFill>
                <a:prstClr val="black"/>
              </a:solidFill>
              <a:latin typeface="Arial" pitchFamily="34" charset="0"/>
              <a:cs typeface="Arial" pitchFamily="34" charset="0"/>
            </a:endParaRPr>
          </a:p>
        </p:txBody>
      </p:sp>
      <p:cxnSp>
        <p:nvCxnSpPr>
          <p:cNvPr id="42" name="41 Conector recto de flecha"/>
          <p:cNvCxnSpPr/>
          <p:nvPr/>
        </p:nvCxnSpPr>
        <p:spPr>
          <a:xfrm>
            <a:off x="7642740" y="3992340"/>
            <a:ext cx="375565"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42 Rectángulo"/>
          <p:cNvSpPr/>
          <p:nvPr/>
        </p:nvSpPr>
        <p:spPr bwMode="auto">
          <a:xfrm>
            <a:off x="8018636" y="4956708"/>
            <a:ext cx="986187" cy="938719"/>
          </a:xfrm>
          <a:prstGeom prst="rect">
            <a:avLst/>
          </a:prstGeom>
          <a:solidFill>
            <a:schemeClr val="bg1"/>
          </a:solidFill>
          <a:ln w="28575">
            <a:solidFill>
              <a:schemeClr val="tx1"/>
            </a:solidFill>
            <a:miter lim="800000"/>
            <a:headEnd/>
            <a:tailEnd/>
          </a:ln>
        </p:spPr>
        <p:txBody>
          <a:bodyPr wrap="square" rtlCol="0" anchor="ctr">
            <a:spAutoFit/>
          </a:bodyPr>
          <a:lstStyle/>
          <a:p>
            <a:pPr algn="ctr"/>
            <a:r>
              <a:rPr lang="ca-ES" sz="1350" b="1" dirty="0" smtClean="0">
                <a:solidFill>
                  <a:prstClr val="black"/>
                </a:solidFill>
                <a:latin typeface="Arial" pitchFamily="34" charset="0"/>
                <a:cs typeface="Arial" pitchFamily="34" charset="0"/>
              </a:rPr>
              <a:t>Formulari</a:t>
            </a:r>
            <a:r>
              <a:rPr lang="ca-ES" sz="1400" b="1" dirty="0" smtClean="0">
                <a:solidFill>
                  <a:prstClr val="black"/>
                </a:solidFill>
                <a:latin typeface="Arial" pitchFamily="34" charset="0"/>
                <a:cs typeface="Arial" pitchFamily="34" charset="0"/>
              </a:rPr>
              <a:t> SLT</a:t>
            </a:r>
          </a:p>
          <a:p>
            <a:pPr algn="ctr"/>
            <a:r>
              <a:rPr lang="ca-ES" sz="900" u="sng" dirty="0">
                <a:solidFill>
                  <a:prstClr val="black"/>
                </a:solidFill>
                <a:latin typeface="Arial" pitchFamily="34" charset="0"/>
                <a:cs typeface="Arial" pitchFamily="34" charset="0"/>
                <a:hlinkClick r:id="rId2"/>
              </a:rPr>
              <a:t>http://www.upc.edu/slt/formulari/certificab2</a:t>
            </a:r>
            <a:endParaRPr lang="ca-ES" sz="900" dirty="0">
              <a:solidFill>
                <a:prstClr val="black"/>
              </a:solidFill>
              <a:latin typeface="Arial" pitchFamily="34" charset="0"/>
              <a:cs typeface="Arial" pitchFamily="34" charset="0"/>
            </a:endParaRPr>
          </a:p>
        </p:txBody>
      </p:sp>
      <p:sp>
        <p:nvSpPr>
          <p:cNvPr id="9222" name="9221 Rectángulo"/>
          <p:cNvSpPr/>
          <p:nvPr/>
        </p:nvSpPr>
        <p:spPr>
          <a:xfrm>
            <a:off x="4316954" y="3449081"/>
            <a:ext cx="3305526" cy="1384995"/>
          </a:xfrm>
          <a:prstGeom prst="rect">
            <a:avLst/>
          </a:prstGeom>
        </p:spPr>
        <p:txBody>
          <a:bodyPr wrap="square">
            <a:spAutoFit/>
          </a:bodyPr>
          <a:lstStyle/>
          <a:p>
            <a:pPr algn="ctr"/>
            <a:endParaRPr lang="ca-ES" sz="1400" dirty="0" smtClean="0">
              <a:solidFill>
                <a:prstClr val="black"/>
              </a:solidFill>
              <a:latin typeface="Arial" pitchFamily="34" charset="0"/>
              <a:cs typeface="Arial" pitchFamily="34" charset="0"/>
            </a:endParaRPr>
          </a:p>
          <a:p>
            <a:pPr algn="ctr"/>
            <a:r>
              <a:rPr lang="ca-ES" sz="1400" dirty="0" smtClean="0">
                <a:solidFill>
                  <a:prstClr val="black"/>
                </a:solidFill>
                <a:latin typeface="Arial" pitchFamily="34" charset="0"/>
                <a:cs typeface="Arial" pitchFamily="34" charset="0"/>
              </a:rPr>
              <a:t>Per </a:t>
            </a:r>
            <a:r>
              <a:rPr lang="ca-ES" sz="1400" dirty="0">
                <a:solidFill>
                  <a:prstClr val="black"/>
                </a:solidFill>
                <a:latin typeface="Arial" pitchFamily="34" charset="0"/>
                <a:cs typeface="Arial" pitchFamily="34" charset="0"/>
              </a:rPr>
              <a:t>realitzar la prova de nivell d’</a:t>
            </a:r>
            <a:r>
              <a:rPr lang="ca-ES" sz="1400" b="1" dirty="0">
                <a:solidFill>
                  <a:prstClr val="black"/>
                </a:solidFill>
                <a:latin typeface="Arial" pitchFamily="34" charset="0"/>
                <a:cs typeface="Arial" pitchFamily="34" charset="0"/>
              </a:rPr>
              <a:t>anglès</a:t>
            </a:r>
            <a:r>
              <a:rPr lang="ca-ES" sz="1400" dirty="0">
                <a:solidFill>
                  <a:prstClr val="black"/>
                </a:solidFill>
                <a:latin typeface="Arial" pitchFamily="34" charset="0"/>
                <a:cs typeface="Arial" pitchFamily="34" charset="0"/>
              </a:rPr>
              <a:t>, </a:t>
            </a:r>
            <a:r>
              <a:rPr lang="ca-ES" sz="1400" b="1" dirty="0" smtClean="0">
                <a:solidFill>
                  <a:srgbClr val="00B0F0"/>
                </a:solidFill>
                <a:latin typeface="Arial" pitchFamily="34" charset="0"/>
                <a:cs typeface="Arial" pitchFamily="34" charset="0"/>
              </a:rPr>
              <a:t>fes la prova </a:t>
            </a:r>
            <a:r>
              <a:rPr lang="ca-ES" sz="1400" b="1" dirty="0">
                <a:solidFill>
                  <a:srgbClr val="00B0F0"/>
                </a:solidFill>
                <a:latin typeface="Arial" pitchFamily="34" charset="0"/>
                <a:cs typeface="Arial" pitchFamily="34" charset="0"/>
              </a:rPr>
              <a:t>en </a:t>
            </a:r>
            <a:r>
              <a:rPr lang="ca-ES" sz="1400" b="1" dirty="0" smtClean="0">
                <a:solidFill>
                  <a:srgbClr val="00B0F0"/>
                </a:solidFill>
                <a:latin typeface="Arial" pitchFamily="34" charset="0"/>
                <a:cs typeface="Arial" pitchFamily="34" charset="0"/>
              </a:rPr>
              <a:t>línia abans del 30 de novembre </a:t>
            </a:r>
            <a:r>
              <a:rPr lang="ca-ES" sz="1400" dirty="0" smtClean="0">
                <a:solidFill>
                  <a:prstClr val="black"/>
                </a:solidFill>
                <a:latin typeface="Arial" pitchFamily="34" charset="0"/>
                <a:cs typeface="Arial" pitchFamily="34" charset="0"/>
              </a:rPr>
              <a:t>(</a:t>
            </a:r>
            <a:r>
              <a:rPr lang="ca-ES" sz="1400" dirty="0">
                <a:solidFill>
                  <a:prstClr val="black"/>
                </a:solidFill>
                <a:latin typeface="Arial" pitchFamily="34" charset="0"/>
                <a:cs typeface="Arial" pitchFamily="34" charset="0"/>
              </a:rPr>
              <a:t>durada aproximada de la prova 10 minuts</a:t>
            </a:r>
            <a:r>
              <a:rPr lang="ca-ES" sz="1400" dirty="0" smtClean="0">
                <a:solidFill>
                  <a:prstClr val="black"/>
                </a:solidFill>
                <a:latin typeface="Arial" pitchFamily="34" charset="0"/>
                <a:cs typeface="Arial" pitchFamily="34" charset="0"/>
              </a:rPr>
              <a:t>)</a:t>
            </a:r>
          </a:p>
          <a:p>
            <a:pPr algn="ctr"/>
            <a:endParaRPr lang="ca-ES" sz="1400" dirty="0">
              <a:solidFill>
                <a:prstClr val="black"/>
              </a:solidFill>
              <a:latin typeface="Arial" pitchFamily="34" charset="0"/>
              <a:cs typeface="Arial" pitchFamily="34" charset="0"/>
            </a:endParaRPr>
          </a:p>
        </p:txBody>
      </p:sp>
      <p:sp>
        <p:nvSpPr>
          <p:cNvPr id="45" name="44 Rectángulo"/>
          <p:cNvSpPr/>
          <p:nvPr/>
        </p:nvSpPr>
        <p:spPr bwMode="auto">
          <a:xfrm>
            <a:off x="8018305" y="3203174"/>
            <a:ext cx="986518" cy="1508105"/>
          </a:xfrm>
          <a:prstGeom prst="rect">
            <a:avLst/>
          </a:prstGeom>
          <a:solidFill>
            <a:schemeClr val="bg1"/>
          </a:solidFill>
          <a:ln w="28575">
            <a:solidFill>
              <a:schemeClr val="tx1"/>
            </a:solidFill>
            <a:miter lim="800000"/>
            <a:headEnd/>
            <a:tailEnd/>
          </a:ln>
        </p:spPr>
        <p:txBody>
          <a:bodyPr wrap="square" rtlCol="0" anchor="ctr">
            <a:spAutoFit/>
          </a:bodyPr>
          <a:lstStyle/>
          <a:p>
            <a:pPr algn="ctr"/>
            <a:r>
              <a:rPr lang="ca-ES" sz="1400" b="1" dirty="0" smtClean="0">
                <a:solidFill>
                  <a:prstClr val="black"/>
                </a:solidFill>
                <a:latin typeface="Arial" pitchFamily="34" charset="0"/>
                <a:cs typeface="Arial" pitchFamily="34" charset="0"/>
              </a:rPr>
              <a:t>Prova de nivell en línia </a:t>
            </a:r>
          </a:p>
          <a:p>
            <a:pPr algn="ctr"/>
            <a:r>
              <a:rPr lang="ca-ES" sz="1200" dirty="0" smtClean="0">
                <a:solidFill>
                  <a:prstClr val="black"/>
                </a:solidFill>
                <a:latin typeface="Arial" pitchFamily="34" charset="0"/>
                <a:cs typeface="Arial" pitchFamily="34" charset="0"/>
              </a:rPr>
              <a:t>(UAB, identificació automàtica)</a:t>
            </a:r>
          </a:p>
          <a:p>
            <a:pPr algn="ctr"/>
            <a:endParaRPr lang="ca-ES" sz="1400" b="1" dirty="0">
              <a:solidFill>
                <a:prstClr val="black"/>
              </a:solidFill>
              <a:latin typeface="Arial" pitchFamily="34" charset="0"/>
              <a:cs typeface="Arial" pitchFamily="34" charset="0"/>
            </a:endParaRPr>
          </a:p>
        </p:txBody>
      </p:sp>
      <p:sp>
        <p:nvSpPr>
          <p:cNvPr id="46" name="45 Rectángulo"/>
          <p:cNvSpPr/>
          <p:nvPr/>
        </p:nvSpPr>
        <p:spPr bwMode="auto">
          <a:xfrm>
            <a:off x="4377651" y="3571695"/>
            <a:ext cx="3265089" cy="1139769"/>
          </a:xfrm>
          <a:prstGeom prst="rect">
            <a:avLst/>
          </a:prstGeom>
          <a:noFill/>
          <a:ln w="9525">
            <a:solidFill>
              <a:schemeClr val="tx1"/>
            </a:solidFill>
            <a:miter lim="800000"/>
            <a:headEnd/>
            <a:tailEnd/>
          </a:ln>
        </p:spPr>
        <p:txBody>
          <a:bodyPr rtlCol="0" anchor="ctr">
            <a:spAutoFit/>
          </a:bodyPr>
          <a:lstStyle/>
          <a:p>
            <a:pPr algn="ctr"/>
            <a:endParaRPr lang="es-ES" sz="3200" b="1" dirty="0" err="1">
              <a:solidFill>
                <a:srgbClr val="993366"/>
              </a:solidFill>
              <a:latin typeface="Arial" pitchFamily="34" charset="0"/>
              <a:cs typeface="Arial" pitchFamily="34" charset="0"/>
            </a:endParaRPr>
          </a:p>
        </p:txBody>
      </p:sp>
      <p:cxnSp>
        <p:nvCxnSpPr>
          <p:cNvPr id="49" name="48 Conector recto de flecha"/>
          <p:cNvCxnSpPr/>
          <p:nvPr/>
        </p:nvCxnSpPr>
        <p:spPr>
          <a:xfrm>
            <a:off x="3980370" y="1557667"/>
            <a:ext cx="220480" cy="18466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50 Conector recto de flecha"/>
          <p:cNvCxnSpPr/>
          <p:nvPr/>
        </p:nvCxnSpPr>
        <p:spPr>
          <a:xfrm>
            <a:off x="3988463" y="3286369"/>
            <a:ext cx="204294" cy="20607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53 Conector recto de flecha"/>
          <p:cNvCxnSpPr/>
          <p:nvPr/>
        </p:nvCxnSpPr>
        <p:spPr>
          <a:xfrm>
            <a:off x="7642739" y="5229200"/>
            <a:ext cx="37556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229" name="9228 Conector recto"/>
          <p:cNvCxnSpPr/>
          <p:nvPr/>
        </p:nvCxnSpPr>
        <p:spPr>
          <a:xfrm>
            <a:off x="9107023" y="3992340"/>
            <a:ext cx="1" cy="266093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235" name="9234 Rectángulo"/>
          <p:cNvSpPr/>
          <p:nvPr/>
        </p:nvSpPr>
        <p:spPr>
          <a:xfrm>
            <a:off x="4268371" y="2224352"/>
            <a:ext cx="3565690" cy="1200329"/>
          </a:xfrm>
          <a:prstGeom prst="rect">
            <a:avLst/>
          </a:prstGeom>
        </p:spPr>
        <p:txBody>
          <a:bodyPr wrap="square">
            <a:spAutoFit/>
          </a:bodyPr>
          <a:lstStyle/>
          <a:p>
            <a:r>
              <a:rPr lang="ca-ES" sz="1200" dirty="0" smtClean="0">
                <a:solidFill>
                  <a:prstClr val="black"/>
                </a:solidFill>
                <a:latin typeface="Arial" pitchFamily="34" charset="0"/>
                <a:cs typeface="Arial" pitchFamily="34" charset="0"/>
              </a:rPr>
              <a:t>Per conèixer el teu nivell de competència lingüística pots</a:t>
            </a:r>
            <a:r>
              <a:rPr lang="ca-ES" sz="1200" dirty="0" smtClean="0">
                <a:solidFill>
                  <a:srgbClr val="FF0000"/>
                </a:solidFill>
                <a:latin typeface="Arial" pitchFamily="34" charset="0"/>
                <a:cs typeface="Arial" pitchFamily="34" charset="0"/>
              </a:rPr>
              <a:t> </a:t>
            </a:r>
            <a:r>
              <a:rPr lang="ca-ES" sz="1200" dirty="0" smtClean="0">
                <a:solidFill>
                  <a:prstClr val="black"/>
                </a:solidFill>
                <a:latin typeface="Arial" pitchFamily="34" charset="0"/>
                <a:cs typeface="Arial" pitchFamily="34" charset="0"/>
              </a:rPr>
              <a:t>realitzar, </a:t>
            </a:r>
            <a:r>
              <a:rPr lang="ca-ES" sz="1200" b="1" dirty="0" smtClean="0">
                <a:solidFill>
                  <a:prstClr val="black"/>
                </a:solidFill>
                <a:latin typeface="Arial" pitchFamily="34" charset="0"/>
                <a:cs typeface="Arial" pitchFamily="34" charset="0"/>
              </a:rPr>
              <a:t>del 21 al 30 de novembre</a:t>
            </a:r>
            <a:r>
              <a:rPr lang="ca-ES" sz="1200" dirty="0" smtClean="0">
                <a:solidFill>
                  <a:prstClr val="black"/>
                </a:solidFill>
                <a:latin typeface="Arial" pitchFamily="34" charset="0"/>
                <a:cs typeface="Arial" pitchFamily="34" charset="0"/>
              </a:rPr>
              <a:t>, una prova de diagnòstic de nivell. Realitzar aquesta prova </a:t>
            </a:r>
            <a:r>
              <a:rPr lang="ca-ES" sz="1200" dirty="0">
                <a:solidFill>
                  <a:prstClr val="black"/>
                </a:solidFill>
                <a:latin typeface="Arial" pitchFamily="34" charset="0"/>
                <a:cs typeface="Arial" pitchFamily="34" charset="0"/>
              </a:rPr>
              <a:t>é</a:t>
            </a:r>
            <a:r>
              <a:rPr lang="ca-ES" sz="1200" dirty="0" smtClean="0">
                <a:solidFill>
                  <a:prstClr val="black"/>
                </a:solidFill>
                <a:latin typeface="Arial" pitchFamily="34" charset="0"/>
                <a:cs typeface="Arial" pitchFamily="34" charset="0"/>
              </a:rPr>
              <a:t>s imprescindible per accedir al programa d’ajuts per a la certificació de la tercera llengua.</a:t>
            </a:r>
            <a:endParaRPr lang="ca-ES" sz="1200" dirty="0">
              <a:solidFill>
                <a:prstClr val="black"/>
              </a:solidFill>
              <a:latin typeface="Arial" pitchFamily="34" charset="0"/>
              <a:cs typeface="Arial" pitchFamily="34" charset="0"/>
            </a:endParaRPr>
          </a:p>
        </p:txBody>
      </p:sp>
      <p:sp>
        <p:nvSpPr>
          <p:cNvPr id="69" name="68 Rectángulo"/>
          <p:cNvSpPr/>
          <p:nvPr/>
        </p:nvSpPr>
        <p:spPr bwMode="auto">
          <a:xfrm>
            <a:off x="4230571" y="2204865"/>
            <a:ext cx="3674157" cy="4342675"/>
          </a:xfrm>
          <a:prstGeom prst="rect">
            <a:avLst/>
          </a:prstGeom>
          <a:noFill/>
          <a:ln w="28575">
            <a:solidFill>
              <a:schemeClr val="tx1"/>
            </a:solidFill>
            <a:miter lim="800000"/>
            <a:headEnd/>
            <a:tailEnd/>
          </a:ln>
        </p:spPr>
        <p:txBody>
          <a:bodyPr wrap="square" rtlCol="0" anchor="ctr">
            <a:spAutoFit/>
          </a:bodyPr>
          <a:lstStyle/>
          <a:p>
            <a:pPr algn="ctr"/>
            <a:endParaRPr lang="es-ES" sz="3200" b="1" dirty="0" err="1">
              <a:solidFill>
                <a:srgbClr val="993366"/>
              </a:solidFill>
              <a:latin typeface="Arial" pitchFamily="34" charset="0"/>
              <a:cs typeface="Arial" pitchFamily="34" charset="0"/>
            </a:endParaRPr>
          </a:p>
        </p:txBody>
      </p:sp>
      <p:cxnSp>
        <p:nvCxnSpPr>
          <p:cNvPr id="40" name="39 Conector recto"/>
          <p:cNvCxnSpPr/>
          <p:nvPr/>
        </p:nvCxnSpPr>
        <p:spPr>
          <a:xfrm flipV="1">
            <a:off x="637833" y="6290169"/>
            <a:ext cx="9731" cy="36310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46 Rectángulo"/>
          <p:cNvSpPr/>
          <p:nvPr/>
        </p:nvSpPr>
        <p:spPr bwMode="auto">
          <a:xfrm>
            <a:off x="173065" y="3142965"/>
            <a:ext cx="870543" cy="934107"/>
          </a:xfrm>
          <a:prstGeom prst="rect">
            <a:avLst/>
          </a:prstGeom>
          <a:noFill/>
          <a:ln w="9525">
            <a:noFill/>
            <a:miter lim="800000"/>
            <a:headEnd/>
            <a:tailEnd/>
          </a:ln>
        </p:spPr>
        <p:txBody>
          <a:bodyPr rtlCol="0" anchor="ctr">
            <a:spAutoFit/>
          </a:bodyPr>
          <a:lstStyle/>
          <a:p>
            <a:pPr algn="ctr"/>
            <a:endParaRPr lang="es-ES" sz="3200" b="1" dirty="0" err="1">
              <a:solidFill>
                <a:srgbClr val="993366"/>
              </a:solidFill>
              <a:latin typeface="Arial" pitchFamily="34" charset="0"/>
              <a:cs typeface="Arial" pitchFamily="34" charset="0"/>
            </a:endParaRPr>
          </a:p>
        </p:txBody>
      </p:sp>
      <p:sp>
        <p:nvSpPr>
          <p:cNvPr id="48" name="47 Rectángulo"/>
          <p:cNvSpPr/>
          <p:nvPr/>
        </p:nvSpPr>
        <p:spPr bwMode="auto">
          <a:xfrm>
            <a:off x="251520" y="3249026"/>
            <a:ext cx="792088" cy="584775"/>
          </a:xfrm>
          <a:prstGeom prst="rect">
            <a:avLst/>
          </a:prstGeom>
          <a:noFill/>
          <a:ln w="9525">
            <a:noFill/>
            <a:miter lim="800000"/>
            <a:headEnd/>
            <a:tailEnd/>
          </a:ln>
        </p:spPr>
        <p:txBody>
          <a:bodyPr rtlCol="0" anchor="ctr">
            <a:spAutoFit/>
          </a:bodyPr>
          <a:lstStyle/>
          <a:p>
            <a:pPr algn="ctr"/>
            <a:endParaRPr lang="es-ES" sz="3200" b="1" dirty="0" err="1">
              <a:ln>
                <a:solidFill>
                  <a:prstClr val="black"/>
                </a:solidFill>
              </a:ln>
              <a:solidFill>
                <a:prstClr val="black">
                  <a:lumMod val="95000"/>
                  <a:lumOff val="5000"/>
                </a:prstClr>
              </a:solidFill>
              <a:latin typeface="Arial" pitchFamily="34" charset="0"/>
              <a:cs typeface="Arial" pitchFamily="34" charset="0"/>
            </a:endParaRPr>
          </a:p>
        </p:txBody>
      </p:sp>
      <p:sp>
        <p:nvSpPr>
          <p:cNvPr id="50" name="49 CuadroTexto"/>
          <p:cNvSpPr txBox="1"/>
          <p:nvPr/>
        </p:nvSpPr>
        <p:spPr>
          <a:xfrm>
            <a:off x="52344" y="3181626"/>
            <a:ext cx="1466379" cy="3108543"/>
          </a:xfrm>
          <a:prstGeom prst="rect">
            <a:avLst/>
          </a:prstGeom>
          <a:noFill/>
          <a:ln>
            <a:solidFill>
              <a:schemeClr val="tx1"/>
            </a:solidFill>
          </a:ln>
        </p:spPr>
        <p:txBody>
          <a:bodyPr wrap="square" rtlCol="0">
            <a:spAutoFit/>
          </a:bodyPr>
          <a:lstStyle/>
          <a:p>
            <a:r>
              <a:rPr lang="ca-ES" sz="1400" dirty="0" smtClean="0">
                <a:solidFill>
                  <a:prstClr val="black"/>
                </a:solidFill>
                <a:latin typeface="Arial" pitchFamily="34" charset="0"/>
                <a:cs typeface="Arial" pitchFamily="34" charset="0"/>
              </a:rPr>
              <a:t>Moltes gràcies. A partir de gener de 2015, rebràs un correu amb tota la informació per accedir als ajuts per a la formació i proves per a l’acreditació B2. </a:t>
            </a:r>
            <a:r>
              <a:rPr lang="ca-ES" sz="1400" dirty="0" smtClean="0">
                <a:solidFill>
                  <a:srgbClr val="00B0F0"/>
                </a:solidFill>
                <a:latin typeface="Arial" pitchFamily="34" charset="0"/>
                <a:cs typeface="Arial" pitchFamily="34" charset="0"/>
              </a:rPr>
              <a:t>(Informació actualitzada: enllaç a SGA)</a:t>
            </a:r>
            <a:endParaRPr lang="ca-ES" sz="1400" dirty="0">
              <a:solidFill>
                <a:srgbClr val="00B0F0"/>
              </a:solidFill>
              <a:latin typeface="Arial" pitchFamily="34" charset="0"/>
              <a:cs typeface="Arial" pitchFamily="34" charset="0"/>
            </a:endParaRPr>
          </a:p>
        </p:txBody>
      </p:sp>
      <p:sp>
        <p:nvSpPr>
          <p:cNvPr id="52" name="51 Rectángulo"/>
          <p:cNvSpPr/>
          <p:nvPr/>
        </p:nvSpPr>
        <p:spPr bwMode="auto">
          <a:xfrm>
            <a:off x="259379" y="2870805"/>
            <a:ext cx="1080120" cy="621643"/>
          </a:xfrm>
          <a:prstGeom prst="rect">
            <a:avLst/>
          </a:prstGeom>
          <a:noFill/>
          <a:ln w="9525">
            <a:noFill/>
            <a:miter lim="800000"/>
            <a:headEnd/>
            <a:tailEnd/>
          </a:ln>
        </p:spPr>
        <p:txBody>
          <a:bodyPr rtlCol="0" anchor="ctr">
            <a:spAutoFit/>
          </a:bodyPr>
          <a:lstStyle/>
          <a:p>
            <a:pPr algn="ctr"/>
            <a:endParaRPr lang="es-ES" sz="3200" b="1" dirty="0" err="1">
              <a:solidFill>
                <a:srgbClr val="993366"/>
              </a:solidFill>
              <a:latin typeface="Arial" pitchFamily="34" charset="0"/>
              <a:cs typeface="Arial" pitchFamily="34" charset="0"/>
            </a:endParaRPr>
          </a:p>
        </p:txBody>
      </p:sp>
      <p:sp>
        <p:nvSpPr>
          <p:cNvPr id="53" name="52 CuadroTexto"/>
          <p:cNvSpPr txBox="1"/>
          <p:nvPr/>
        </p:nvSpPr>
        <p:spPr>
          <a:xfrm>
            <a:off x="1575568" y="5813115"/>
            <a:ext cx="2219003" cy="954107"/>
          </a:xfrm>
          <a:prstGeom prst="rect">
            <a:avLst/>
          </a:prstGeom>
          <a:noFill/>
          <a:ln>
            <a:solidFill>
              <a:srgbClr val="000000"/>
            </a:solidFill>
          </a:ln>
        </p:spPr>
        <p:txBody>
          <a:bodyPr wrap="square" rtlCol="0">
            <a:spAutoFit/>
          </a:bodyPr>
          <a:lstStyle/>
          <a:p>
            <a:r>
              <a:rPr lang="ca-ES" sz="1400" dirty="0" smtClean="0">
                <a:solidFill>
                  <a:prstClr val="black"/>
                </a:solidFill>
                <a:latin typeface="Arial" pitchFamily="34" charset="0"/>
                <a:cs typeface="Arial" pitchFamily="34" charset="0"/>
              </a:rPr>
              <a:t>Al finalitzar la prova, l’estudiant visualitzarà la seva puntuació </a:t>
            </a:r>
            <a:r>
              <a:rPr lang="ca-ES" sz="1400" dirty="0" smtClean="0">
                <a:solidFill>
                  <a:srgbClr val="00B0F0"/>
                </a:solidFill>
                <a:latin typeface="Arial" pitchFamily="34" charset="0"/>
                <a:cs typeface="Arial" pitchFamily="34" charset="0"/>
              </a:rPr>
              <a:t>(enllaç a Taula de puntuació SLT)</a:t>
            </a:r>
            <a:endParaRPr lang="ca-ES" sz="1400" dirty="0">
              <a:solidFill>
                <a:srgbClr val="00B0F0"/>
              </a:solidFill>
              <a:latin typeface="Arial" pitchFamily="34" charset="0"/>
              <a:cs typeface="Arial" pitchFamily="34" charset="0"/>
            </a:endParaRPr>
          </a:p>
        </p:txBody>
      </p:sp>
      <p:cxnSp>
        <p:nvCxnSpPr>
          <p:cNvPr id="63" name="62 Conector recto"/>
          <p:cNvCxnSpPr/>
          <p:nvPr/>
        </p:nvCxnSpPr>
        <p:spPr>
          <a:xfrm>
            <a:off x="3800953" y="6641040"/>
            <a:ext cx="5306071" cy="24465"/>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71" name="70 Conector recto"/>
          <p:cNvCxnSpPr/>
          <p:nvPr/>
        </p:nvCxnSpPr>
        <p:spPr>
          <a:xfrm>
            <a:off x="630515" y="6634805"/>
            <a:ext cx="944347" cy="7"/>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sp>
        <p:nvSpPr>
          <p:cNvPr id="92" name="91 Redondear rectángulo de esquina sencilla"/>
          <p:cNvSpPr/>
          <p:nvPr/>
        </p:nvSpPr>
        <p:spPr bwMode="auto">
          <a:xfrm>
            <a:off x="8165414" y="1204156"/>
            <a:ext cx="375883" cy="400110"/>
          </a:xfrm>
          <a:prstGeom prst="round1Rect">
            <a:avLst/>
          </a:prstGeom>
          <a:noFill/>
          <a:ln w="28575">
            <a:solidFill>
              <a:schemeClr val="tx1"/>
            </a:solidFill>
            <a:miter lim="800000"/>
            <a:headEnd/>
            <a:tailEnd/>
          </a:ln>
        </p:spPr>
        <p:txBody>
          <a:bodyPr rtlCol="0" anchor="ctr">
            <a:spAutoFit/>
          </a:bodyPr>
          <a:lstStyle/>
          <a:p>
            <a:pPr algn="ctr"/>
            <a:r>
              <a:rPr lang="es-ES" sz="2000" b="1" dirty="0" smtClean="0">
                <a:solidFill>
                  <a:srgbClr val="9BBB59"/>
                </a:solidFill>
                <a:latin typeface="Arial" pitchFamily="34" charset="0"/>
                <a:cs typeface="Arial" pitchFamily="34" charset="0"/>
              </a:rPr>
              <a:t>fi</a:t>
            </a:r>
            <a:endParaRPr lang="es-ES" sz="2000" b="1" dirty="0">
              <a:solidFill>
                <a:srgbClr val="9BBB59"/>
              </a:solidFill>
              <a:latin typeface="Arial" pitchFamily="34" charset="0"/>
              <a:cs typeface="Arial" pitchFamily="34" charset="0"/>
            </a:endParaRPr>
          </a:p>
        </p:txBody>
      </p:sp>
      <p:sp>
        <p:nvSpPr>
          <p:cNvPr id="127" name="126 Redondear rectángulo de esquina sencilla"/>
          <p:cNvSpPr/>
          <p:nvPr/>
        </p:nvSpPr>
        <p:spPr bwMode="auto">
          <a:xfrm>
            <a:off x="8133386" y="6095482"/>
            <a:ext cx="375883" cy="400110"/>
          </a:xfrm>
          <a:prstGeom prst="round1Rect">
            <a:avLst/>
          </a:prstGeom>
          <a:noFill/>
          <a:ln w="28575">
            <a:solidFill>
              <a:schemeClr val="tx1"/>
            </a:solidFill>
            <a:miter lim="800000"/>
            <a:headEnd/>
            <a:tailEnd/>
          </a:ln>
        </p:spPr>
        <p:txBody>
          <a:bodyPr rtlCol="0" anchor="ctr">
            <a:spAutoFit/>
          </a:bodyPr>
          <a:lstStyle/>
          <a:p>
            <a:pPr algn="ctr"/>
            <a:r>
              <a:rPr lang="es-ES" sz="2000" b="1" dirty="0" smtClean="0">
                <a:solidFill>
                  <a:srgbClr val="9BBB59"/>
                </a:solidFill>
                <a:latin typeface="Arial" pitchFamily="34" charset="0"/>
                <a:cs typeface="Arial" pitchFamily="34" charset="0"/>
              </a:rPr>
              <a:t>fi</a:t>
            </a:r>
            <a:endParaRPr lang="es-ES" sz="2000" b="1" dirty="0">
              <a:solidFill>
                <a:srgbClr val="9BBB59"/>
              </a:solidFill>
              <a:latin typeface="Arial" pitchFamily="34" charset="0"/>
              <a:cs typeface="Arial" pitchFamily="34" charset="0"/>
            </a:endParaRPr>
          </a:p>
        </p:txBody>
      </p:sp>
      <p:cxnSp>
        <p:nvCxnSpPr>
          <p:cNvPr id="132" name="131 Conector recto de flecha"/>
          <p:cNvCxnSpPr/>
          <p:nvPr/>
        </p:nvCxnSpPr>
        <p:spPr>
          <a:xfrm>
            <a:off x="8331637" y="5895427"/>
            <a:ext cx="1" cy="200055"/>
          </a:xfrm>
          <a:prstGeom prst="straightConnector1">
            <a:avLst/>
          </a:prstGeom>
          <a:ln w="28575">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104" name="103 Conector recto de flecha"/>
          <p:cNvCxnSpPr/>
          <p:nvPr/>
        </p:nvCxnSpPr>
        <p:spPr>
          <a:xfrm>
            <a:off x="7754126" y="1415377"/>
            <a:ext cx="393585"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6" name="145 Redondear rectángulo de esquina sencilla"/>
          <p:cNvSpPr/>
          <p:nvPr/>
        </p:nvSpPr>
        <p:spPr bwMode="auto">
          <a:xfrm>
            <a:off x="476030" y="2424407"/>
            <a:ext cx="375883" cy="400110"/>
          </a:xfrm>
          <a:prstGeom prst="round1Rect">
            <a:avLst/>
          </a:prstGeom>
          <a:noFill/>
          <a:ln w="28575">
            <a:solidFill>
              <a:schemeClr val="tx1"/>
            </a:solidFill>
            <a:miter lim="800000"/>
            <a:headEnd/>
            <a:tailEnd/>
          </a:ln>
        </p:spPr>
        <p:txBody>
          <a:bodyPr rtlCol="0" anchor="ctr">
            <a:spAutoFit/>
          </a:bodyPr>
          <a:lstStyle/>
          <a:p>
            <a:pPr algn="ctr"/>
            <a:r>
              <a:rPr lang="es-ES" sz="2000" b="1" dirty="0" smtClean="0">
                <a:solidFill>
                  <a:srgbClr val="9BBB59"/>
                </a:solidFill>
                <a:latin typeface="Arial" pitchFamily="34" charset="0"/>
                <a:cs typeface="Arial" pitchFamily="34" charset="0"/>
              </a:rPr>
              <a:t>fi</a:t>
            </a:r>
            <a:endParaRPr lang="es-ES" sz="2000" b="1" dirty="0">
              <a:solidFill>
                <a:srgbClr val="9BBB59"/>
              </a:solidFill>
              <a:latin typeface="Arial" pitchFamily="34" charset="0"/>
              <a:cs typeface="Arial" pitchFamily="34" charset="0"/>
            </a:endParaRPr>
          </a:p>
        </p:txBody>
      </p:sp>
      <p:cxnSp>
        <p:nvCxnSpPr>
          <p:cNvPr id="148" name="147 Conector recto de flecha"/>
          <p:cNvCxnSpPr/>
          <p:nvPr/>
        </p:nvCxnSpPr>
        <p:spPr>
          <a:xfrm flipV="1">
            <a:off x="608335" y="2809708"/>
            <a:ext cx="1" cy="374488"/>
          </a:xfrm>
          <a:prstGeom prst="straightConnector1">
            <a:avLst/>
          </a:prstGeom>
          <a:ln w="28575">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19" name="18 Rectángulo"/>
          <p:cNvSpPr/>
          <p:nvPr/>
        </p:nvSpPr>
        <p:spPr bwMode="auto">
          <a:xfrm>
            <a:off x="3471588" y="3492448"/>
            <a:ext cx="619021" cy="649131"/>
          </a:xfrm>
          <a:prstGeom prst="rect">
            <a:avLst/>
          </a:prstGeom>
          <a:noFill/>
          <a:ln w="9525">
            <a:noFill/>
            <a:miter lim="800000"/>
            <a:headEnd/>
            <a:tailEnd/>
          </a:ln>
        </p:spPr>
        <p:txBody>
          <a:bodyPr rtlCol="0" anchor="ctr">
            <a:spAutoFit/>
          </a:bodyPr>
          <a:lstStyle/>
          <a:p>
            <a:pPr algn="ctr"/>
            <a:endParaRPr lang="es-ES" sz="3200" b="1" dirty="0" err="1">
              <a:solidFill>
                <a:srgbClr val="993366"/>
              </a:solidFill>
              <a:latin typeface="Arial" pitchFamily="34" charset="0"/>
              <a:cs typeface="Arial" pitchFamily="34" charset="0"/>
            </a:endParaRPr>
          </a:p>
        </p:txBody>
      </p:sp>
      <p:cxnSp>
        <p:nvCxnSpPr>
          <p:cNvPr id="9233" name="9232 Conector recto"/>
          <p:cNvCxnSpPr>
            <a:stCxn id="45" idx="3"/>
          </p:cNvCxnSpPr>
          <p:nvPr/>
        </p:nvCxnSpPr>
        <p:spPr>
          <a:xfrm>
            <a:off x="9004823" y="3957227"/>
            <a:ext cx="102200" cy="35113"/>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6" name="25 Rectángulo"/>
          <p:cNvSpPr/>
          <p:nvPr/>
        </p:nvSpPr>
        <p:spPr>
          <a:xfrm>
            <a:off x="3526631" y="131160"/>
            <a:ext cx="4572000" cy="923330"/>
          </a:xfrm>
          <a:prstGeom prst="rect">
            <a:avLst/>
          </a:prstGeom>
        </p:spPr>
        <p:txBody>
          <a:bodyPr>
            <a:spAutoFit/>
          </a:bodyPr>
          <a:lstStyle/>
          <a:p>
            <a:pPr algn="r"/>
            <a:r>
              <a:rPr lang="ca-ES" b="1" dirty="0">
                <a:solidFill>
                  <a:prstClr val="black"/>
                </a:solidFill>
                <a:latin typeface="Arial" pitchFamily="34" charset="0"/>
                <a:cs typeface="Arial" pitchFamily="34" charset="0"/>
              </a:rPr>
              <a:t>DIAGNÒSTIC DEL CONEIXEMENT DE TERCERES LLENGÜES  DELS ESTUDIANTS DE NOU ACCÉS</a:t>
            </a:r>
            <a:endParaRPr lang="es-ES"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2543360379"/>
      </p:ext>
    </p:extLst>
  </p:cSld>
  <p:clrMapOvr>
    <a:masterClrMapping/>
  </p:clrMapOvr>
  <p:transition>
    <p:fad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2 Marcador de contenido"/>
          <p:cNvSpPr>
            <a:spLocks noGrp="1"/>
          </p:cNvSpPr>
          <p:nvPr>
            <p:ph idx="13"/>
          </p:nvPr>
        </p:nvSpPr>
        <p:spPr>
          <a:xfrm>
            <a:off x="2699792" y="188640"/>
            <a:ext cx="5467896" cy="720080"/>
          </a:xfrm>
        </p:spPr>
        <p:txBody>
          <a:bodyPr/>
          <a:lstStyle/>
          <a:p>
            <a:pPr>
              <a:spcBef>
                <a:spcPct val="0"/>
              </a:spcBef>
            </a:pPr>
            <a:r>
              <a:rPr lang="ca-ES" dirty="0" smtClean="0">
                <a:solidFill>
                  <a:srgbClr val="0070C0"/>
                </a:solidFill>
              </a:rPr>
              <a:t>6.2 </a:t>
            </a:r>
            <a:r>
              <a:rPr lang="ca-ES" dirty="0">
                <a:solidFill>
                  <a:srgbClr val="0070C0"/>
                </a:solidFill>
              </a:rPr>
              <a:t>Mobilitat d’estudiants </a:t>
            </a:r>
            <a:r>
              <a:rPr lang="ca-ES" dirty="0" smtClean="0">
                <a:solidFill>
                  <a:srgbClr val="0070C0"/>
                </a:solidFill>
              </a:rPr>
              <a:t>(VI). Instruments</a:t>
            </a:r>
            <a:endParaRPr lang="ca-ES" dirty="0">
              <a:solidFill>
                <a:srgbClr val="0070C0"/>
              </a:solidFill>
            </a:endParaRPr>
          </a:p>
        </p:txBody>
      </p:sp>
      <p:sp>
        <p:nvSpPr>
          <p:cNvPr id="6" name="Contenidor de contingut 5"/>
          <p:cNvSpPr>
            <a:spLocks noGrp="1"/>
          </p:cNvSpPr>
          <p:nvPr>
            <p:ph idx="1"/>
          </p:nvPr>
        </p:nvSpPr>
        <p:spPr/>
        <p:txBody>
          <a:bodyPr/>
          <a:lstStyle/>
          <a:p>
            <a:r>
              <a:rPr lang="ca-ES" sz="1800" dirty="0" smtClean="0"/>
              <a:t>Nou conveni financer</a:t>
            </a:r>
          </a:p>
          <a:p>
            <a:pPr lvl="1">
              <a:buClr>
                <a:srgbClr val="006600"/>
              </a:buClr>
              <a:buFont typeface="Wingdings" panose="05000000000000000000" pitchFamily="2" charset="2"/>
              <a:buChar char="ü"/>
            </a:pPr>
            <a:r>
              <a:rPr lang="ca-ES" dirty="0" smtClean="0"/>
              <a:t>Substitueix documents anteriors (declaració responsable d’assegurança, credencial, autoritzacions)</a:t>
            </a:r>
            <a:endParaRPr lang="ca-ES" u="sng" dirty="0"/>
          </a:p>
          <a:p>
            <a:pPr lvl="1">
              <a:buClr>
                <a:srgbClr val="006600"/>
              </a:buClr>
              <a:buFont typeface="Wingdings" panose="05000000000000000000" pitchFamily="2" charset="2"/>
              <a:buChar char="ü"/>
            </a:pPr>
            <a:r>
              <a:rPr lang="ca-ES" dirty="0" smtClean="0"/>
              <a:t>El beneficiari podrà descarregar-lo des de </a:t>
            </a:r>
            <a:r>
              <a:rPr lang="ca-ES" dirty="0" err="1" smtClean="0"/>
              <a:t>l’e</a:t>
            </a:r>
            <a:r>
              <a:rPr lang="ca-ES" dirty="0" smtClean="0"/>
              <a:t>-secretaria, estalviant als centres el temps i la despesa dedicada a la impressió de credencials i acords financers i al control d’autoritzats</a:t>
            </a:r>
          </a:p>
          <a:p>
            <a:pPr lvl="1">
              <a:buClr>
                <a:srgbClr val="006600"/>
              </a:buClr>
              <a:buFont typeface="Wingdings" panose="05000000000000000000" pitchFamily="2" charset="2"/>
              <a:buChar char="ü"/>
            </a:pPr>
            <a:r>
              <a:rPr lang="ca-ES" dirty="0"/>
              <a:t>S’accepten signatures escanejades i, per tant, el beneficiari pot fer el tràmit sense desplaçar-se al </a:t>
            </a:r>
            <a:r>
              <a:rPr lang="ca-ES" dirty="0" smtClean="0"/>
              <a:t>centre</a:t>
            </a:r>
          </a:p>
          <a:p>
            <a:pPr>
              <a:buClr>
                <a:srgbClr val="FF0000"/>
              </a:buClr>
              <a:buFont typeface="Arial" panose="020B0604020202020204" pitchFamily="34" charset="0"/>
              <a:buChar char="×"/>
            </a:pPr>
            <a:r>
              <a:rPr lang="ca-ES" sz="1800" dirty="0" smtClean="0"/>
              <a:t>Signatura electrònica. S’implementarà durant el curs 2015/2016</a:t>
            </a:r>
          </a:p>
        </p:txBody>
      </p:sp>
      <p:sp>
        <p:nvSpPr>
          <p:cNvPr id="2" name="1 Marcador de número de diapositiva"/>
          <p:cNvSpPr>
            <a:spLocks noGrp="1"/>
          </p:cNvSpPr>
          <p:nvPr>
            <p:ph type="sldNum" sz="quarter" idx="16"/>
          </p:nvPr>
        </p:nvSpPr>
        <p:spPr/>
        <p:txBody>
          <a:bodyPr/>
          <a:lstStyle/>
          <a:p>
            <a:pPr>
              <a:defRPr/>
            </a:pPr>
            <a:fld id="{A810C267-812F-4BFD-8E44-9233EED49724}" type="slidenum">
              <a:rPr lang="es-ES" smtClean="0"/>
              <a:pPr>
                <a:defRPr/>
              </a:pPr>
              <a:t>60</a:t>
            </a:fld>
            <a:endParaRPr lang="es-ES"/>
          </a:p>
        </p:txBody>
      </p:sp>
    </p:spTree>
    <p:extLst>
      <p:ext uri="{BB962C8B-B14F-4D97-AF65-F5344CB8AC3E}">
        <p14:creationId xmlns:p14="http://schemas.microsoft.com/office/powerpoint/2010/main" xmlns="" val="404637286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2 Marcador de contenido"/>
          <p:cNvSpPr>
            <a:spLocks noGrp="1"/>
          </p:cNvSpPr>
          <p:nvPr>
            <p:ph idx="13"/>
          </p:nvPr>
        </p:nvSpPr>
        <p:spPr>
          <a:xfrm>
            <a:off x="2699792" y="116632"/>
            <a:ext cx="5467896" cy="792088"/>
          </a:xfrm>
        </p:spPr>
        <p:txBody>
          <a:bodyPr/>
          <a:lstStyle/>
          <a:p>
            <a:pPr>
              <a:spcBef>
                <a:spcPct val="0"/>
              </a:spcBef>
            </a:pPr>
            <a:r>
              <a:rPr lang="ca-ES" dirty="0" smtClean="0">
                <a:solidFill>
                  <a:srgbClr val="0070C0"/>
                </a:solidFill>
              </a:rPr>
              <a:t>6.2 </a:t>
            </a:r>
            <a:r>
              <a:rPr lang="ca-ES" dirty="0">
                <a:solidFill>
                  <a:srgbClr val="0070C0"/>
                </a:solidFill>
              </a:rPr>
              <a:t>Mobilitat d’estudiants  </a:t>
            </a:r>
            <a:r>
              <a:rPr lang="ca-ES" dirty="0" smtClean="0">
                <a:solidFill>
                  <a:srgbClr val="0070C0"/>
                </a:solidFill>
              </a:rPr>
              <a:t>(VII). </a:t>
            </a:r>
            <a:r>
              <a:rPr lang="ca-ES" dirty="0">
                <a:solidFill>
                  <a:srgbClr val="0070C0"/>
                </a:solidFill>
              </a:rPr>
              <a:t>Instruments</a:t>
            </a:r>
          </a:p>
          <a:p>
            <a:pPr>
              <a:spcBef>
                <a:spcPct val="0"/>
              </a:spcBef>
            </a:pPr>
            <a:endParaRPr lang="ca-ES" dirty="0">
              <a:solidFill>
                <a:srgbClr val="0070C0"/>
              </a:solidFill>
            </a:endParaRPr>
          </a:p>
        </p:txBody>
      </p:sp>
      <p:sp>
        <p:nvSpPr>
          <p:cNvPr id="6" name="Contenidor de contingut 5"/>
          <p:cNvSpPr>
            <a:spLocks noGrp="1"/>
          </p:cNvSpPr>
          <p:nvPr>
            <p:ph idx="1"/>
          </p:nvPr>
        </p:nvSpPr>
        <p:spPr>
          <a:xfrm>
            <a:off x="865933" y="1124744"/>
            <a:ext cx="7176062" cy="5328592"/>
          </a:xfrm>
        </p:spPr>
        <p:txBody>
          <a:bodyPr/>
          <a:lstStyle/>
          <a:p>
            <a:r>
              <a:rPr lang="ca-ES" sz="1800" dirty="0" smtClean="0"/>
              <a:t>Noves </a:t>
            </a:r>
            <a:r>
              <a:rPr lang="ca-ES" sz="1800" dirty="0"/>
              <a:t>funcionalitats de control i </a:t>
            </a:r>
            <a:r>
              <a:rPr lang="ca-ES" sz="1800" dirty="0" smtClean="0"/>
              <a:t>seguiment</a:t>
            </a:r>
          </a:p>
          <a:p>
            <a:pPr lvl="1">
              <a:buClr>
                <a:srgbClr val="FF0000"/>
              </a:buClr>
              <a:buFont typeface="Wingdings" panose="05000000000000000000" pitchFamily="2" charset="2"/>
              <a:buChar char="ü"/>
            </a:pPr>
            <a:r>
              <a:rPr lang="ca-ES" dirty="0" smtClean="0"/>
              <a:t>Controls en la introducció de les dates d’inici i final, per evitar errades de curs</a:t>
            </a:r>
          </a:p>
          <a:p>
            <a:pPr lvl="1">
              <a:buClr>
                <a:srgbClr val="006600"/>
              </a:buClr>
              <a:buFont typeface="Arial" panose="020B0604020202020204" pitchFamily="34" charset="0"/>
              <a:buChar char="√"/>
            </a:pPr>
            <a:r>
              <a:rPr lang="ca-ES" dirty="0" smtClean="0"/>
              <a:t>Reducció de documentació a controlar, tant prèviament com amb posterioritat a l’estada (enquesta, declaració d’assegurança, etc..)</a:t>
            </a:r>
          </a:p>
          <a:p>
            <a:pPr lvl="1">
              <a:buClr>
                <a:srgbClr val="FF0000"/>
              </a:buClr>
              <a:buFont typeface="Wingdings" panose="05000000000000000000" pitchFamily="2" charset="2"/>
              <a:buChar char="ü"/>
            </a:pPr>
            <a:r>
              <a:rPr lang="ca-ES" dirty="0" smtClean="0"/>
              <a:t>Llistats d’explotació de dades</a:t>
            </a:r>
          </a:p>
          <a:p>
            <a:pPr lvl="1">
              <a:buClr>
                <a:srgbClr val="FF0000"/>
              </a:buClr>
              <a:buFont typeface="Wingdings" panose="05000000000000000000" pitchFamily="2" charset="2"/>
              <a:buChar char="ü"/>
            </a:pPr>
            <a:r>
              <a:rPr lang="ca-ES" dirty="0" smtClean="0"/>
              <a:t>Control de la durada màxima de les mobilitats Erasmus tenint en compte mobilitats Erasmus anteriors</a:t>
            </a:r>
          </a:p>
          <a:p>
            <a:pPr lvl="1"/>
            <a:endParaRPr lang="ca-ES" dirty="0"/>
          </a:p>
          <a:p>
            <a:pPr>
              <a:buClr>
                <a:srgbClr val="006600"/>
              </a:buClr>
              <a:buFont typeface="Wingdings" panose="05000000000000000000" pitchFamily="2" charset="2"/>
              <a:buChar char="ü"/>
            </a:pPr>
            <a:r>
              <a:rPr lang="ca-ES" sz="1800" dirty="0"/>
              <a:t>Suspensió de serveis </a:t>
            </a:r>
            <a:r>
              <a:rPr lang="ca-ES" sz="1800" dirty="0" smtClean="0"/>
              <a:t>acadèmics quan l’estudiant no retorni els imports percebuts indegudament.</a:t>
            </a:r>
          </a:p>
          <a:p>
            <a:pPr>
              <a:buClr>
                <a:srgbClr val="006600"/>
              </a:buClr>
              <a:buFont typeface="Wingdings" panose="05000000000000000000" pitchFamily="2" charset="2"/>
              <a:buChar char="ü"/>
            </a:pPr>
            <a:endParaRPr lang="ca-ES" sz="1800" dirty="0" smtClean="0"/>
          </a:p>
          <a:p>
            <a:r>
              <a:rPr lang="ca-ES" sz="1800" dirty="0"/>
              <a:t>Informació: web amb el detall i la convocatòria. </a:t>
            </a:r>
            <a:r>
              <a:rPr lang="es-ES" sz="1800" dirty="0"/>
              <a:t> </a:t>
            </a:r>
          </a:p>
          <a:p>
            <a:pPr marL="361950" indent="0">
              <a:buNone/>
            </a:pPr>
            <a:r>
              <a:rPr lang="es-ES" sz="1800" u="sng" dirty="0">
                <a:hlinkClick r:id="rId2"/>
              </a:rPr>
              <a:t>http://www.upc.edu/sga/beques/mobilitat-internacional/programa-erasmus/erasmus-estudis/FinancamentSMS</a:t>
            </a:r>
            <a:endParaRPr lang="es-ES" sz="1800" u="sng" dirty="0"/>
          </a:p>
          <a:p>
            <a:pPr marL="0" indent="0">
              <a:buNone/>
            </a:pPr>
            <a:endParaRPr lang="ca-ES" sz="1800" dirty="0"/>
          </a:p>
          <a:p>
            <a:pPr marL="361950" indent="-361950">
              <a:buNone/>
            </a:pPr>
            <a:r>
              <a:rPr lang="ca-ES" sz="1800" dirty="0"/>
              <a:t>	Es treballa per aconseguir que l’estudiant trobi la informació amb més facilitat. Suggeriments?</a:t>
            </a:r>
          </a:p>
          <a:p>
            <a:pPr>
              <a:buClr>
                <a:srgbClr val="006600"/>
              </a:buClr>
              <a:buFont typeface="Wingdings" panose="05000000000000000000" pitchFamily="2" charset="2"/>
              <a:buChar char="ü"/>
            </a:pPr>
            <a:endParaRPr lang="ca-ES" sz="1800" dirty="0"/>
          </a:p>
        </p:txBody>
      </p:sp>
      <p:sp>
        <p:nvSpPr>
          <p:cNvPr id="2" name="1 Marcador de número de diapositiva"/>
          <p:cNvSpPr>
            <a:spLocks noGrp="1"/>
          </p:cNvSpPr>
          <p:nvPr>
            <p:ph type="sldNum" sz="quarter" idx="16"/>
          </p:nvPr>
        </p:nvSpPr>
        <p:spPr/>
        <p:txBody>
          <a:bodyPr/>
          <a:lstStyle/>
          <a:p>
            <a:pPr>
              <a:defRPr/>
            </a:pPr>
            <a:fld id="{A810C267-812F-4BFD-8E44-9233EED49724}" type="slidenum">
              <a:rPr lang="es-ES" smtClean="0"/>
              <a:pPr>
                <a:defRPr/>
              </a:pPr>
              <a:t>61</a:t>
            </a:fld>
            <a:endParaRPr lang="es-ES"/>
          </a:p>
        </p:txBody>
      </p:sp>
    </p:spTree>
    <p:extLst>
      <p:ext uri="{BB962C8B-B14F-4D97-AF65-F5344CB8AC3E}">
        <p14:creationId xmlns:p14="http://schemas.microsoft.com/office/powerpoint/2010/main" xmlns="" val="416009555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2 Marcador de contenido"/>
          <p:cNvSpPr>
            <a:spLocks noGrp="1"/>
          </p:cNvSpPr>
          <p:nvPr>
            <p:ph idx="13"/>
          </p:nvPr>
        </p:nvSpPr>
        <p:spPr>
          <a:xfrm>
            <a:off x="2699792" y="332656"/>
            <a:ext cx="5467896" cy="621829"/>
          </a:xfrm>
        </p:spPr>
        <p:txBody>
          <a:bodyPr/>
          <a:lstStyle/>
          <a:p>
            <a:pPr>
              <a:spcBef>
                <a:spcPct val="0"/>
              </a:spcBef>
            </a:pPr>
            <a:r>
              <a:rPr lang="ca-ES" dirty="0" smtClean="0">
                <a:solidFill>
                  <a:srgbClr val="0070C0"/>
                </a:solidFill>
              </a:rPr>
              <a:t>6.2 </a:t>
            </a:r>
            <a:r>
              <a:rPr lang="ca-ES" dirty="0">
                <a:solidFill>
                  <a:srgbClr val="0070C0"/>
                </a:solidFill>
              </a:rPr>
              <a:t>Mobilitat d’estudiants  </a:t>
            </a:r>
            <a:r>
              <a:rPr lang="ca-ES" dirty="0" smtClean="0">
                <a:solidFill>
                  <a:srgbClr val="0070C0"/>
                </a:solidFill>
              </a:rPr>
              <a:t>(VIII)</a:t>
            </a:r>
            <a:endParaRPr lang="ca-ES" dirty="0">
              <a:solidFill>
                <a:srgbClr val="0070C0"/>
              </a:solidFill>
            </a:endParaRPr>
          </a:p>
        </p:txBody>
      </p:sp>
      <p:sp>
        <p:nvSpPr>
          <p:cNvPr id="6" name="Contenidor de contingut 5"/>
          <p:cNvSpPr>
            <a:spLocks noGrp="1"/>
          </p:cNvSpPr>
          <p:nvPr>
            <p:ph idx="1"/>
          </p:nvPr>
        </p:nvSpPr>
        <p:spPr>
          <a:xfrm>
            <a:off x="865933" y="1124744"/>
            <a:ext cx="7176062" cy="4968552"/>
          </a:xfrm>
        </p:spPr>
        <p:txBody>
          <a:bodyPr/>
          <a:lstStyle/>
          <a:p>
            <a:pPr marL="0" indent="0">
              <a:buNone/>
            </a:pPr>
            <a:r>
              <a:rPr lang="ca-ES" sz="1800" b="1" dirty="0" smtClean="0">
                <a:solidFill>
                  <a:srgbClr val="0070C0"/>
                </a:solidFill>
              </a:rPr>
              <a:t>QUESTIONS A RESOLDRE</a:t>
            </a:r>
          </a:p>
          <a:p>
            <a:pPr marL="0" indent="0">
              <a:buNone/>
            </a:pPr>
            <a:endParaRPr lang="ca-ES" sz="1800" dirty="0" smtClean="0"/>
          </a:p>
          <a:p>
            <a:r>
              <a:rPr lang="ca-ES" sz="1800" dirty="0" smtClean="0"/>
              <a:t>Com comunicar als estudiants que ja estan fora, i a les sessions informatives 2015-2016</a:t>
            </a:r>
          </a:p>
          <a:p>
            <a:r>
              <a:rPr lang="ca-ES" sz="1800" dirty="0" smtClean="0"/>
              <a:t>Publicar la convocatòria (ajustar terminis)</a:t>
            </a:r>
          </a:p>
          <a:p>
            <a:r>
              <a:rPr lang="ca-ES" sz="1800" dirty="0" smtClean="0"/>
              <a:t>Publicar la convocatòria Erasmus pràctiques. Resoldre el tema titulats.</a:t>
            </a:r>
          </a:p>
          <a:p>
            <a:r>
              <a:rPr lang="ca-ES" sz="1800" dirty="0" smtClean="0"/>
              <a:t>Lliurar les llicències de llegües</a:t>
            </a:r>
          </a:p>
          <a:p>
            <a:r>
              <a:rPr lang="ca-ES" sz="1800" dirty="0" smtClean="0"/>
              <a:t>Determinar les excepcionalitats els 30 </a:t>
            </a:r>
            <a:r>
              <a:rPr lang="ca-ES" sz="1800" dirty="0" err="1" smtClean="0"/>
              <a:t>cr</a:t>
            </a:r>
            <a:r>
              <a:rPr lang="ca-ES" sz="1800" dirty="0" smtClean="0"/>
              <a:t>/ 60cr i determinar el mínim.</a:t>
            </a:r>
            <a:endParaRPr lang="ca-ES" sz="1800" dirty="0"/>
          </a:p>
          <a:p>
            <a:r>
              <a:rPr lang="ca-ES" sz="1800" dirty="0" smtClean="0"/>
              <a:t>Com resoldre els casos de les dobles titulacions</a:t>
            </a:r>
          </a:p>
          <a:p>
            <a:r>
              <a:rPr lang="ca-ES" sz="1800" dirty="0" smtClean="0"/>
              <a:t>L’abast i detall dels ajustaments en els procediments interns, els calendaris, i </a:t>
            </a:r>
            <a:r>
              <a:rPr lang="ca-ES" sz="1800" dirty="0" err="1" smtClean="0"/>
              <a:t>aplicatius</a:t>
            </a:r>
            <a:r>
              <a:rPr lang="ca-ES" sz="1800" dirty="0" smtClean="0"/>
              <a:t>.</a:t>
            </a:r>
          </a:p>
          <a:p>
            <a:r>
              <a:rPr lang="ca-ES" sz="1800" dirty="0" smtClean="0"/>
              <a:t>.....</a:t>
            </a:r>
          </a:p>
          <a:p>
            <a:r>
              <a:rPr lang="ca-ES" sz="1800" dirty="0" smtClean="0"/>
              <a:t>.....</a:t>
            </a:r>
          </a:p>
          <a:p>
            <a:endParaRPr lang="ca-ES" sz="1800" dirty="0"/>
          </a:p>
          <a:p>
            <a:endParaRPr lang="ca-ES" sz="1800" dirty="0" smtClean="0"/>
          </a:p>
        </p:txBody>
      </p:sp>
      <p:sp>
        <p:nvSpPr>
          <p:cNvPr id="2" name="1 Marcador de número de diapositiva"/>
          <p:cNvSpPr>
            <a:spLocks noGrp="1"/>
          </p:cNvSpPr>
          <p:nvPr>
            <p:ph type="sldNum" sz="quarter" idx="16"/>
          </p:nvPr>
        </p:nvSpPr>
        <p:spPr/>
        <p:txBody>
          <a:bodyPr/>
          <a:lstStyle/>
          <a:p>
            <a:pPr>
              <a:defRPr/>
            </a:pPr>
            <a:fld id="{A810C267-812F-4BFD-8E44-9233EED49724}" type="slidenum">
              <a:rPr lang="es-ES" smtClean="0"/>
              <a:pPr>
                <a:defRPr/>
              </a:pPr>
              <a:t>62</a:t>
            </a:fld>
            <a:endParaRPr lang="es-ES"/>
          </a:p>
        </p:txBody>
      </p:sp>
    </p:spTree>
    <p:extLst>
      <p:ext uri="{BB962C8B-B14F-4D97-AF65-F5344CB8AC3E}">
        <p14:creationId xmlns:p14="http://schemas.microsoft.com/office/powerpoint/2010/main" xmlns="" val="13501831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115616" y="764704"/>
            <a:ext cx="6696744" cy="5632311"/>
          </a:xfrm>
        </p:spPr>
        <p:txBody>
          <a:bodyPr/>
          <a:lstStyle/>
          <a:p>
            <a:pPr algn="r"/>
            <a:r>
              <a:rPr lang="ca-ES" sz="4000" dirty="0" smtClean="0">
                <a:solidFill>
                  <a:srgbClr val="0070C0"/>
                </a:solidFill>
              </a:rPr>
              <a:t>7. Canvis </a:t>
            </a:r>
            <a:r>
              <a:rPr lang="ca-ES" sz="4000" dirty="0">
                <a:solidFill>
                  <a:srgbClr val="0070C0"/>
                </a:solidFill>
              </a:rPr>
              <a:t>en la gestió de la Matrícula </a:t>
            </a:r>
            <a:r>
              <a:rPr lang="ca-ES" sz="4000" dirty="0" smtClean="0">
                <a:solidFill>
                  <a:srgbClr val="0070C0"/>
                </a:solidFill>
              </a:rPr>
              <a:t>d’Honor</a:t>
            </a:r>
            <a:br>
              <a:rPr lang="ca-ES" sz="4000" dirty="0" smtClean="0">
                <a:solidFill>
                  <a:srgbClr val="0070C0"/>
                </a:solidFill>
              </a:rPr>
            </a:br>
            <a:r>
              <a:rPr lang="ca-ES" sz="4000" dirty="0">
                <a:solidFill>
                  <a:srgbClr val="0070C0"/>
                </a:solidFill>
              </a:rPr>
              <a:t/>
            </a:r>
            <a:br>
              <a:rPr lang="ca-ES" sz="4000" dirty="0">
                <a:solidFill>
                  <a:srgbClr val="0070C0"/>
                </a:solidFill>
              </a:rPr>
            </a:br>
            <a:r>
              <a:rPr lang="ca-ES" sz="4000" dirty="0" smtClean="0">
                <a:solidFill>
                  <a:srgbClr val="0070C0"/>
                </a:solidFill>
              </a:rPr>
              <a:t/>
            </a:r>
            <a:br>
              <a:rPr lang="ca-ES" sz="4000" dirty="0" smtClean="0">
                <a:solidFill>
                  <a:srgbClr val="0070C0"/>
                </a:solidFill>
              </a:rPr>
            </a:br>
            <a:r>
              <a:rPr lang="ca-ES" sz="2000" dirty="0" smtClean="0">
                <a:solidFill>
                  <a:srgbClr val="0070C0"/>
                </a:solidFill>
              </a:rPr>
              <a:t>(Aprovat en el document de tarifes i preus del curs 2014-2015)</a:t>
            </a:r>
            <a:r>
              <a:rPr lang="ca-ES" sz="4000" dirty="0">
                <a:solidFill>
                  <a:srgbClr val="0070C0"/>
                </a:solidFill>
              </a:rPr>
              <a:t/>
            </a:r>
            <a:br>
              <a:rPr lang="ca-ES" sz="4000" dirty="0">
                <a:solidFill>
                  <a:srgbClr val="0070C0"/>
                </a:solidFill>
              </a:rPr>
            </a:br>
            <a:r>
              <a:rPr lang="ca-ES" sz="4000" dirty="0">
                <a:solidFill>
                  <a:srgbClr val="0070C0"/>
                </a:solidFill>
              </a:rPr>
              <a:t/>
            </a:r>
            <a:br>
              <a:rPr lang="ca-ES" sz="4000" dirty="0">
                <a:solidFill>
                  <a:srgbClr val="0070C0"/>
                </a:solidFill>
              </a:rPr>
            </a:br>
            <a:r>
              <a:rPr lang="es-ES" sz="4000" dirty="0"/>
              <a:t/>
            </a:r>
            <a:br>
              <a:rPr lang="es-ES" sz="4000" dirty="0"/>
            </a:br>
            <a:r>
              <a:rPr lang="ca-ES" sz="4000" dirty="0"/>
              <a:t/>
            </a:r>
            <a:br>
              <a:rPr lang="ca-ES" sz="4000" dirty="0"/>
            </a:br>
            <a:endParaRPr lang="es-ES" sz="4000" dirty="0"/>
          </a:p>
        </p:txBody>
      </p:sp>
    </p:spTree>
    <p:extLst>
      <p:ext uri="{BB962C8B-B14F-4D97-AF65-F5344CB8AC3E}">
        <p14:creationId xmlns:p14="http://schemas.microsoft.com/office/powerpoint/2010/main" xmlns="" val="161941681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340768"/>
            <a:ext cx="7738516" cy="5328592"/>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r>
              <a:rPr lang="ca-ES" b="1" u="sng" dirty="0" smtClean="0"/>
              <a:t>Regulació:</a:t>
            </a:r>
          </a:p>
          <a:p>
            <a:pPr marL="0" indent="0">
              <a:buNone/>
            </a:pPr>
            <a:endParaRPr lang="ca-ES" b="1" u="sng" dirty="0" smtClean="0"/>
          </a:p>
          <a:p>
            <a:r>
              <a:rPr lang="ca-ES" sz="2000" dirty="0" smtClean="0"/>
              <a:t>Decret </a:t>
            </a:r>
            <a:r>
              <a:rPr lang="ca-ES" sz="2000" dirty="0"/>
              <a:t>de preus </a:t>
            </a:r>
            <a:r>
              <a:rPr lang="ca-ES" sz="2000" dirty="0" smtClean="0"/>
              <a:t>(regula exempcions per </a:t>
            </a:r>
            <a:r>
              <a:rPr lang="ca-ES" sz="2000" b="1" dirty="0" smtClean="0"/>
              <a:t>MH en estudis universitaris i premi extraordinari batxillerat</a:t>
            </a:r>
            <a:r>
              <a:rPr lang="ca-ES" sz="2000" dirty="0" smtClean="0"/>
              <a:t>)</a:t>
            </a:r>
          </a:p>
          <a:p>
            <a:endParaRPr lang="ca-ES" sz="2000" dirty="0" smtClean="0"/>
          </a:p>
          <a:p>
            <a:r>
              <a:rPr lang="ca-ES" sz="2000" dirty="0"/>
              <a:t>Tarifes i preus </a:t>
            </a:r>
            <a:r>
              <a:rPr lang="ca-ES" sz="2000" dirty="0" smtClean="0"/>
              <a:t>- </a:t>
            </a:r>
            <a:r>
              <a:rPr lang="ca-ES" sz="2000" dirty="0"/>
              <a:t>Consell </a:t>
            </a:r>
            <a:r>
              <a:rPr lang="ca-ES" sz="2000" dirty="0" smtClean="0"/>
              <a:t>Social (afegeix dues exempcions:  </a:t>
            </a:r>
            <a:r>
              <a:rPr lang="ca-ES" sz="2000" b="1" dirty="0"/>
              <a:t>olimpíades</a:t>
            </a:r>
            <a:r>
              <a:rPr lang="ca-ES" sz="2000" dirty="0"/>
              <a:t> en diferents camps del coneixement i </a:t>
            </a:r>
            <a:r>
              <a:rPr lang="ca-ES" sz="2000" b="1" dirty="0" smtClean="0"/>
              <a:t>MH </a:t>
            </a:r>
            <a:r>
              <a:rPr lang="ca-ES" sz="2000" b="1" dirty="0"/>
              <a:t>com a nota final de </a:t>
            </a:r>
            <a:r>
              <a:rPr lang="ca-ES" sz="2000" b="1" dirty="0" smtClean="0"/>
              <a:t>carrera</a:t>
            </a:r>
            <a:r>
              <a:rPr lang="ca-ES" sz="2000" dirty="0" smtClean="0"/>
              <a:t>.</a:t>
            </a:r>
          </a:p>
          <a:p>
            <a:endParaRPr lang="ca-ES" sz="2000" dirty="0"/>
          </a:p>
          <a:p>
            <a:pPr lvl="0"/>
            <a:r>
              <a:rPr lang="ca-ES" sz="2000" dirty="0" smtClean="0"/>
              <a:t>Decret 1125/2003</a:t>
            </a:r>
            <a:r>
              <a:rPr lang="ca-ES" sz="2000" b="1" dirty="0" smtClean="0"/>
              <a:t>: Màxim de 5% </a:t>
            </a:r>
            <a:r>
              <a:rPr lang="ca-ES" sz="2000" dirty="0" smtClean="0"/>
              <a:t>dels matriculats a l’assignatura, inclosos, el TFG/TFM i les pràctiques curriculars.</a:t>
            </a:r>
          </a:p>
          <a:p>
            <a:endParaRPr lang="ca-ES" sz="2000" dirty="0"/>
          </a:p>
          <a:p>
            <a:pPr marL="0" indent="0">
              <a:buNone/>
            </a:pPr>
            <a:endParaRPr lang="ca-ES" sz="2000" dirty="0" smtClean="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64</a:t>
            </a:fld>
            <a:endParaRPr lang="es-ES"/>
          </a:p>
        </p:txBody>
      </p:sp>
    </p:spTree>
    <p:extLst>
      <p:ext uri="{BB962C8B-B14F-4D97-AF65-F5344CB8AC3E}">
        <p14:creationId xmlns:p14="http://schemas.microsoft.com/office/powerpoint/2010/main" xmlns="" val="37778638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268760"/>
            <a:ext cx="7738516" cy="5184576"/>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endParaRPr lang="ca-ES" b="1" u="sng" dirty="0" smtClean="0"/>
          </a:p>
          <a:p>
            <a:pPr marL="0" indent="0">
              <a:buNone/>
            </a:pPr>
            <a:r>
              <a:rPr lang="ca-ES" sz="2000" b="1" u="sng" dirty="0" smtClean="0"/>
              <a:t>Text </a:t>
            </a:r>
            <a:r>
              <a:rPr lang="ca-ES" sz="2000" b="1" u="sng" dirty="0"/>
              <a:t>legal</a:t>
            </a:r>
          </a:p>
          <a:p>
            <a:pPr marL="0" indent="0">
              <a:buNone/>
            </a:pPr>
            <a:r>
              <a:rPr lang="ca-ES" sz="2000" dirty="0" smtClean="0"/>
              <a:t>El </a:t>
            </a:r>
            <a:r>
              <a:rPr lang="ca-ES" sz="2000" dirty="0"/>
              <a:t>decret de preus per al curs 2014/2015 estableix, igual que els dels últims anys</a:t>
            </a:r>
            <a:r>
              <a:rPr lang="ca-ES" sz="2000" dirty="0" smtClean="0"/>
              <a:t>:</a:t>
            </a:r>
          </a:p>
          <a:p>
            <a:pPr marL="0" indent="0">
              <a:buNone/>
            </a:pPr>
            <a:r>
              <a:rPr lang="ca-ES" sz="1800" i="1" dirty="0" smtClean="0"/>
              <a:t>Article 12</a:t>
            </a:r>
            <a:r>
              <a:rPr lang="ca-ES" sz="1800" dirty="0"/>
              <a:t> </a:t>
            </a:r>
            <a:r>
              <a:rPr lang="ca-ES" sz="1800" dirty="0" smtClean="0"/>
              <a:t>- </a:t>
            </a:r>
            <a:r>
              <a:rPr lang="ca-ES" sz="1800" i="1" dirty="0" smtClean="0"/>
              <a:t>Matrícules </a:t>
            </a:r>
            <a:r>
              <a:rPr lang="ca-ES" sz="1800" i="1" dirty="0"/>
              <a:t>d’honor i premi extraordinari</a:t>
            </a:r>
            <a:endParaRPr lang="ca-ES" sz="1800" dirty="0"/>
          </a:p>
          <a:p>
            <a:pPr marL="0" indent="0">
              <a:buNone/>
            </a:pPr>
            <a:r>
              <a:rPr lang="ca-ES" sz="1800" i="1" dirty="0" smtClean="0"/>
              <a:t>12.1 </a:t>
            </a:r>
            <a:r>
              <a:rPr lang="ca-ES" sz="1800" i="1" dirty="0"/>
              <a:t>Els i les estudiants que obtinguin crèdits amb matrícules d’honor en el curs acadèmic </a:t>
            </a:r>
            <a:r>
              <a:rPr lang="ca-ES" sz="1800" b="1" i="1" dirty="0"/>
              <a:t>immediatament anterior </a:t>
            </a:r>
            <a:r>
              <a:rPr lang="ca-ES" sz="1800" i="1" dirty="0"/>
              <a:t>es poden acollir a l’exempció en l’import de la matrícula d’un nombre de crèdits equivalent al que hagin obtingut amb aquesta qualificació acadèmica</a:t>
            </a:r>
            <a:r>
              <a:rPr lang="ca-ES" sz="1800" i="1" dirty="0" smtClean="0"/>
              <a:t>.</a:t>
            </a:r>
          </a:p>
          <a:p>
            <a:pPr marL="0" indent="0">
              <a:buNone/>
            </a:pPr>
            <a:r>
              <a:rPr lang="ca-ES" sz="1800" i="1" dirty="0"/>
              <a:t>12.2 Els i les estudiants amb matrícula d’honor o amb premi extraordinari en el batxillerat, tenen dret a l’exempció total dels preus de tots els crèdits dels que es matriculin </a:t>
            </a:r>
            <a:r>
              <a:rPr lang="ca-ES" sz="1800" b="1" i="1" dirty="0"/>
              <a:t>per primera vegada durant el primer curs del primer any dels seus estudis universitaris. L’exercici d’aquest dret no resta subjecte a termini.</a:t>
            </a:r>
            <a:endParaRPr lang="ca-ES" sz="1800" b="1" dirty="0"/>
          </a:p>
          <a:p>
            <a:pPr marL="0" indent="0">
              <a:buNone/>
            </a:pPr>
            <a:endParaRPr lang="ca-ES" sz="1800" dirty="0"/>
          </a:p>
          <a:p>
            <a:pPr marL="0" indent="0">
              <a:buNone/>
            </a:pPr>
            <a:endParaRPr lang="ca-ES" dirty="0"/>
          </a:p>
          <a:p>
            <a:endParaRPr lang="ca-ES" dirty="0"/>
          </a:p>
          <a:p>
            <a:pPr marL="0" indent="0">
              <a:buNone/>
            </a:pPr>
            <a:endParaRPr lang="ca-ES" dirty="0"/>
          </a:p>
          <a:p>
            <a:pPr marL="0" indent="0">
              <a:buNone/>
            </a:pPr>
            <a:endParaRPr lang="ca-ES" b="1" dirty="0"/>
          </a:p>
          <a:p>
            <a:pPr marL="0" indent="0">
              <a:buNone/>
            </a:pPr>
            <a:r>
              <a:rPr lang="ca-ES" dirty="0"/>
              <a:t> </a:t>
            </a:r>
          </a:p>
          <a:p>
            <a:pPr marL="0" indent="0">
              <a:buNone/>
            </a:pPr>
            <a:endParaRPr lang="ca-ES" sz="2000" dirty="0" smtClean="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65</a:t>
            </a:fld>
            <a:endParaRPr lang="es-ES"/>
          </a:p>
        </p:txBody>
      </p:sp>
    </p:spTree>
    <p:extLst>
      <p:ext uri="{BB962C8B-B14F-4D97-AF65-F5344CB8AC3E}">
        <p14:creationId xmlns:p14="http://schemas.microsoft.com/office/powerpoint/2010/main" xmlns="" val="27342613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268760"/>
            <a:ext cx="7738516" cy="4752528"/>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endParaRPr lang="ca-ES" sz="2000" dirty="0"/>
          </a:p>
          <a:p>
            <a:pPr marL="0" indent="0">
              <a:buNone/>
            </a:pPr>
            <a:r>
              <a:rPr lang="ca-ES" sz="2000" b="1" dirty="0" smtClean="0"/>
              <a:t>Aclariments al text legal</a:t>
            </a:r>
          </a:p>
          <a:p>
            <a:pPr marL="0" indent="0">
              <a:buNone/>
            </a:pPr>
            <a:endParaRPr lang="ca-ES" sz="2000" b="1" dirty="0" smtClean="0"/>
          </a:p>
          <a:p>
            <a:r>
              <a:rPr lang="ca-ES" sz="2000" b="1" dirty="0" smtClean="0"/>
              <a:t>MH o </a:t>
            </a:r>
            <a:r>
              <a:rPr lang="ca-ES" sz="2000" b="1" dirty="0"/>
              <a:t>premi extraordinari de batxillerat </a:t>
            </a:r>
            <a:endParaRPr lang="ca-ES" sz="2000" b="1" dirty="0" smtClean="0"/>
          </a:p>
          <a:p>
            <a:pPr marL="0" indent="0">
              <a:buNone/>
            </a:pPr>
            <a:r>
              <a:rPr lang="ca-ES" sz="2000" dirty="0" smtClean="0"/>
              <a:t>Redactat </a:t>
            </a:r>
            <a:r>
              <a:rPr lang="ca-ES" sz="2000" dirty="0"/>
              <a:t>“no resta subjecte a termini</a:t>
            </a:r>
            <a:r>
              <a:rPr lang="ca-ES" sz="2000" dirty="0" smtClean="0"/>
              <a:t>”: vol </a:t>
            </a:r>
            <a:r>
              <a:rPr lang="ca-ES" sz="2000" dirty="0"/>
              <a:t>dir que si l’estudiant no inicia estudis </a:t>
            </a:r>
            <a:r>
              <a:rPr lang="ca-ES" sz="2000" dirty="0" smtClean="0"/>
              <a:t>universitaris, </a:t>
            </a:r>
            <a:r>
              <a:rPr lang="ca-ES" sz="2000" dirty="0"/>
              <a:t>pot gaudir de l’exempció més tard, </a:t>
            </a:r>
            <a:r>
              <a:rPr lang="ca-ES" sz="2000" dirty="0" smtClean="0"/>
              <a:t>però </a:t>
            </a:r>
            <a:r>
              <a:rPr lang="ca-ES" sz="2000" u="sng" dirty="0"/>
              <a:t>només el primer any dels seus estudis universitaris</a:t>
            </a:r>
            <a:r>
              <a:rPr lang="ca-ES" sz="2000" dirty="0"/>
              <a:t>. </a:t>
            </a:r>
            <a:r>
              <a:rPr lang="ca-ES" sz="2000" dirty="0" smtClean="0"/>
              <a:t>No </a:t>
            </a:r>
            <a:r>
              <a:rPr lang="ca-ES" sz="2000" dirty="0"/>
              <a:t>és aplicable als cicles formatius de grau superior</a:t>
            </a:r>
            <a:r>
              <a:rPr lang="ca-ES" dirty="0"/>
              <a:t>.</a:t>
            </a:r>
          </a:p>
          <a:p>
            <a:r>
              <a:rPr lang="ca-ES" sz="2000" b="1" dirty="0" smtClean="0"/>
              <a:t>MH obtingudes </a:t>
            </a:r>
            <a:r>
              <a:rPr lang="ca-ES" sz="2000" b="1" dirty="0"/>
              <a:t>en els estudis universitaris </a:t>
            </a:r>
            <a:r>
              <a:rPr lang="ca-ES" dirty="0"/>
              <a:t> </a:t>
            </a:r>
          </a:p>
          <a:p>
            <a:pPr marL="0" indent="0">
              <a:buNone/>
            </a:pPr>
            <a:r>
              <a:rPr lang="ca-ES" sz="2000" dirty="0" smtClean="0"/>
              <a:t>El decret parla de curs acadèmic, i per tant s’aplicarà segons el text del decret</a:t>
            </a:r>
            <a:endParaRPr lang="ca-ES" sz="2000" dirty="0"/>
          </a:p>
          <a:p>
            <a:pPr marL="0" indent="0">
              <a:buNone/>
            </a:pPr>
            <a:endParaRPr lang="ca-ES" dirty="0"/>
          </a:p>
          <a:p>
            <a:endParaRPr lang="ca-ES" dirty="0"/>
          </a:p>
          <a:p>
            <a:pPr marL="0" indent="0">
              <a:buNone/>
            </a:pPr>
            <a:r>
              <a:rPr lang="ca-ES" dirty="0"/>
              <a:t> </a:t>
            </a:r>
          </a:p>
          <a:p>
            <a:pPr marL="0" indent="0">
              <a:buNone/>
            </a:pPr>
            <a:endParaRPr lang="ca-ES" b="1" dirty="0"/>
          </a:p>
          <a:p>
            <a:pPr marL="0" indent="0">
              <a:buNone/>
            </a:pPr>
            <a:r>
              <a:rPr lang="ca-ES" dirty="0"/>
              <a:t> </a:t>
            </a:r>
          </a:p>
          <a:p>
            <a:pPr marL="0" indent="0">
              <a:buNone/>
            </a:pPr>
            <a:endParaRPr lang="ca-ES" sz="2000" dirty="0" smtClean="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66</a:t>
            </a:fld>
            <a:endParaRPr lang="es-ES"/>
          </a:p>
        </p:txBody>
      </p:sp>
    </p:spTree>
    <p:extLst>
      <p:ext uri="{BB962C8B-B14F-4D97-AF65-F5344CB8AC3E}">
        <p14:creationId xmlns:p14="http://schemas.microsoft.com/office/powerpoint/2010/main" xmlns="" val="90338408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268760"/>
            <a:ext cx="7738516" cy="5256584"/>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endParaRPr lang="ca-ES" sz="2000" dirty="0"/>
          </a:p>
          <a:p>
            <a:r>
              <a:rPr lang="ca-ES" sz="2000" b="1" dirty="0" smtClean="0"/>
              <a:t>MH obtingudes </a:t>
            </a:r>
            <a:r>
              <a:rPr lang="ca-ES" sz="2000" b="1" dirty="0"/>
              <a:t>en els estudis </a:t>
            </a:r>
            <a:r>
              <a:rPr lang="ca-ES" sz="2000" b="1" dirty="0" smtClean="0"/>
              <a:t>universitaris - interpretació </a:t>
            </a:r>
            <a:r>
              <a:rPr lang="ca-ES" dirty="0"/>
              <a:t> </a:t>
            </a:r>
            <a:endParaRPr lang="ca-ES" dirty="0" smtClean="0"/>
          </a:p>
          <a:p>
            <a:pPr marL="0" indent="0">
              <a:buNone/>
            </a:pPr>
            <a:r>
              <a:rPr lang="ca-ES" sz="2000" dirty="0" smtClean="0"/>
              <a:t>Els estudiants </a:t>
            </a:r>
            <a:r>
              <a:rPr lang="ca-ES" sz="2000" dirty="0"/>
              <a:t>que obtinguin crèdits amb </a:t>
            </a:r>
            <a:r>
              <a:rPr lang="ca-ES" sz="2000" dirty="0" smtClean="0"/>
              <a:t>MH en </a:t>
            </a:r>
            <a:r>
              <a:rPr lang="ca-ES" sz="2000" dirty="0"/>
              <a:t>el curs </a:t>
            </a:r>
            <a:r>
              <a:rPr lang="ca-ES" sz="2000" dirty="0" smtClean="0"/>
              <a:t>2013/14 </a:t>
            </a:r>
            <a:r>
              <a:rPr lang="ca-ES" sz="2000" dirty="0"/>
              <a:t>es poden acollir a l’exempció en l’import de la matrícula del curs </a:t>
            </a:r>
            <a:r>
              <a:rPr lang="ca-ES" sz="2000" dirty="0" smtClean="0"/>
              <a:t>2014/15 </a:t>
            </a:r>
            <a:r>
              <a:rPr lang="ca-ES" sz="2000" b="1" dirty="0"/>
              <a:t>d’un nombre de crèdits equivalent </a:t>
            </a:r>
            <a:r>
              <a:rPr lang="ca-ES" sz="2000" dirty="0"/>
              <a:t>al que hagin obtingut amb aquesta qualificació acadèmica.</a:t>
            </a:r>
          </a:p>
          <a:p>
            <a:pPr marL="0" indent="0">
              <a:buNone/>
            </a:pPr>
            <a:r>
              <a:rPr lang="ca-ES" sz="2000" dirty="0" smtClean="0"/>
              <a:t>Aquesta </a:t>
            </a:r>
            <a:r>
              <a:rPr lang="ca-ES" sz="2000" dirty="0"/>
              <a:t>lectura simplifica la interpretació, ja que obvia la </a:t>
            </a:r>
            <a:r>
              <a:rPr lang="ca-ES" sz="2000" dirty="0" err="1" smtClean="0"/>
              <a:t>quadrimestralitat</a:t>
            </a:r>
            <a:r>
              <a:rPr lang="ca-ES" sz="2000" dirty="0"/>
              <a:t>.  Els crèdits obtinguts amb qualificació de </a:t>
            </a:r>
            <a:r>
              <a:rPr lang="ca-ES" sz="2000" dirty="0" smtClean="0"/>
              <a:t>MH al </a:t>
            </a:r>
            <a:r>
              <a:rPr lang="ca-ES" sz="2000" dirty="0"/>
              <a:t>llarg de tot el curs anterior </a:t>
            </a:r>
            <a:r>
              <a:rPr lang="ca-ES" sz="2000" dirty="0" smtClean="0"/>
              <a:t>(en el 1r o 2n Q, en </a:t>
            </a:r>
            <a:r>
              <a:rPr lang="ca-ES" sz="2000" dirty="0"/>
              <a:t>mobilitat, </a:t>
            </a:r>
            <a:r>
              <a:rPr lang="ca-ES" sz="2000" dirty="0" smtClean="0"/>
              <a:t>en </a:t>
            </a:r>
            <a:r>
              <a:rPr lang="ca-ES" sz="2000" dirty="0"/>
              <a:t>matrícula </a:t>
            </a:r>
            <a:r>
              <a:rPr lang="ca-ES" sz="2000" dirty="0" smtClean="0"/>
              <a:t>anual, etc.), </a:t>
            </a:r>
            <a:r>
              <a:rPr lang="ca-ES" sz="2000" dirty="0"/>
              <a:t>es poden aplicar a la matrícula del curs actual </a:t>
            </a:r>
            <a:r>
              <a:rPr lang="ca-ES" sz="2000" dirty="0" smtClean="0"/>
              <a:t>(1r Q, 2n Q o anual</a:t>
            </a:r>
            <a:r>
              <a:rPr lang="ca-ES" sz="2000" dirty="0"/>
              <a:t>).  </a:t>
            </a:r>
            <a:r>
              <a:rPr lang="ca-ES" sz="2000" b="1" dirty="0"/>
              <a:t>La referència és sempre el curs acadèmic.</a:t>
            </a:r>
            <a:endParaRPr lang="ca-ES" sz="2000" dirty="0"/>
          </a:p>
          <a:p>
            <a:pPr marL="0" indent="0">
              <a:buNone/>
            </a:pPr>
            <a:endParaRPr lang="ca-ES" sz="2000" dirty="0"/>
          </a:p>
          <a:p>
            <a:pPr marL="0" indent="0">
              <a:buNone/>
            </a:pPr>
            <a:endParaRPr lang="ca-ES" dirty="0"/>
          </a:p>
          <a:p>
            <a:endParaRPr lang="ca-ES" dirty="0"/>
          </a:p>
          <a:p>
            <a:pPr marL="0" indent="0">
              <a:buNone/>
            </a:pPr>
            <a:r>
              <a:rPr lang="ca-ES" dirty="0"/>
              <a:t> </a:t>
            </a:r>
          </a:p>
          <a:p>
            <a:pPr marL="0" indent="0">
              <a:buNone/>
            </a:pPr>
            <a:endParaRPr lang="ca-ES" b="1" dirty="0"/>
          </a:p>
          <a:p>
            <a:pPr marL="0" indent="0">
              <a:buNone/>
            </a:pPr>
            <a:r>
              <a:rPr lang="ca-ES" dirty="0"/>
              <a:t> </a:t>
            </a:r>
          </a:p>
          <a:p>
            <a:pPr marL="0" indent="0">
              <a:buNone/>
            </a:pPr>
            <a:endParaRPr lang="ca-ES" sz="2000" dirty="0" smtClean="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67</a:t>
            </a:fld>
            <a:endParaRPr lang="es-ES"/>
          </a:p>
        </p:txBody>
      </p:sp>
    </p:spTree>
    <p:extLst>
      <p:ext uri="{BB962C8B-B14F-4D97-AF65-F5344CB8AC3E}">
        <p14:creationId xmlns:p14="http://schemas.microsoft.com/office/powerpoint/2010/main" xmlns="" val="233607173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268760"/>
            <a:ext cx="7738516" cy="5256584"/>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endParaRPr lang="ca-ES" sz="2000" dirty="0"/>
          </a:p>
          <a:p>
            <a:r>
              <a:rPr lang="ca-ES" sz="2000" b="1" dirty="0" smtClean="0"/>
              <a:t>Olimpíades</a:t>
            </a:r>
          </a:p>
          <a:p>
            <a:endParaRPr lang="ca-ES" sz="2000" b="1" dirty="0" smtClean="0"/>
          </a:p>
          <a:p>
            <a:pPr marL="0" indent="0">
              <a:buNone/>
            </a:pPr>
            <a:r>
              <a:rPr lang="ca-ES" sz="1800" i="1" dirty="0" smtClean="0"/>
              <a:t>Les </a:t>
            </a:r>
            <a:r>
              <a:rPr lang="ca-ES" sz="1800" i="1" dirty="0"/>
              <a:t>estudiantes i els estudiants que han obtingut un dels tres premis en una de les olimpíades que es duen a terme en diferents camps del coneixement, a qualsevol de les fases locals, nacionals o internacionals, per una sola vegada, poden beneficiar-se de la matrícula gratuïta en les assignatures i/o crèdits de primer i segon quadrimestres dels estudis. Aquesta exempció afecta exclusivament les assignatures i/o crèdits per cursar i per reconèixer de què es matriculen el primer any acadèmic per primera vegada. Excepcionalment, en el curs 2014-2015, es podran aplicar les matricules d’honor acumulades</a:t>
            </a:r>
            <a:r>
              <a:rPr lang="ca-ES" sz="1800" i="1" dirty="0" smtClean="0"/>
              <a:t>.</a:t>
            </a:r>
            <a:endParaRPr lang="ca-ES" sz="1800" dirty="0"/>
          </a:p>
          <a:p>
            <a:pPr marL="0" indent="0">
              <a:buNone/>
            </a:pPr>
            <a:endParaRPr lang="ca-ES" sz="2000" dirty="0"/>
          </a:p>
          <a:p>
            <a:pPr marL="0" indent="0">
              <a:buNone/>
            </a:pPr>
            <a:endParaRPr lang="ca-ES" dirty="0"/>
          </a:p>
          <a:p>
            <a:endParaRPr lang="ca-ES" dirty="0"/>
          </a:p>
          <a:p>
            <a:pPr marL="0" indent="0">
              <a:buNone/>
            </a:pPr>
            <a:r>
              <a:rPr lang="ca-ES" dirty="0"/>
              <a:t> </a:t>
            </a:r>
          </a:p>
          <a:p>
            <a:pPr marL="0" indent="0">
              <a:buNone/>
            </a:pPr>
            <a:endParaRPr lang="ca-ES" b="1" dirty="0"/>
          </a:p>
          <a:p>
            <a:pPr marL="0" indent="0">
              <a:buNone/>
            </a:pPr>
            <a:r>
              <a:rPr lang="ca-ES" dirty="0"/>
              <a:t> </a:t>
            </a:r>
          </a:p>
          <a:p>
            <a:pPr marL="0" indent="0">
              <a:buNone/>
            </a:pPr>
            <a:endParaRPr lang="ca-ES" sz="2000" dirty="0" smtClean="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68</a:t>
            </a:fld>
            <a:endParaRPr lang="es-ES"/>
          </a:p>
        </p:txBody>
      </p:sp>
    </p:spTree>
    <p:extLst>
      <p:ext uri="{BB962C8B-B14F-4D97-AF65-F5344CB8AC3E}">
        <p14:creationId xmlns:p14="http://schemas.microsoft.com/office/powerpoint/2010/main" xmlns="" val="48817186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124744"/>
            <a:ext cx="7738516" cy="5616624"/>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endParaRPr lang="ca-ES" b="1" u="sng" dirty="0" smtClean="0"/>
          </a:p>
          <a:p>
            <a:pPr marL="0" indent="0">
              <a:buNone/>
            </a:pPr>
            <a:r>
              <a:rPr lang="ca-ES" b="1" u="sng" dirty="0" smtClean="0"/>
              <a:t>Aplicació </a:t>
            </a:r>
            <a:r>
              <a:rPr lang="ca-ES" b="1" u="sng" dirty="0"/>
              <a:t>en cursos </a:t>
            </a:r>
            <a:r>
              <a:rPr lang="ca-ES" b="1" u="sng" dirty="0" smtClean="0"/>
              <a:t>anteriors – Concrecions</a:t>
            </a:r>
          </a:p>
          <a:p>
            <a:r>
              <a:rPr lang="ca-ES" sz="1800" dirty="0" smtClean="0"/>
              <a:t>Tots </a:t>
            </a:r>
            <a:r>
              <a:rPr lang="ca-ES" sz="1800" dirty="0"/>
              <a:t>els crèdits obtinguts amb qualificació de </a:t>
            </a:r>
            <a:r>
              <a:rPr lang="ca-ES" sz="1800" dirty="0" smtClean="0"/>
              <a:t>MH </a:t>
            </a:r>
            <a:r>
              <a:rPr lang="ca-ES" sz="1800" dirty="0"/>
              <a:t>en un curs acadèmic es podran aplicar en la matrícula del curs acadèmic posterior.  </a:t>
            </a:r>
          </a:p>
          <a:p>
            <a:pPr marL="0" indent="0">
              <a:buNone/>
            </a:pPr>
            <a:endParaRPr lang="ca-ES" sz="1800" dirty="0"/>
          </a:p>
          <a:p>
            <a:pPr lvl="0"/>
            <a:r>
              <a:rPr lang="ca-ES" sz="1800" dirty="0"/>
              <a:t>És indiferent que siguin de </a:t>
            </a:r>
            <a:r>
              <a:rPr lang="ca-ES" sz="1800" dirty="0" smtClean="0"/>
              <a:t>1rQ, 2nQ o anuals; </a:t>
            </a:r>
            <a:r>
              <a:rPr lang="ca-ES" sz="1800" dirty="0"/>
              <a:t>el còmput és per tot l’any </a:t>
            </a:r>
            <a:r>
              <a:rPr lang="ca-ES" sz="1800" dirty="0" smtClean="0"/>
              <a:t>acadèmic, i s’aplica al següent.</a:t>
            </a:r>
            <a:endParaRPr lang="ca-ES" sz="1800" dirty="0"/>
          </a:p>
          <a:p>
            <a:endParaRPr lang="ca-ES" sz="1800" dirty="0"/>
          </a:p>
          <a:p>
            <a:pPr lvl="0"/>
            <a:r>
              <a:rPr lang="ca-ES" sz="1800" dirty="0"/>
              <a:t>Els obtinguts en el </a:t>
            </a:r>
            <a:r>
              <a:rPr lang="ca-ES" sz="1800" dirty="0" smtClean="0"/>
              <a:t>1rQ </a:t>
            </a:r>
            <a:r>
              <a:rPr lang="ca-ES" sz="1800" dirty="0"/>
              <a:t>no es poden gaudir en el </a:t>
            </a:r>
            <a:r>
              <a:rPr lang="ca-ES" sz="1800" dirty="0" smtClean="0"/>
              <a:t>2n, </a:t>
            </a:r>
            <a:r>
              <a:rPr lang="ca-ES" sz="1800" dirty="0"/>
              <a:t>es gaudiran en el curs acadèmic immediatament posterior.   </a:t>
            </a:r>
          </a:p>
          <a:p>
            <a:endParaRPr lang="ca-ES" sz="1800" dirty="0"/>
          </a:p>
          <a:p>
            <a:pPr marL="0" indent="0">
              <a:buNone/>
            </a:pPr>
            <a:endParaRPr lang="ca-ES" sz="1800" dirty="0"/>
          </a:p>
          <a:p>
            <a:pPr marL="0" indent="0">
              <a:buNone/>
            </a:pPr>
            <a:endParaRPr lang="ca-ES" sz="1800" b="1" u="sng" dirty="0" smtClean="0"/>
          </a:p>
          <a:p>
            <a:pPr marL="0" indent="0">
              <a:buNone/>
            </a:pPr>
            <a:endParaRPr lang="ca-ES" dirty="0"/>
          </a:p>
          <a:p>
            <a:pPr marL="0" indent="0">
              <a:buNone/>
            </a:pPr>
            <a:endParaRPr lang="ca-ES" b="1" dirty="0"/>
          </a:p>
          <a:p>
            <a:pPr marL="0" indent="0">
              <a:buNone/>
            </a:pPr>
            <a:r>
              <a:rPr lang="ca-ES" dirty="0"/>
              <a:t> </a:t>
            </a:r>
          </a:p>
          <a:p>
            <a:pPr marL="0" indent="0">
              <a:buNone/>
            </a:pPr>
            <a:endParaRPr lang="ca-ES" sz="2000" dirty="0" smtClean="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69</a:t>
            </a:fld>
            <a:endParaRPr lang="es-ES" dirty="0"/>
          </a:p>
        </p:txBody>
      </p:sp>
    </p:spTree>
    <p:extLst>
      <p:ext uri="{BB962C8B-B14F-4D97-AF65-F5344CB8AC3E}">
        <p14:creationId xmlns:p14="http://schemas.microsoft.com/office/powerpoint/2010/main" xmlns="" val="1252185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67544" y="1052736"/>
            <a:ext cx="7632848" cy="5616624"/>
          </a:xfrm>
        </p:spPr>
        <p:txBody>
          <a:bodyPr/>
          <a:lstStyle/>
          <a:p>
            <a:pPr marL="0" indent="0">
              <a:buNone/>
            </a:pPr>
            <a:r>
              <a:rPr lang="ca-ES" b="1" dirty="0" smtClean="0"/>
              <a:t>Calendari de treball</a:t>
            </a:r>
          </a:p>
          <a:p>
            <a:pPr marL="628650" indent="-285750"/>
            <a:r>
              <a:rPr lang="ca-ES" sz="1600" b="1" dirty="0" smtClean="0"/>
              <a:t>14 de novembre</a:t>
            </a:r>
            <a:r>
              <a:rPr lang="ca-ES" sz="1600" dirty="0" smtClean="0"/>
              <a:t>: </a:t>
            </a:r>
            <a:r>
              <a:rPr lang="ca-ES" sz="1600" b="1" dirty="0" smtClean="0"/>
              <a:t>presentació</a:t>
            </a:r>
            <a:r>
              <a:rPr lang="ca-ES" sz="1600" dirty="0" smtClean="0"/>
              <a:t> als centres docents del Programa de diagnòstic, promoció i incentivació de terceres llengües de la UPC</a:t>
            </a:r>
          </a:p>
          <a:p>
            <a:pPr indent="0">
              <a:buNone/>
            </a:pPr>
            <a:endParaRPr lang="ca-ES" sz="1600" dirty="0" smtClean="0"/>
          </a:p>
          <a:p>
            <a:pPr marL="628650" indent="-285750"/>
            <a:r>
              <a:rPr lang="ca-ES" sz="1600" b="1" dirty="0" smtClean="0"/>
              <a:t>Del 17 al 21 de novembre: difusió interna als centres docents </a:t>
            </a:r>
            <a:r>
              <a:rPr lang="ca-ES" sz="1600" dirty="0" smtClean="0"/>
              <a:t>(Secretaries i professorat de 1r curs de grau).</a:t>
            </a:r>
          </a:p>
          <a:p>
            <a:pPr indent="0">
              <a:buNone/>
            </a:pPr>
            <a:endParaRPr lang="ca-ES" sz="1600" dirty="0" smtClean="0"/>
          </a:p>
          <a:p>
            <a:pPr marL="628650" indent="-285750"/>
            <a:r>
              <a:rPr lang="ca-ES" sz="1600" b="1" dirty="0" smtClean="0"/>
              <a:t>18 novembre</a:t>
            </a:r>
            <a:r>
              <a:rPr lang="ca-ES" sz="1600" b="1" dirty="0"/>
              <a:t>: </a:t>
            </a:r>
            <a:r>
              <a:rPr lang="ca-ES" sz="1600" b="1" dirty="0" smtClean="0"/>
              <a:t>publicació pàgina informativa al web del Servei de Gestió Acadèmica. </a:t>
            </a:r>
            <a:r>
              <a:rPr lang="ca-ES" sz="1600" dirty="0" smtClean="0"/>
              <a:t>Enviament del </a:t>
            </a:r>
            <a:r>
              <a:rPr lang="ca-ES" sz="1600" dirty="0" err="1" smtClean="0"/>
              <a:t>banner</a:t>
            </a:r>
            <a:r>
              <a:rPr lang="ca-ES" sz="1600" dirty="0" smtClean="0"/>
              <a:t> promocional a tots els centres docents per publicar-ho als webs a partir del 21 de novembre.</a:t>
            </a:r>
          </a:p>
          <a:p>
            <a:pPr marL="628650" indent="-285750"/>
            <a:endParaRPr lang="ca-ES" sz="1600" dirty="0" smtClean="0"/>
          </a:p>
          <a:p>
            <a:pPr marL="628650" indent="-285750"/>
            <a:r>
              <a:rPr lang="ca-ES" sz="1600" b="1" dirty="0" smtClean="0">
                <a:solidFill>
                  <a:srgbClr val="00B0F0"/>
                </a:solidFill>
              </a:rPr>
              <a:t>21 de novembre</a:t>
            </a:r>
          </a:p>
          <a:p>
            <a:pPr marL="628650" indent="-285750">
              <a:buFont typeface="Wingdings" panose="05000000000000000000" pitchFamily="2" charset="2"/>
              <a:buChar char="ü"/>
            </a:pPr>
            <a:r>
              <a:rPr lang="ca-ES" sz="1600" dirty="0" smtClean="0"/>
              <a:t>Enviament d’un </a:t>
            </a:r>
            <a:r>
              <a:rPr lang="ca-ES" sz="1600" b="1" dirty="0" smtClean="0"/>
              <a:t>correu institucional informatiu a tots els estudiants de 1r curs de grau</a:t>
            </a:r>
            <a:r>
              <a:rPr lang="ca-ES" sz="1600" dirty="0" smtClean="0"/>
              <a:t>, signat per la </a:t>
            </a:r>
            <a:r>
              <a:rPr lang="ca-ES" sz="1600" dirty="0"/>
              <a:t>vicerectora de Política </a:t>
            </a:r>
            <a:r>
              <a:rPr lang="ca-ES" sz="1600" dirty="0" smtClean="0"/>
              <a:t>Docent, Maribel Rosselló.</a:t>
            </a:r>
          </a:p>
          <a:p>
            <a:pPr marL="628650" indent="-285750">
              <a:buFont typeface="Wingdings" panose="05000000000000000000" pitchFamily="2" charset="2"/>
              <a:buChar char="ü"/>
            </a:pPr>
            <a:r>
              <a:rPr lang="ca-ES" sz="1600" b="1" dirty="0" smtClean="0"/>
              <a:t>Publicació a </a:t>
            </a:r>
            <a:r>
              <a:rPr lang="ca-ES" sz="1600" b="1" dirty="0" err="1" smtClean="0"/>
              <a:t>l’e</a:t>
            </a:r>
            <a:r>
              <a:rPr lang="ca-ES" sz="1600" b="1" dirty="0" smtClean="0"/>
              <a:t>-secretaria de la prova de nivell.</a:t>
            </a:r>
            <a:endParaRPr lang="ca-ES" sz="1600" dirty="0" smtClean="0"/>
          </a:p>
          <a:p>
            <a:pPr marL="628650" indent="-285750">
              <a:buFont typeface="Wingdings" panose="05000000000000000000" pitchFamily="2" charset="2"/>
              <a:buChar char="ü"/>
            </a:pPr>
            <a:r>
              <a:rPr lang="ca-ES" sz="1600" b="1" dirty="0" smtClean="0"/>
              <a:t>Inici campanya de comunicació</a:t>
            </a:r>
            <a:r>
              <a:rPr lang="ca-ES" sz="1600" dirty="0" smtClean="0"/>
              <a:t>: publicació del </a:t>
            </a:r>
            <a:r>
              <a:rPr lang="ca-ES" sz="1600" b="1" dirty="0" err="1" smtClean="0"/>
              <a:t>banner</a:t>
            </a:r>
            <a:r>
              <a:rPr lang="ca-ES" sz="1600" dirty="0" smtClean="0"/>
              <a:t> promocional al web institucional i als </a:t>
            </a:r>
            <a:r>
              <a:rPr lang="ca-ES" sz="1600" b="1" dirty="0" smtClean="0"/>
              <a:t>webs</a:t>
            </a:r>
            <a:r>
              <a:rPr lang="ca-ES" sz="1600" dirty="0" smtClean="0"/>
              <a:t> dels </a:t>
            </a:r>
            <a:r>
              <a:rPr lang="ca-ES" sz="1600" b="1" dirty="0" smtClean="0"/>
              <a:t>centres docents</a:t>
            </a:r>
            <a:r>
              <a:rPr lang="ca-ES" sz="1600" dirty="0" smtClean="0"/>
              <a:t>; difusió del Programa a </a:t>
            </a:r>
            <a:r>
              <a:rPr lang="ca-ES" sz="1600" b="1" dirty="0" smtClean="0"/>
              <a:t>xarxes socials</a:t>
            </a:r>
            <a:r>
              <a:rPr lang="ca-ES" sz="1600" dirty="0" smtClean="0"/>
              <a:t>, difusió webs </a:t>
            </a:r>
            <a:r>
              <a:rPr lang="ca-ES" sz="1600" b="1" dirty="0" smtClean="0"/>
              <a:t>SGA</a:t>
            </a:r>
            <a:r>
              <a:rPr lang="ca-ES" sz="1600" dirty="0" smtClean="0"/>
              <a:t> i </a:t>
            </a:r>
            <a:r>
              <a:rPr lang="ca-ES" sz="1600" b="1" dirty="0" smtClean="0"/>
              <a:t>SLT</a:t>
            </a:r>
            <a:r>
              <a:rPr lang="ca-ES" sz="1600" dirty="0" smtClean="0"/>
              <a:t>, portal </a:t>
            </a:r>
            <a:r>
              <a:rPr lang="ca-ES" sz="1600" dirty="0" err="1" smtClean="0"/>
              <a:t>Estudiantat</a:t>
            </a:r>
            <a:r>
              <a:rPr lang="ca-ES" sz="1600" dirty="0" smtClean="0"/>
              <a:t>, </a:t>
            </a:r>
            <a:r>
              <a:rPr lang="ca-ES" sz="1600" b="1" dirty="0" smtClean="0"/>
              <a:t>pantalles Biblioteques </a:t>
            </a:r>
            <a:r>
              <a:rPr lang="ca-ES" sz="1600" dirty="0" smtClean="0"/>
              <a:t>UPC i </a:t>
            </a:r>
            <a:r>
              <a:rPr lang="ca-ES" sz="1600" b="1" dirty="0" smtClean="0"/>
              <a:t>centres docents</a:t>
            </a:r>
            <a:r>
              <a:rPr lang="ca-ES" sz="1600" dirty="0" smtClean="0"/>
              <a:t>, etc.</a:t>
            </a:r>
          </a:p>
        </p:txBody>
      </p:sp>
      <p:sp>
        <p:nvSpPr>
          <p:cNvPr id="3" name="2 Marcador de contenido"/>
          <p:cNvSpPr>
            <a:spLocks noGrp="1"/>
          </p:cNvSpPr>
          <p:nvPr>
            <p:ph idx="13"/>
          </p:nvPr>
        </p:nvSpPr>
        <p:spPr>
          <a:xfrm>
            <a:off x="2915817" y="142852"/>
            <a:ext cx="5232452" cy="857256"/>
          </a:xfrm>
        </p:spPr>
        <p:txBody>
          <a:bodyPr/>
          <a:lstStyle/>
          <a:p>
            <a:r>
              <a:rPr lang="ca-ES" sz="1800" dirty="0"/>
              <a:t>DIAGNÒSTIC DEL CONEIXEMENT DE TERCERES LLENGÜES  DELS ESTUDIANTS DE NOU ACCÉS</a:t>
            </a:r>
            <a:endParaRPr lang="es-ES" sz="1800" dirty="0"/>
          </a:p>
          <a:p>
            <a:endParaRPr lang="es-ES" dirty="0"/>
          </a:p>
        </p:txBody>
      </p:sp>
      <p:sp>
        <p:nvSpPr>
          <p:cNvPr id="4" name="3 Marcador de número de diapositiva"/>
          <p:cNvSpPr>
            <a:spLocks noGrp="1"/>
          </p:cNvSpPr>
          <p:nvPr>
            <p:ph type="sldNum" sz="quarter" idx="16"/>
          </p:nvPr>
        </p:nvSpPr>
        <p:spPr/>
        <p:txBody>
          <a:bodyPr/>
          <a:lstStyle/>
          <a:p>
            <a:pPr>
              <a:defRPr/>
            </a:pPr>
            <a:fld id="{9DC42493-048F-47D5-A3E0-FB786CD158C7}" type="slidenum">
              <a:rPr lang="es-ES" smtClean="0">
                <a:solidFill>
                  <a:prstClr val="black"/>
                </a:solidFill>
              </a:rPr>
              <a:pPr>
                <a:defRPr/>
              </a:pPr>
              <a:t>7</a:t>
            </a:fld>
            <a:endParaRPr lang="es-ES" dirty="0">
              <a:solidFill>
                <a:prstClr val="black"/>
              </a:solidFill>
            </a:endParaRPr>
          </a:p>
        </p:txBody>
      </p:sp>
    </p:spTree>
    <p:extLst>
      <p:ext uri="{BB962C8B-B14F-4D97-AF65-F5344CB8AC3E}">
        <p14:creationId xmlns:p14="http://schemas.microsoft.com/office/powerpoint/2010/main" xmlns="" val="360834643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124744"/>
            <a:ext cx="7738516" cy="5616624"/>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r>
              <a:rPr lang="ca-ES" b="1" u="sng" dirty="0" smtClean="0"/>
              <a:t>Aplicació </a:t>
            </a:r>
            <a:r>
              <a:rPr lang="ca-ES" b="1" u="sng" dirty="0"/>
              <a:t>en cursos </a:t>
            </a:r>
            <a:r>
              <a:rPr lang="ca-ES" b="1" u="sng" dirty="0" smtClean="0"/>
              <a:t>anteriors – Concrecions</a:t>
            </a:r>
          </a:p>
          <a:p>
            <a:pPr lvl="0"/>
            <a:r>
              <a:rPr lang="ca-ES" sz="1800" dirty="0"/>
              <a:t>Els crèdits obtinguts el curs acadèmic immediatament </a:t>
            </a:r>
            <a:r>
              <a:rPr lang="ca-ES" sz="1800" dirty="0" smtClean="0"/>
              <a:t>anterior </a:t>
            </a:r>
            <a:r>
              <a:rPr lang="ca-ES" sz="1800" dirty="0"/>
              <a:t>es poden aplicar a la matrícula de </a:t>
            </a:r>
            <a:r>
              <a:rPr lang="ca-ES" sz="1800" dirty="0" smtClean="0"/>
              <a:t>1rQ, 2nQ </a:t>
            </a:r>
            <a:r>
              <a:rPr lang="ca-ES" sz="1800" dirty="0"/>
              <a:t>o anual.</a:t>
            </a:r>
          </a:p>
          <a:p>
            <a:endParaRPr lang="ca-ES" sz="1800" dirty="0"/>
          </a:p>
          <a:p>
            <a:pPr lvl="0"/>
            <a:r>
              <a:rPr lang="ca-ES" sz="1800" dirty="0"/>
              <a:t>En cas de finalització d’estudis, encara que siguin en el </a:t>
            </a:r>
            <a:r>
              <a:rPr lang="ca-ES" sz="1800" dirty="0" smtClean="0"/>
              <a:t>1rQ, </a:t>
            </a:r>
            <a:r>
              <a:rPr lang="ca-ES" sz="1800" dirty="0"/>
              <a:t>els crèdits no s’aplicaran fins el curs acadèmic immediatament posterior.</a:t>
            </a:r>
          </a:p>
          <a:p>
            <a:pPr marL="0" indent="0">
              <a:buNone/>
            </a:pPr>
            <a:endParaRPr lang="ca-ES" sz="1800" dirty="0"/>
          </a:p>
          <a:p>
            <a:pPr lvl="0"/>
            <a:r>
              <a:rPr lang="ca-ES" sz="1800" dirty="0"/>
              <a:t>Si l’estudiant cursa en el mateix moment més d’un </a:t>
            </a:r>
            <a:r>
              <a:rPr lang="ca-ES" sz="1800" dirty="0" smtClean="0"/>
              <a:t>estudi </a:t>
            </a:r>
            <a:r>
              <a:rPr lang="ca-ES" sz="1800" dirty="0"/>
              <a:t>al qual es puguin aplicar els crèdits obtinguts en el curs immediatament </a:t>
            </a:r>
            <a:r>
              <a:rPr lang="ca-ES" sz="1800" dirty="0" smtClean="0"/>
              <a:t>anterior </a:t>
            </a:r>
            <a:r>
              <a:rPr lang="ca-ES" sz="1800" dirty="0"/>
              <a:t>i gaudeix de beca o altres exempcions en un d’ells, es podran aplicar a l’altre.</a:t>
            </a:r>
          </a:p>
          <a:p>
            <a:endParaRPr lang="ca-ES" sz="1800" dirty="0"/>
          </a:p>
          <a:p>
            <a:pPr lvl="0"/>
            <a:r>
              <a:rPr lang="ca-ES" sz="1800" dirty="0"/>
              <a:t>Els crèdits de </a:t>
            </a:r>
            <a:r>
              <a:rPr lang="ca-ES" sz="1800" dirty="0" smtClean="0"/>
              <a:t>MH </a:t>
            </a:r>
            <a:r>
              <a:rPr lang="ca-ES" sz="1800" dirty="0"/>
              <a:t>es poden aplicar als crèdits de 2a, 3a i/o </a:t>
            </a:r>
            <a:r>
              <a:rPr lang="ca-ES" sz="1800" dirty="0" smtClean="0"/>
              <a:t>4a vegada</a:t>
            </a:r>
            <a:r>
              <a:rPr lang="ca-ES" sz="1800" dirty="0"/>
              <a:t>, però no al recàrrec, és a dir, l’estudiant haurà d’abonar la part del recàrrec</a:t>
            </a:r>
            <a:r>
              <a:rPr lang="ca-ES" sz="1800" dirty="0" smtClean="0"/>
              <a:t>.</a:t>
            </a:r>
            <a:endParaRPr lang="ca-ES" sz="1800" b="1" u="sng" dirty="0" smtClean="0"/>
          </a:p>
          <a:p>
            <a:pPr marL="0" indent="0">
              <a:buNone/>
            </a:pPr>
            <a:endParaRPr lang="ca-ES" dirty="0"/>
          </a:p>
          <a:p>
            <a:pPr marL="0" indent="0">
              <a:buNone/>
            </a:pPr>
            <a:endParaRPr lang="ca-ES" b="1" dirty="0"/>
          </a:p>
          <a:p>
            <a:pPr marL="0" indent="0">
              <a:buNone/>
            </a:pPr>
            <a:r>
              <a:rPr lang="ca-ES" dirty="0"/>
              <a:t> </a:t>
            </a:r>
          </a:p>
          <a:p>
            <a:pPr marL="0" indent="0">
              <a:buNone/>
            </a:pPr>
            <a:endParaRPr lang="ca-ES" sz="2000" dirty="0" smtClean="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70</a:t>
            </a:fld>
            <a:endParaRPr lang="es-ES"/>
          </a:p>
        </p:txBody>
      </p:sp>
    </p:spTree>
    <p:extLst>
      <p:ext uri="{BB962C8B-B14F-4D97-AF65-F5344CB8AC3E}">
        <p14:creationId xmlns:p14="http://schemas.microsoft.com/office/powerpoint/2010/main" xmlns="" val="11279986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124744"/>
            <a:ext cx="7738516" cy="5256584"/>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r>
              <a:rPr lang="ca-ES" b="1" u="sng" dirty="0" smtClean="0"/>
              <a:t>Aplicació </a:t>
            </a:r>
            <a:r>
              <a:rPr lang="ca-ES" b="1" u="sng" dirty="0"/>
              <a:t>en cursos </a:t>
            </a:r>
            <a:r>
              <a:rPr lang="ca-ES" b="1" u="sng" dirty="0" smtClean="0"/>
              <a:t>anteriors – Concrecions</a:t>
            </a:r>
          </a:p>
          <a:p>
            <a:pPr lvl="0"/>
            <a:r>
              <a:rPr lang="ca-ES" sz="2000" b="1" dirty="0" smtClean="0"/>
              <a:t>Equivalències dels crèdits amb MH</a:t>
            </a:r>
          </a:p>
          <a:p>
            <a:pPr lvl="0"/>
            <a:endParaRPr lang="ca-ES" sz="2000" b="1" dirty="0" smtClean="0"/>
          </a:p>
          <a:p>
            <a:pPr lvl="1"/>
            <a:r>
              <a:rPr lang="ca-ES" sz="1800" b="1" dirty="0" smtClean="0"/>
              <a:t>Cicle a grau: </a:t>
            </a:r>
            <a:r>
              <a:rPr lang="ca-ES" sz="1800" dirty="0" smtClean="0"/>
              <a:t>1 </a:t>
            </a:r>
            <a:r>
              <a:rPr lang="ca-ES" sz="1800" dirty="0"/>
              <a:t>crèdit cicle = 0,8 crèdits </a:t>
            </a:r>
            <a:r>
              <a:rPr lang="ca-ES" sz="1800" dirty="0" smtClean="0"/>
              <a:t>grau/màster.</a:t>
            </a:r>
          </a:p>
          <a:p>
            <a:pPr lvl="1"/>
            <a:r>
              <a:rPr lang="ca-ES" sz="1800" b="1" dirty="0" smtClean="0"/>
              <a:t>Grau a següents estudis </a:t>
            </a:r>
            <a:r>
              <a:rPr lang="ca-ES" sz="1800" b="1" dirty="0"/>
              <a:t>de grau o </a:t>
            </a:r>
            <a:r>
              <a:rPr lang="ca-ES" sz="1800" b="1" dirty="0" smtClean="0"/>
              <a:t>màster: </a:t>
            </a:r>
            <a:r>
              <a:rPr lang="ca-ES" sz="1800" dirty="0" smtClean="0"/>
              <a:t>1 crèdit </a:t>
            </a:r>
            <a:r>
              <a:rPr lang="ca-ES" sz="1800" dirty="0"/>
              <a:t>grau = 1 crèdit de </a:t>
            </a:r>
            <a:r>
              <a:rPr lang="ca-ES" sz="1800" dirty="0" smtClean="0"/>
              <a:t>màster.</a:t>
            </a:r>
          </a:p>
          <a:p>
            <a:pPr lvl="1"/>
            <a:r>
              <a:rPr lang="ca-ES" sz="1800" b="1" dirty="0" smtClean="0"/>
              <a:t>Màster a següents estudis </a:t>
            </a:r>
            <a:r>
              <a:rPr lang="ca-ES" sz="1800" b="1" dirty="0"/>
              <a:t>de grau o </a:t>
            </a:r>
            <a:r>
              <a:rPr lang="ca-ES" sz="1800" b="1" dirty="0" smtClean="0"/>
              <a:t>màster: </a:t>
            </a:r>
            <a:r>
              <a:rPr lang="ca-ES" sz="1800" dirty="0" smtClean="0"/>
              <a:t>1 </a:t>
            </a:r>
            <a:r>
              <a:rPr lang="ca-ES" sz="1800" dirty="0"/>
              <a:t>crèdit màster = 1 crèdit de grau.  </a:t>
            </a:r>
            <a:endParaRPr lang="ca-ES" sz="1800" dirty="0" smtClean="0"/>
          </a:p>
          <a:p>
            <a:pPr lvl="1"/>
            <a:r>
              <a:rPr lang="ca-ES" sz="1800" dirty="0" smtClean="0"/>
              <a:t>Es </a:t>
            </a:r>
            <a:r>
              <a:rPr lang="ca-ES" sz="1800" dirty="0"/>
              <a:t>poden aplicar a un nombre equivalent de crèdits reconeguts </a:t>
            </a:r>
            <a:r>
              <a:rPr lang="ca-ES" sz="1800" dirty="0" smtClean="0"/>
              <a:t>amb </a:t>
            </a:r>
            <a:r>
              <a:rPr lang="ca-ES" sz="1800" dirty="0"/>
              <a:t>equivalència 1 a 1. </a:t>
            </a:r>
          </a:p>
          <a:p>
            <a:pPr marL="0" lvl="0" indent="0">
              <a:buNone/>
            </a:pPr>
            <a:endParaRPr lang="ca-ES" sz="1800" dirty="0"/>
          </a:p>
          <a:p>
            <a:pPr marL="0" lvl="0" indent="0">
              <a:buNone/>
            </a:pPr>
            <a:r>
              <a:rPr lang="ca-ES" sz="1800" dirty="0" smtClean="0"/>
              <a:t>La deducció </a:t>
            </a:r>
            <a:r>
              <a:rPr lang="ca-ES" sz="1800" dirty="0"/>
              <a:t>es pot aplicar </a:t>
            </a:r>
            <a:r>
              <a:rPr lang="ca-ES" sz="1800" dirty="0" smtClean="0"/>
              <a:t>a les matricules de màster que puguin matricular-se per accedir al doctorat, però no a la tutela.</a:t>
            </a:r>
            <a:endParaRPr lang="ca-ES" dirty="0"/>
          </a:p>
          <a:p>
            <a:pPr marL="0" indent="0">
              <a:buNone/>
            </a:pPr>
            <a:endParaRPr lang="ca-ES" b="1" dirty="0"/>
          </a:p>
          <a:p>
            <a:pPr marL="0" indent="0">
              <a:buNone/>
            </a:pPr>
            <a:r>
              <a:rPr lang="ca-ES" dirty="0"/>
              <a:t> </a:t>
            </a:r>
          </a:p>
          <a:p>
            <a:pPr marL="0" indent="0">
              <a:buNone/>
            </a:pPr>
            <a:endParaRPr lang="ca-ES" sz="2000" dirty="0" smtClean="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71</a:t>
            </a:fld>
            <a:endParaRPr lang="es-ES"/>
          </a:p>
        </p:txBody>
      </p:sp>
    </p:spTree>
    <p:extLst>
      <p:ext uri="{BB962C8B-B14F-4D97-AF65-F5344CB8AC3E}">
        <p14:creationId xmlns:p14="http://schemas.microsoft.com/office/powerpoint/2010/main" xmlns="" val="7705769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124744"/>
            <a:ext cx="7738516" cy="5472608"/>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r>
              <a:rPr lang="ca-ES" b="1" u="sng" dirty="0" smtClean="0"/>
              <a:t>Aplicació </a:t>
            </a:r>
            <a:r>
              <a:rPr lang="ca-ES" b="1" u="sng" dirty="0"/>
              <a:t>en cursos </a:t>
            </a:r>
            <a:r>
              <a:rPr lang="ca-ES" b="1" u="sng" dirty="0" smtClean="0"/>
              <a:t>anteriors – Concrecions</a:t>
            </a:r>
          </a:p>
          <a:p>
            <a:pPr lvl="0"/>
            <a:endParaRPr lang="ca-ES" sz="1800" dirty="0" smtClean="0"/>
          </a:p>
          <a:p>
            <a:pPr lvl="0"/>
            <a:r>
              <a:rPr lang="ca-ES" sz="1800" dirty="0" smtClean="0"/>
              <a:t>Crèdits </a:t>
            </a:r>
            <a:r>
              <a:rPr lang="ca-ES" sz="1800" dirty="0"/>
              <a:t>reconeguts, assimilats, incorporats a l’expedient, experiència laboral, </a:t>
            </a:r>
            <a:r>
              <a:rPr lang="ca-ES" sz="1800" dirty="0" smtClean="0"/>
              <a:t>etc.: no </a:t>
            </a:r>
            <a:r>
              <a:rPr lang="ca-ES" sz="1800" dirty="0"/>
              <a:t>tindran la consideració d’avaluats amb </a:t>
            </a:r>
            <a:r>
              <a:rPr lang="ca-ES" sz="1800" dirty="0" smtClean="0"/>
              <a:t>MH, </a:t>
            </a:r>
            <a:r>
              <a:rPr lang="ca-ES" sz="1800" dirty="0"/>
              <a:t>ja que no corresponen a assignatures cursades.</a:t>
            </a:r>
          </a:p>
          <a:p>
            <a:endParaRPr lang="ca-ES" sz="1800" dirty="0"/>
          </a:p>
          <a:p>
            <a:pPr lvl="0"/>
            <a:r>
              <a:rPr lang="ca-ES" sz="1800" dirty="0" smtClean="0"/>
              <a:t>Menció </a:t>
            </a:r>
            <a:r>
              <a:rPr lang="ca-ES" sz="1800" dirty="0"/>
              <a:t>de </a:t>
            </a:r>
            <a:r>
              <a:rPr lang="ca-ES" sz="1800" dirty="0" smtClean="0"/>
              <a:t>MH </a:t>
            </a:r>
            <a:r>
              <a:rPr lang="ca-ES" sz="1800" dirty="0"/>
              <a:t>corresponent a assignatures cursades en </a:t>
            </a:r>
            <a:r>
              <a:rPr lang="ca-ES" sz="1800" dirty="0" smtClean="0"/>
              <a:t>mobilitat: mateixa </a:t>
            </a:r>
            <a:r>
              <a:rPr lang="ca-ES" sz="1800" dirty="0"/>
              <a:t>consideració que </a:t>
            </a:r>
            <a:r>
              <a:rPr lang="ca-ES" sz="1800" dirty="0" smtClean="0"/>
              <a:t>l’obtinguda en assignatures cursades a </a:t>
            </a:r>
            <a:r>
              <a:rPr lang="ca-ES" sz="1800" dirty="0"/>
              <a:t>la pròpia </a:t>
            </a:r>
            <a:r>
              <a:rPr lang="ca-ES" sz="1800" dirty="0" smtClean="0"/>
              <a:t>UPC sempre </a:t>
            </a:r>
            <a:r>
              <a:rPr lang="ca-ES" sz="1800" dirty="0"/>
              <a:t>i quan, a judici del centre docent, els criteris d’assignació de la menció siguin els </a:t>
            </a:r>
            <a:r>
              <a:rPr lang="ca-ES" sz="1800" dirty="0" smtClean="0"/>
              <a:t>mateixos, i estiguin </a:t>
            </a:r>
            <a:r>
              <a:rPr lang="ca-ES" sz="1800" dirty="0" err="1" smtClean="0"/>
              <a:t>entardes</a:t>
            </a:r>
            <a:r>
              <a:rPr lang="ca-ES" sz="1800" dirty="0" smtClean="0"/>
              <a:t> a l’expedient.  </a:t>
            </a:r>
            <a:endParaRPr lang="ca-ES" sz="1800" dirty="0"/>
          </a:p>
          <a:p>
            <a:endParaRPr lang="ca-ES" sz="1800" dirty="0"/>
          </a:p>
          <a:p>
            <a:pPr lvl="0"/>
            <a:r>
              <a:rPr lang="ca-ES" sz="1800" dirty="0" smtClean="0"/>
              <a:t>Crèdits </a:t>
            </a:r>
            <a:r>
              <a:rPr lang="ca-ES" sz="1800" dirty="0"/>
              <a:t>corresponents a pràctiques en </a:t>
            </a:r>
            <a:r>
              <a:rPr lang="ca-ES" sz="1800" dirty="0" smtClean="0"/>
              <a:t>empresa: com </a:t>
            </a:r>
            <a:r>
              <a:rPr lang="ca-ES" sz="1800" dirty="0"/>
              <a:t>a assignatura que </a:t>
            </a:r>
            <a:r>
              <a:rPr lang="ca-ES" sz="1800" dirty="0" smtClean="0"/>
              <a:t>són</a:t>
            </a:r>
            <a:r>
              <a:rPr lang="ca-ES" sz="1800" dirty="0"/>
              <a:t>, tindran la mateixa </a:t>
            </a:r>
            <a:r>
              <a:rPr lang="ca-ES" sz="1800" dirty="0" smtClean="0"/>
              <a:t>consideració</a:t>
            </a:r>
            <a:r>
              <a:rPr lang="ca-ES" sz="1800" dirty="0"/>
              <a:t>.</a:t>
            </a:r>
            <a:endParaRPr lang="ca-ES" b="1" u="sng" dirty="0" smtClean="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72</a:t>
            </a:fld>
            <a:endParaRPr lang="es-ES"/>
          </a:p>
        </p:txBody>
      </p:sp>
    </p:spTree>
    <p:extLst>
      <p:ext uri="{BB962C8B-B14F-4D97-AF65-F5344CB8AC3E}">
        <p14:creationId xmlns:p14="http://schemas.microsoft.com/office/powerpoint/2010/main" xmlns="" val="22639495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124744"/>
            <a:ext cx="7738516" cy="5472608"/>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r>
              <a:rPr lang="ca-ES" b="1" u="sng" dirty="0" smtClean="0"/>
              <a:t>Aplicació </a:t>
            </a:r>
            <a:r>
              <a:rPr lang="ca-ES" b="1" u="sng" dirty="0"/>
              <a:t>en cursos </a:t>
            </a:r>
            <a:r>
              <a:rPr lang="ca-ES" b="1" u="sng" dirty="0" smtClean="0"/>
              <a:t>anteriors – Concrecions</a:t>
            </a:r>
          </a:p>
          <a:p>
            <a:pPr lvl="0"/>
            <a:endParaRPr lang="ca-ES" sz="1800" dirty="0" smtClean="0"/>
          </a:p>
          <a:p>
            <a:pPr marL="0" indent="0">
              <a:buNone/>
            </a:pPr>
            <a:endParaRPr lang="ca-ES" sz="1800" dirty="0"/>
          </a:p>
          <a:p>
            <a:pPr lvl="0"/>
            <a:r>
              <a:rPr lang="ca-ES" sz="1800" dirty="0"/>
              <a:t>Atès que l’aplicació d’aquests criteris no és recíproca entre les universitats catalanes, només s’aplicaran les exempcions al estudiants de la UPC.  </a:t>
            </a:r>
          </a:p>
          <a:p>
            <a:pPr marL="0" indent="0">
              <a:buNone/>
            </a:pPr>
            <a:endParaRPr lang="ca-ES" sz="1800" dirty="0"/>
          </a:p>
          <a:p>
            <a:pPr lvl="0"/>
            <a:r>
              <a:rPr lang="ca-ES" sz="1800" dirty="0"/>
              <a:t>Aquests criteris s’aplicaran als </a:t>
            </a:r>
            <a:r>
              <a:rPr lang="ca-ES" sz="1800" dirty="0" smtClean="0"/>
              <a:t>centres </a:t>
            </a:r>
            <a:r>
              <a:rPr lang="ca-ES" sz="1800" dirty="0"/>
              <a:t>propis de la </a:t>
            </a:r>
            <a:r>
              <a:rPr lang="ca-ES" sz="1800" dirty="0" smtClean="0"/>
              <a:t>UPC i centres </a:t>
            </a:r>
            <a:r>
              <a:rPr lang="ca-ES" sz="1800" dirty="0"/>
              <a:t>adscrits en procés d’integració que apliquin preus </a:t>
            </a:r>
            <a:r>
              <a:rPr lang="ca-ES" sz="1800" dirty="0" smtClean="0"/>
              <a:t>públics </a:t>
            </a:r>
            <a:r>
              <a:rPr lang="ca-ES" sz="1800" dirty="0"/>
              <a:t>(EUETIB i Igualada</a:t>
            </a:r>
            <a:r>
              <a:rPr lang="ca-ES" sz="1800" dirty="0" smtClean="0"/>
              <a:t>).</a:t>
            </a:r>
            <a:endParaRPr lang="ca-ES" sz="1800" dirty="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73</a:t>
            </a:fld>
            <a:endParaRPr lang="es-ES"/>
          </a:p>
        </p:txBody>
      </p:sp>
    </p:spTree>
    <p:extLst>
      <p:ext uri="{BB962C8B-B14F-4D97-AF65-F5344CB8AC3E}">
        <p14:creationId xmlns:p14="http://schemas.microsoft.com/office/powerpoint/2010/main" xmlns="" val="220319272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124744"/>
            <a:ext cx="7738516" cy="5472608"/>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r>
              <a:rPr lang="ca-ES" b="1" u="sng" dirty="0" smtClean="0"/>
              <a:t>Aplicació </a:t>
            </a:r>
            <a:r>
              <a:rPr lang="ca-ES" b="1" u="sng" dirty="0"/>
              <a:t>en cursos </a:t>
            </a:r>
            <a:r>
              <a:rPr lang="ca-ES" b="1" u="sng" dirty="0" smtClean="0"/>
              <a:t>anteriors – Concrecions</a:t>
            </a:r>
          </a:p>
          <a:p>
            <a:pPr lvl="0"/>
            <a:endParaRPr lang="ca-ES" sz="1800" dirty="0" smtClean="0"/>
          </a:p>
          <a:p>
            <a:pPr lvl="0"/>
            <a:r>
              <a:rPr lang="ca-ES" sz="1800" dirty="0" smtClean="0"/>
              <a:t>D’acord </a:t>
            </a:r>
            <a:r>
              <a:rPr lang="ca-ES" sz="1800" dirty="0"/>
              <a:t>amb les instruccions del Ministeri d’Educació, si un estudiant obté una </a:t>
            </a:r>
            <a:r>
              <a:rPr lang="ca-ES" sz="1800" dirty="0" smtClean="0"/>
              <a:t>beca </a:t>
            </a:r>
            <a:r>
              <a:rPr lang="ca-ES" sz="1800" dirty="0"/>
              <a:t>els crèdits obtinguts </a:t>
            </a:r>
            <a:r>
              <a:rPr lang="ca-ES" sz="1800" dirty="0" smtClean="0"/>
              <a:t>amb MH en </a:t>
            </a:r>
            <a:r>
              <a:rPr lang="ca-ES" sz="1800" dirty="0"/>
              <a:t>el curs </a:t>
            </a:r>
            <a:r>
              <a:rPr lang="ca-ES" sz="1800" dirty="0" smtClean="0"/>
              <a:t>anterior </a:t>
            </a:r>
            <a:r>
              <a:rPr lang="ca-ES" sz="1800" dirty="0"/>
              <a:t>es consideren aplicats, i no formen part del component de matrícula de la beca.</a:t>
            </a:r>
          </a:p>
          <a:p>
            <a:endParaRPr lang="ca-ES" sz="1800" dirty="0"/>
          </a:p>
          <a:p>
            <a:pPr lvl="0"/>
            <a:r>
              <a:rPr lang="ca-ES" sz="1800" dirty="0" smtClean="0"/>
              <a:t>Olimpíades: només </a:t>
            </a:r>
            <a:r>
              <a:rPr lang="ca-ES" sz="1800" dirty="0"/>
              <a:t>el primer any acadèmic</a:t>
            </a:r>
            <a:r>
              <a:rPr lang="ca-ES" sz="1800" dirty="0" smtClean="0"/>
              <a:t>. </a:t>
            </a:r>
            <a:r>
              <a:rPr lang="ca-ES" sz="1800" dirty="0"/>
              <a:t>No s’acumula encara que </a:t>
            </a:r>
            <a:r>
              <a:rPr lang="ca-ES" sz="1800" dirty="0" smtClean="0"/>
              <a:t>hi hagi </a:t>
            </a:r>
            <a:r>
              <a:rPr lang="ca-ES" sz="1800" dirty="0"/>
              <a:t>més d’una.  </a:t>
            </a:r>
            <a:endParaRPr lang="ca-ES" sz="1800" dirty="0" smtClean="0"/>
          </a:p>
          <a:p>
            <a:pPr lvl="0"/>
            <a:endParaRPr lang="ca-ES" sz="1800" dirty="0"/>
          </a:p>
          <a:p>
            <a:pPr lvl="0"/>
            <a:r>
              <a:rPr lang="ca-ES" sz="1800" dirty="0" smtClean="0"/>
              <a:t>Es podran aplicar els crèdits de MH de grau a </a:t>
            </a:r>
            <a:r>
              <a:rPr lang="ca-ES" sz="1800" dirty="0" err="1" smtClean="0"/>
              <a:t>Master</a:t>
            </a:r>
            <a:r>
              <a:rPr lang="ca-ES" sz="1800" dirty="0" smtClean="0"/>
              <a:t>, si és en el curs immediatament posterior.</a:t>
            </a:r>
            <a:endParaRPr lang="ca-ES" sz="1800" dirty="0"/>
          </a:p>
          <a:p>
            <a:pPr marL="0" indent="0">
              <a:buNone/>
            </a:pPr>
            <a:endParaRPr lang="ca-ES" sz="1800" dirty="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74</a:t>
            </a:fld>
            <a:endParaRPr lang="es-ES"/>
          </a:p>
        </p:txBody>
      </p:sp>
    </p:spTree>
    <p:extLst>
      <p:ext uri="{BB962C8B-B14F-4D97-AF65-F5344CB8AC3E}">
        <p14:creationId xmlns:p14="http://schemas.microsoft.com/office/powerpoint/2010/main" xmlns="" val="116924906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a:xfrm>
            <a:off x="865932" y="1124744"/>
            <a:ext cx="7954540" cy="5616624"/>
          </a:xfrm>
        </p:spPr>
        <p:txBody>
          <a:bodyPr/>
          <a:lstStyle/>
          <a:p>
            <a:pPr marL="0" indent="0">
              <a:buNone/>
            </a:pPr>
            <a:r>
              <a:rPr lang="ca-ES" b="1" dirty="0"/>
              <a:t>Tractament Matrícules d’Honor, Premi extraordinari de batxillerat//Olimpíades i Final </a:t>
            </a:r>
            <a:r>
              <a:rPr lang="ca-ES" b="1" dirty="0" smtClean="0"/>
              <a:t>d’estudis</a:t>
            </a:r>
          </a:p>
          <a:p>
            <a:pPr marL="0" indent="0">
              <a:buNone/>
            </a:pPr>
            <a:endParaRPr lang="ca-ES" sz="1800" dirty="0" smtClean="0"/>
          </a:p>
          <a:p>
            <a:pPr marL="0" indent="0">
              <a:buNone/>
            </a:pPr>
            <a:r>
              <a:rPr lang="ca-ES" b="1" u="sng" dirty="0"/>
              <a:t>Règim transitori</a:t>
            </a:r>
          </a:p>
          <a:p>
            <a:r>
              <a:rPr lang="ca-ES" sz="1800" dirty="0" smtClean="0"/>
              <a:t>Al </a:t>
            </a:r>
            <a:r>
              <a:rPr lang="ca-ES" sz="1800" dirty="0"/>
              <a:t>llarg del curs </a:t>
            </a:r>
            <a:r>
              <a:rPr lang="ca-ES" sz="1800" dirty="0" smtClean="0"/>
              <a:t>2014/15 </a:t>
            </a:r>
            <a:r>
              <a:rPr lang="ca-ES" sz="1800" dirty="0"/>
              <a:t>s’estableix un règim transitori, de forma que els estudiants pugin </a:t>
            </a:r>
            <a:r>
              <a:rPr lang="ca-ES" sz="1800" dirty="0" smtClean="0"/>
              <a:t>gaudir </a:t>
            </a:r>
            <a:r>
              <a:rPr lang="ca-ES" sz="1800" dirty="0"/>
              <a:t>durant aquest </a:t>
            </a:r>
            <a:r>
              <a:rPr lang="ca-ES" sz="1800" dirty="0" smtClean="0"/>
              <a:t>curs </a:t>
            </a:r>
            <a:r>
              <a:rPr lang="ca-ES" sz="1800" dirty="0"/>
              <a:t>dels crèdits de la </a:t>
            </a:r>
            <a:r>
              <a:rPr lang="ca-ES" sz="1800" dirty="0" smtClean="0"/>
              <a:t>bossa, </a:t>
            </a:r>
            <a:r>
              <a:rPr lang="ca-ES" sz="1800" dirty="0"/>
              <a:t>independentment del curs acadèmic </a:t>
            </a:r>
            <a:r>
              <a:rPr lang="ca-ES" sz="1800" dirty="0" smtClean="0"/>
              <a:t>en què els </a:t>
            </a:r>
            <a:r>
              <a:rPr lang="ca-ES" sz="1800" dirty="0"/>
              <a:t>hagin obtingut.</a:t>
            </a:r>
          </a:p>
          <a:p>
            <a:endParaRPr lang="ca-ES" sz="1800" dirty="0"/>
          </a:p>
          <a:p>
            <a:r>
              <a:rPr lang="ca-ES" sz="1800" dirty="0"/>
              <a:t>S’han incorporat les bosses de MH existents per al curs acadèmic </a:t>
            </a:r>
            <a:r>
              <a:rPr lang="ca-ES" sz="1800" dirty="0" smtClean="0"/>
              <a:t>2014/15</a:t>
            </a:r>
            <a:r>
              <a:rPr lang="ca-ES" sz="1800" dirty="0"/>
              <a:t>.</a:t>
            </a:r>
          </a:p>
          <a:p>
            <a:endParaRPr lang="ca-ES" sz="1800" dirty="0"/>
          </a:p>
          <a:p>
            <a:r>
              <a:rPr lang="ca-ES" sz="1800" dirty="0"/>
              <a:t>S’ha definit un protocol manual de funcionament per incorporar </a:t>
            </a:r>
            <a:r>
              <a:rPr lang="ca-ES" sz="1800" dirty="0" smtClean="0"/>
              <a:t>MH d’expedients </a:t>
            </a:r>
            <a:r>
              <a:rPr lang="ca-ES" sz="1800" dirty="0"/>
              <a:t>corresponents a altres estudis.</a:t>
            </a:r>
          </a:p>
          <a:p>
            <a:endParaRPr lang="ca-ES" sz="1800" dirty="0"/>
          </a:p>
          <a:p>
            <a:r>
              <a:rPr lang="ca-ES" sz="1800" dirty="0"/>
              <a:t>S’estan analitzant els casos “extrems” per tal de definir criteris d’aplicació</a:t>
            </a:r>
          </a:p>
          <a:p>
            <a:endParaRPr lang="ca-ES" sz="1800" dirty="0" smtClean="0"/>
          </a:p>
          <a:p>
            <a:r>
              <a:rPr lang="ca-ES" sz="1800" dirty="0" smtClean="0"/>
              <a:t>Olimpíades: el </a:t>
            </a:r>
            <a:r>
              <a:rPr lang="ca-ES" sz="1800" dirty="0"/>
              <a:t>curs </a:t>
            </a:r>
            <a:r>
              <a:rPr lang="ca-ES" sz="1800" dirty="0" smtClean="0"/>
              <a:t>2014/15 </a:t>
            </a:r>
            <a:r>
              <a:rPr lang="ca-ES" sz="1800" dirty="0"/>
              <a:t>serà l’últim any d’acumulació</a:t>
            </a:r>
            <a:r>
              <a:rPr lang="ca-ES" sz="1800" dirty="0" smtClean="0"/>
              <a:t>.</a:t>
            </a:r>
            <a:endParaRPr lang="ca-ES" sz="1800" dirty="0"/>
          </a:p>
          <a:p>
            <a:pPr marL="0" indent="0">
              <a:buNone/>
            </a:pPr>
            <a:endParaRPr lang="ca-ES" sz="1800" dirty="0"/>
          </a:p>
        </p:txBody>
      </p:sp>
      <p:sp>
        <p:nvSpPr>
          <p:cNvPr id="3" name="Contenidor de contingut 2"/>
          <p:cNvSpPr>
            <a:spLocks noGrp="1"/>
          </p:cNvSpPr>
          <p:nvPr>
            <p:ph idx="13"/>
          </p:nvPr>
        </p:nvSpPr>
        <p:spPr/>
        <p:txBody>
          <a:bodyPr/>
          <a:lstStyle/>
          <a:p>
            <a:r>
              <a:rPr lang="ca-ES" dirty="0" smtClean="0">
                <a:solidFill>
                  <a:srgbClr val="0070C0"/>
                </a:solidFill>
              </a:rPr>
              <a:t>7. Canvis </a:t>
            </a:r>
            <a:r>
              <a:rPr lang="ca-ES" dirty="0">
                <a:solidFill>
                  <a:srgbClr val="0070C0"/>
                </a:solidFill>
              </a:rPr>
              <a:t>en la gestió de la Matrícula d’Honor</a:t>
            </a:r>
          </a:p>
          <a:p>
            <a:endParaRPr lang="es-ES" dirty="0">
              <a:solidFill>
                <a:srgbClr val="007ABE"/>
              </a:solidFill>
            </a:endParaRP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75</a:t>
            </a:fld>
            <a:endParaRPr lang="es-ES"/>
          </a:p>
        </p:txBody>
      </p:sp>
    </p:spTree>
    <p:extLst>
      <p:ext uri="{BB962C8B-B14F-4D97-AF65-F5344CB8AC3E}">
        <p14:creationId xmlns:p14="http://schemas.microsoft.com/office/powerpoint/2010/main" xmlns="" val="168955849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043608" y="1988840"/>
            <a:ext cx="6696744" cy="4401205"/>
          </a:xfrm>
        </p:spPr>
        <p:txBody>
          <a:bodyPr/>
          <a:lstStyle/>
          <a:p>
            <a:pPr algn="r"/>
            <a:r>
              <a:rPr lang="ca-ES" sz="4000" dirty="0" smtClean="0">
                <a:solidFill>
                  <a:srgbClr val="0070C0"/>
                </a:solidFill>
              </a:rPr>
              <a:t>8. Beques </a:t>
            </a:r>
            <a:r>
              <a:rPr lang="ca-ES" sz="4000" dirty="0">
                <a:solidFill>
                  <a:srgbClr val="0070C0"/>
                </a:solidFill>
              </a:rPr>
              <a:t>i canvis en les matrícules</a:t>
            </a:r>
            <a:br>
              <a:rPr lang="ca-ES" sz="4000" dirty="0">
                <a:solidFill>
                  <a:srgbClr val="0070C0"/>
                </a:solidFill>
              </a:rPr>
            </a:br>
            <a:r>
              <a:rPr lang="ca-ES" sz="4000" dirty="0">
                <a:solidFill>
                  <a:srgbClr val="0070C0"/>
                </a:solidFill>
              </a:rPr>
              <a:t/>
            </a:r>
            <a:br>
              <a:rPr lang="ca-ES" sz="4000" dirty="0">
                <a:solidFill>
                  <a:srgbClr val="0070C0"/>
                </a:solidFill>
              </a:rPr>
            </a:br>
            <a:r>
              <a:rPr lang="ca-ES" sz="4000" dirty="0">
                <a:solidFill>
                  <a:srgbClr val="0070C0"/>
                </a:solidFill>
              </a:rPr>
              <a:t/>
            </a:r>
            <a:br>
              <a:rPr lang="ca-ES" sz="4000" dirty="0">
                <a:solidFill>
                  <a:srgbClr val="0070C0"/>
                </a:solidFill>
              </a:rPr>
            </a:br>
            <a:r>
              <a:rPr lang="es-ES" sz="4000" dirty="0"/>
              <a:t/>
            </a:r>
            <a:br>
              <a:rPr lang="es-ES" sz="4000" dirty="0"/>
            </a:br>
            <a:r>
              <a:rPr lang="ca-ES" sz="4000" dirty="0"/>
              <a:t/>
            </a:r>
            <a:br>
              <a:rPr lang="ca-ES" sz="4000" dirty="0"/>
            </a:br>
            <a:endParaRPr lang="es-ES" sz="4000" dirty="0"/>
          </a:p>
        </p:txBody>
      </p:sp>
    </p:spTree>
    <p:extLst>
      <p:ext uri="{BB962C8B-B14F-4D97-AF65-F5344CB8AC3E}">
        <p14:creationId xmlns:p14="http://schemas.microsoft.com/office/powerpoint/2010/main" xmlns="" val="221593306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p:txBody>
          <a:bodyPr/>
          <a:lstStyle/>
          <a:p>
            <a:r>
              <a:rPr lang="ca-ES" dirty="0" smtClean="0"/>
              <a:t>S’han de poder fer matricules de tot el curs a petició de l’estudiant</a:t>
            </a:r>
          </a:p>
          <a:p>
            <a:r>
              <a:rPr lang="ca-ES" dirty="0" smtClean="0"/>
              <a:t>No es poden canviar les matricules associades a una beca (ni general, ni de mobilitat, ni d’altres tipus). Canvien les condicions per les quals han estat atorgades amb el risc – molt cert – de revocació.</a:t>
            </a:r>
          </a:p>
          <a:p>
            <a:r>
              <a:rPr lang="ca-ES" dirty="0" smtClean="0"/>
              <a:t>Dades d’accés a màsters no es revisen i després </a:t>
            </a:r>
            <a:r>
              <a:rPr lang="ca-ES" dirty="0" err="1" smtClean="0"/>
              <a:t>produexien</a:t>
            </a:r>
            <a:r>
              <a:rPr lang="ca-ES" dirty="0" smtClean="0"/>
              <a:t> errors greus en les concessions d’ajuts diversos</a:t>
            </a:r>
            <a:endParaRPr lang="ca-ES" dirty="0"/>
          </a:p>
        </p:txBody>
      </p:sp>
      <p:sp>
        <p:nvSpPr>
          <p:cNvPr id="3" name="Contenidor de contingut 2"/>
          <p:cNvSpPr>
            <a:spLocks noGrp="1"/>
          </p:cNvSpPr>
          <p:nvPr>
            <p:ph idx="13"/>
          </p:nvPr>
        </p:nvSpPr>
        <p:spPr/>
        <p:txBody>
          <a:bodyPr/>
          <a:lstStyle/>
          <a:p>
            <a:r>
              <a:rPr lang="ca-ES" dirty="0" smtClean="0">
                <a:solidFill>
                  <a:srgbClr val="0070C0"/>
                </a:solidFill>
              </a:rPr>
              <a:t>7. </a:t>
            </a:r>
            <a:r>
              <a:rPr lang="ca-ES" dirty="0">
                <a:solidFill>
                  <a:srgbClr val="0070C0"/>
                </a:solidFill>
              </a:rPr>
              <a:t>Beques i canvis en les matrícules</a:t>
            </a:r>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77</a:t>
            </a:fld>
            <a:endParaRPr lang="es-ES"/>
          </a:p>
        </p:txBody>
      </p:sp>
    </p:spTree>
    <p:extLst>
      <p:ext uri="{BB962C8B-B14F-4D97-AF65-F5344CB8AC3E}">
        <p14:creationId xmlns:p14="http://schemas.microsoft.com/office/powerpoint/2010/main" xmlns="" val="246899323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043608" y="1988840"/>
            <a:ext cx="6696744" cy="5016758"/>
          </a:xfrm>
        </p:spPr>
        <p:txBody>
          <a:bodyPr/>
          <a:lstStyle/>
          <a:p>
            <a:pPr algn="r"/>
            <a:r>
              <a:rPr lang="ca-ES" sz="4000" dirty="0" smtClean="0">
                <a:solidFill>
                  <a:srgbClr val="0070C0"/>
                </a:solidFill>
              </a:rPr>
              <a:t>9. </a:t>
            </a:r>
            <a:r>
              <a:rPr lang="ca-ES" sz="4000" dirty="0">
                <a:solidFill>
                  <a:srgbClr val="0070C0"/>
                </a:solidFill>
              </a:rPr>
              <a:t>Legalització de programes d’assignatures</a:t>
            </a:r>
            <a:br>
              <a:rPr lang="ca-ES" sz="4000" dirty="0">
                <a:solidFill>
                  <a:srgbClr val="0070C0"/>
                </a:solidFill>
              </a:rPr>
            </a:br>
            <a:r>
              <a:rPr lang="ca-ES" sz="4000" dirty="0">
                <a:solidFill>
                  <a:srgbClr val="0070C0"/>
                </a:solidFill>
              </a:rPr>
              <a:t/>
            </a:r>
            <a:br>
              <a:rPr lang="ca-ES" sz="4000" dirty="0">
                <a:solidFill>
                  <a:srgbClr val="0070C0"/>
                </a:solidFill>
              </a:rPr>
            </a:br>
            <a:r>
              <a:rPr lang="ca-ES" sz="4000" dirty="0">
                <a:solidFill>
                  <a:srgbClr val="0070C0"/>
                </a:solidFill>
              </a:rPr>
              <a:t/>
            </a:r>
            <a:br>
              <a:rPr lang="ca-ES" sz="4000" dirty="0">
                <a:solidFill>
                  <a:srgbClr val="0070C0"/>
                </a:solidFill>
              </a:rPr>
            </a:br>
            <a:r>
              <a:rPr lang="ca-ES" sz="4000" dirty="0">
                <a:solidFill>
                  <a:srgbClr val="0070C0"/>
                </a:solidFill>
              </a:rPr>
              <a:t/>
            </a:r>
            <a:br>
              <a:rPr lang="ca-ES" sz="4000" dirty="0">
                <a:solidFill>
                  <a:srgbClr val="0070C0"/>
                </a:solidFill>
              </a:rPr>
            </a:br>
            <a:r>
              <a:rPr lang="es-ES" sz="4000" dirty="0"/>
              <a:t/>
            </a:r>
            <a:br>
              <a:rPr lang="es-ES" sz="4000" dirty="0"/>
            </a:br>
            <a:r>
              <a:rPr lang="ca-ES" sz="4000" dirty="0"/>
              <a:t/>
            </a:r>
            <a:br>
              <a:rPr lang="ca-ES" sz="4000" dirty="0"/>
            </a:br>
            <a:endParaRPr lang="es-ES" sz="4000" dirty="0"/>
          </a:p>
        </p:txBody>
      </p:sp>
    </p:spTree>
    <p:extLst>
      <p:ext uri="{BB962C8B-B14F-4D97-AF65-F5344CB8AC3E}">
        <p14:creationId xmlns:p14="http://schemas.microsoft.com/office/powerpoint/2010/main" xmlns="" val="95854875"/>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p:txBody>
          <a:bodyPr/>
          <a:lstStyle/>
          <a:p>
            <a:r>
              <a:rPr lang="ca-ES" dirty="0" smtClean="0">
                <a:solidFill>
                  <a:srgbClr val="0070C0"/>
                </a:solidFill>
              </a:rPr>
              <a:t>9. </a:t>
            </a:r>
            <a:r>
              <a:rPr lang="ca-ES" dirty="0">
                <a:solidFill>
                  <a:srgbClr val="0070C0"/>
                </a:solidFill>
              </a:rPr>
              <a:t>Legalització de programes d’assignatures </a:t>
            </a:r>
            <a:endParaRPr lang="ca-ES" dirty="0"/>
          </a:p>
        </p:txBody>
      </p:sp>
      <p:pic>
        <p:nvPicPr>
          <p:cNvPr id="2052" name="Picture 4"/>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07704" y="2060848"/>
            <a:ext cx="5105400" cy="34956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2053"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71637" y="1052736"/>
            <a:ext cx="5800725" cy="8667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350430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39552" y="1124744"/>
            <a:ext cx="7632848" cy="5472608"/>
          </a:xfrm>
        </p:spPr>
        <p:txBody>
          <a:bodyPr/>
          <a:lstStyle/>
          <a:p>
            <a:pPr marL="0" indent="0">
              <a:buNone/>
            </a:pPr>
            <a:r>
              <a:rPr lang="ca-ES" b="1" dirty="0" smtClean="0"/>
              <a:t>Calendari de treball</a:t>
            </a:r>
          </a:p>
          <a:p>
            <a:pPr marL="628650" indent="-285750"/>
            <a:r>
              <a:rPr lang="ca-ES" sz="1600" b="1" dirty="0" smtClean="0"/>
              <a:t>Del 21 al 30 de novembre: </a:t>
            </a:r>
            <a:r>
              <a:rPr lang="ca-ES" sz="1600" dirty="0" smtClean="0"/>
              <a:t>període que té l’estudiant per realitzar la </a:t>
            </a:r>
            <a:r>
              <a:rPr lang="ca-ES" sz="1600" b="1" dirty="0" smtClean="0"/>
              <a:t>prova de diagnòstic </a:t>
            </a:r>
            <a:r>
              <a:rPr lang="ca-ES" sz="1600" dirty="0" smtClean="0"/>
              <a:t>de nivell </a:t>
            </a:r>
            <a:r>
              <a:rPr lang="ca-ES" sz="1600" b="1" dirty="0" smtClean="0"/>
              <a:t>d’anglès. </a:t>
            </a:r>
            <a:r>
              <a:rPr lang="ca-ES" sz="1600" dirty="0" smtClean="0"/>
              <a:t>Per a la resta d’idiomes, el Servei de Llengües i Terminologia es posarà en contacte directament amb els estudiants per convocar-los a una prova presencial.</a:t>
            </a:r>
            <a:r>
              <a:rPr lang="ca-ES" sz="1600" b="1" dirty="0" smtClean="0"/>
              <a:t/>
            </a:r>
            <a:br>
              <a:rPr lang="ca-ES" sz="1600" b="1" dirty="0" smtClean="0"/>
            </a:br>
            <a:endParaRPr lang="ca-ES" sz="1600" b="1" dirty="0" smtClean="0"/>
          </a:p>
          <a:p>
            <a:pPr marL="628650" indent="-285750"/>
            <a:r>
              <a:rPr lang="ca-ES" sz="1600" b="1" dirty="0" smtClean="0"/>
              <a:t>Del 24 a l’1 de desembre: </a:t>
            </a:r>
            <a:r>
              <a:rPr lang="ca-ES" sz="1600" dirty="0" smtClean="0"/>
              <a:t>període preferent</a:t>
            </a:r>
            <a:r>
              <a:rPr lang="ca-ES" sz="1600" dirty="0" smtClean="0">
                <a:solidFill>
                  <a:srgbClr val="FF0000"/>
                </a:solidFill>
              </a:rPr>
              <a:t> </a:t>
            </a:r>
            <a:r>
              <a:rPr lang="ca-ES" sz="1600" dirty="0" smtClean="0"/>
              <a:t>per</a:t>
            </a:r>
            <a:r>
              <a:rPr lang="ca-ES" sz="1600" b="1" dirty="0" smtClean="0"/>
              <a:t> lliurar el certificat acreditatiu a les secretaries dels centres docents. </a:t>
            </a:r>
            <a:r>
              <a:rPr lang="ca-ES" sz="1600" b="1" dirty="0"/>
              <a:t/>
            </a:r>
            <a:br>
              <a:rPr lang="ca-ES" sz="1600" b="1" dirty="0"/>
            </a:br>
            <a:r>
              <a:rPr lang="ca-ES" sz="1600" i="1" dirty="0" smtClean="0"/>
              <a:t>L’acreditació de B2 es podrà lliurar a les secretaries durant tot el curs.</a:t>
            </a:r>
          </a:p>
          <a:p>
            <a:pPr marL="628650" indent="-285750"/>
            <a:endParaRPr lang="ca-ES" sz="1600" dirty="0" smtClean="0"/>
          </a:p>
          <a:p>
            <a:pPr marL="628650" indent="-285750"/>
            <a:r>
              <a:rPr lang="ca-ES" sz="1600" b="1" dirty="0" smtClean="0"/>
              <a:t>1 de desembre:</a:t>
            </a:r>
            <a:r>
              <a:rPr lang="ca-ES" sz="1600" dirty="0" smtClean="0"/>
              <a:t> </a:t>
            </a:r>
            <a:r>
              <a:rPr lang="ca-ES" sz="1600" b="1" dirty="0" smtClean="0"/>
              <a:t>finalitza</a:t>
            </a:r>
            <a:r>
              <a:rPr lang="ca-ES" sz="1600" dirty="0" smtClean="0"/>
              <a:t> el període per a realitzar la </a:t>
            </a:r>
            <a:r>
              <a:rPr lang="ca-ES" sz="1600" b="1" dirty="0" smtClean="0"/>
              <a:t>prova de diagnòstic</a:t>
            </a:r>
            <a:r>
              <a:rPr lang="ca-ES" sz="1600" dirty="0" smtClean="0"/>
              <a:t>. </a:t>
            </a:r>
          </a:p>
          <a:p>
            <a:pPr marL="628650" indent="-285750"/>
            <a:endParaRPr lang="ca-ES" sz="1600" dirty="0" smtClean="0"/>
          </a:p>
          <a:p>
            <a:pPr marL="628650" indent="-285750"/>
            <a:r>
              <a:rPr lang="ca-ES" sz="1600" b="1" dirty="0" smtClean="0"/>
              <a:t>De l’1 al 15 de desembre: </a:t>
            </a:r>
            <a:r>
              <a:rPr lang="ca-ES" sz="1600" dirty="0" smtClean="0"/>
              <a:t>extracció de dades, valoració del nivell de participació, i </a:t>
            </a:r>
            <a:r>
              <a:rPr lang="ca-ES" sz="1600" b="1" dirty="0" smtClean="0"/>
              <a:t>elaboració del diagnòstic</a:t>
            </a:r>
            <a:r>
              <a:rPr lang="ca-ES" sz="1600" dirty="0" smtClean="0"/>
              <a:t>.</a:t>
            </a:r>
          </a:p>
          <a:p>
            <a:pPr marL="628650" indent="-285750"/>
            <a:endParaRPr lang="ca-ES" sz="1600" dirty="0" smtClean="0"/>
          </a:p>
          <a:p>
            <a:pPr marL="628650" indent="-285750"/>
            <a:r>
              <a:rPr lang="ca-ES" sz="1600" b="1" dirty="0" smtClean="0"/>
              <a:t>Gener de 2015: informació als centres docents </a:t>
            </a:r>
            <a:r>
              <a:rPr lang="ca-ES" sz="1600" dirty="0" smtClean="0"/>
              <a:t>sobre el</a:t>
            </a:r>
            <a:r>
              <a:rPr lang="ca-ES" sz="1600" b="1" dirty="0" smtClean="0"/>
              <a:t> </a:t>
            </a:r>
            <a:r>
              <a:rPr lang="ca-ES" sz="1600" dirty="0" smtClean="0"/>
              <a:t>calendari, procés i ajuts per a l’obtenció de l’acreditació B2, d’acord amb les accions previstes pel Consell </a:t>
            </a:r>
            <a:r>
              <a:rPr lang="ca-ES" sz="1600" dirty="0"/>
              <a:t>Interuniversitari de </a:t>
            </a:r>
            <a:r>
              <a:rPr lang="ca-ES" sz="1600" dirty="0" smtClean="0"/>
              <a:t>Catalunya.</a:t>
            </a:r>
          </a:p>
        </p:txBody>
      </p:sp>
      <p:sp>
        <p:nvSpPr>
          <p:cNvPr id="3" name="2 Marcador de contenido"/>
          <p:cNvSpPr>
            <a:spLocks noGrp="1"/>
          </p:cNvSpPr>
          <p:nvPr>
            <p:ph idx="13"/>
          </p:nvPr>
        </p:nvSpPr>
        <p:spPr>
          <a:xfrm>
            <a:off x="2915817" y="142852"/>
            <a:ext cx="5232452" cy="857256"/>
          </a:xfrm>
        </p:spPr>
        <p:txBody>
          <a:bodyPr/>
          <a:lstStyle/>
          <a:p>
            <a:r>
              <a:rPr lang="ca-ES" sz="1800" dirty="0"/>
              <a:t>DIAGNÒSTIC DEL CONEIXEMENT DE TERCERES LLENGÜES  DELS ESTUDIANTS DE NOU ACCÉS</a:t>
            </a:r>
            <a:endParaRPr lang="es-ES" sz="1800" dirty="0"/>
          </a:p>
          <a:p>
            <a:endParaRPr lang="es-ES" dirty="0"/>
          </a:p>
        </p:txBody>
      </p:sp>
      <p:sp>
        <p:nvSpPr>
          <p:cNvPr id="4" name="3 Marcador de número de diapositiva"/>
          <p:cNvSpPr>
            <a:spLocks noGrp="1"/>
          </p:cNvSpPr>
          <p:nvPr>
            <p:ph type="sldNum" sz="quarter" idx="16"/>
          </p:nvPr>
        </p:nvSpPr>
        <p:spPr/>
        <p:txBody>
          <a:bodyPr/>
          <a:lstStyle/>
          <a:p>
            <a:pPr>
              <a:defRPr/>
            </a:pPr>
            <a:fld id="{9DC42493-048F-47D5-A3E0-FB786CD158C7}" type="slidenum">
              <a:rPr lang="es-ES" smtClean="0">
                <a:solidFill>
                  <a:prstClr val="black"/>
                </a:solidFill>
              </a:rPr>
              <a:pPr>
                <a:defRPr/>
              </a:pPr>
              <a:t>8</a:t>
            </a:fld>
            <a:endParaRPr lang="es-ES" dirty="0">
              <a:solidFill>
                <a:prstClr val="black"/>
              </a:solidFill>
            </a:endParaRPr>
          </a:p>
        </p:txBody>
      </p:sp>
    </p:spTree>
    <p:extLst>
      <p:ext uri="{BB962C8B-B14F-4D97-AF65-F5344CB8AC3E}">
        <p14:creationId xmlns:p14="http://schemas.microsoft.com/office/powerpoint/2010/main" xmlns="" val="2135279674"/>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p:txBody>
          <a:bodyPr/>
          <a:lstStyle/>
          <a:p>
            <a:r>
              <a:rPr lang="ca-ES" dirty="0" smtClean="0">
                <a:solidFill>
                  <a:srgbClr val="0070C0"/>
                </a:solidFill>
              </a:rPr>
              <a:t>9. </a:t>
            </a:r>
            <a:r>
              <a:rPr lang="ca-ES" dirty="0">
                <a:solidFill>
                  <a:srgbClr val="0070C0"/>
                </a:solidFill>
              </a:rPr>
              <a:t>Legalització de programes d’assignatures </a:t>
            </a:r>
            <a:endParaRPr lang="ca-ES" dirty="0"/>
          </a:p>
        </p:txBody>
      </p:sp>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81994" y="2289175"/>
            <a:ext cx="4943475" cy="24669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8"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71637" y="1052736"/>
            <a:ext cx="5800725" cy="8667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65139575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e contingut 1"/>
          <p:cNvSpPr>
            <a:spLocks noGrp="1"/>
          </p:cNvSpPr>
          <p:nvPr>
            <p:ph idx="1"/>
          </p:nvPr>
        </p:nvSpPr>
        <p:spPr/>
        <p:txBody>
          <a:bodyPr/>
          <a:lstStyle/>
          <a:p>
            <a:endParaRPr lang="ca-ES" dirty="0"/>
          </a:p>
        </p:txBody>
      </p:sp>
      <p:sp>
        <p:nvSpPr>
          <p:cNvPr id="3" name="Contenidor de contingut 2"/>
          <p:cNvSpPr>
            <a:spLocks noGrp="1"/>
          </p:cNvSpPr>
          <p:nvPr>
            <p:ph idx="13"/>
          </p:nvPr>
        </p:nvSpPr>
        <p:spPr/>
        <p:txBody>
          <a:bodyPr/>
          <a:lstStyle/>
          <a:p>
            <a:r>
              <a:rPr lang="ca-ES" dirty="0" smtClean="0">
                <a:solidFill>
                  <a:srgbClr val="0070C0"/>
                </a:solidFill>
              </a:rPr>
              <a:t>9. </a:t>
            </a:r>
            <a:r>
              <a:rPr lang="ca-ES" dirty="0">
                <a:solidFill>
                  <a:srgbClr val="0070C0"/>
                </a:solidFill>
              </a:rPr>
              <a:t>Legalització de programes d’assignatures </a:t>
            </a:r>
            <a:endParaRPr lang="ca-ES" dirty="0"/>
          </a:p>
        </p:txBody>
      </p:sp>
      <p:sp>
        <p:nvSpPr>
          <p:cNvPr id="4" name="Contenidor de número de diapositiva 3"/>
          <p:cNvSpPr>
            <a:spLocks noGrp="1"/>
          </p:cNvSpPr>
          <p:nvPr>
            <p:ph type="sldNum" sz="quarter" idx="16"/>
          </p:nvPr>
        </p:nvSpPr>
        <p:spPr/>
        <p:txBody>
          <a:bodyPr/>
          <a:lstStyle/>
          <a:p>
            <a:pPr>
              <a:defRPr/>
            </a:pPr>
            <a:fld id="{A810C267-812F-4BFD-8E44-9233EED49724}" type="slidenum">
              <a:rPr lang="es-ES" smtClean="0"/>
              <a:pPr>
                <a:defRPr/>
              </a:pPr>
              <a:t>81</a:t>
            </a:fld>
            <a:endParaRPr lang="es-ES"/>
          </a:p>
        </p:txBody>
      </p:sp>
    </p:spTree>
    <p:extLst>
      <p:ext uri="{BB962C8B-B14F-4D97-AF65-F5344CB8AC3E}">
        <p14:creationId xmlns:p14="http://schemas.microsoft.com/office/powerpoint/2010/main" xmlns="" val="4072257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39552" y="1124744"/>
            <a:ext cx="7632848" cy="1872208"/>
          </a:xfrm>
        </p:spPr>
        <p:txBody>
          <a:bodyPr/>
          <a:lstStyle/>
          <a:p>
            <a:pPr marL="0" indent="0">
              <a:buNone/>
            </a:pPr>
            <a:r>
              <a:rPr lang="ca-ES" b="1" dirty="0" smtClean="0"/>
              <a:t>Calendari de treball</a:t>
            </a:r>
            <a:br>
              <a:rPr lang="ca-ES" b="1" dirty="0" smtClean="0"/>
            </a:br>
            <a:endParaRPr lang="ca-ES" sz="1600" dirty="0" smtClean="0"/>
          </a:p>
          <a:p>
            <a:pPr marL="628650" indent="-285750"/>
            <a:r>
              <a:rPr lang="ca-ES" sz="1600" b="1" dirty="0" smtClean="0"/>
              <a:t>Gener de 2015: </a:t>
            </a:r>
            <a:r>
              <a:rPr lang="ca-ES" sz="1600" dirty="0" smtClean="0"/>
              <a:t>enviament d’un correu institucional als estudiants participants amb informació específica, segons el nivell obtingut a la prova, sobre calendari, procés i ajuts per a l’obtenció de l’acreditació B2. </a:t>
            </a:r>
            <a:r>
              <a:rPr lang="ca-ES" sz="1600" b="1" dirty="0"/>
              <a:t>	</a:t>
            </a:r>
            <a:endParaRPr lang="ca-ES" sz="1600" b="1" dirty="0" smtClean="0"/>
          </a:p>
        </p:txBody>
      </p:sp>
      <p:sp>
        <p:nvSpPr>
          <p:cNvPr id="3" name="2 Marcador de contenido"/>
          <p:cNvSpPr>
            <a:spLocks noGrp="1"/>
          </p:cNvSpPr>
          <p:nvPr>
            <p:ph idx="13"/>
          </p:nvPr>
        </p:nvSpPr>
        <p:spPr>
          <a:xfrm>
            <a:off x="2915817" y="142852"/>
            <a:ext cx="5232452" cy="857256"/>
          </a:xfrm>
        </p:spPr>
        <p:txBody>
          <a:bodyPr/>
          <a:lstStyle/>
          <a:p>
            <a:r>
              <a:rPr lang="ca-ES" sz="1800" dirty="0"/>
              <a:t>DIAGNÒSTIC DEL CONEIXEMENT DE TERCERES LLENGÜES  DELS ESTUDIANTS DE NOU ACCÉS</a:t>
            </a:r>
            <a:endParaRPr lang="es-ES" sz="1800" dirty="0"/>
          </a:p>
          <a:p>
            <a:endParaRPr lang="es-ES" dirty="0"/>
          </a:p>
        </p:txBody>
      </p:sp>
      <p:sp>
        <p:nvSpPr>
          <p:cNvPr id="4" name="3 Marcador de número de diapositiva"/>
          <p:cNvSpPr>
            <a:spLocks noGrp="1"/>
          </p:cNvSpPr>
          <p:nvPr>
            <p:ph type="sldNum" sz="quarter" idx="16"/>
          </p:nvPr>
        </p:nvSpPr>
        <p:spPr/>
        <p:txBody>
          <a:bodyPr/>
          <a:lstStyle/>
          <a:p>
            <a:pPr>
              <a:defRPr/>
            </a:pPr>
            <a:fld id="{9DC42493-048F-47D5-A3E0-FB786CD158C7}" type="slidenum">
              <a:rPr lang="es-ES" smtClean="0">
                <a:solidFill>
                  <a:prstClr val="black"/>
                </a:solidFill>
              </a:rPr>
              <a:pPr>
                <a:defRPr/>
              </a:pPr>
              <a:t>9</a:t>
            </a:fld>
            <a:endParaRPr lang="es-ES" dirty="0">
              <a:solidFill>
                <a:prstClr val="black"/>
              </a:solidFill>
            </a:endParaRPr>
          </a:p>
        </p:txBody>
      </p:sp>
      <p:sp>
        <p:nvSpPr>
          <p:cNvPr id="6" name="1 Marcador de contenido"/>
          <p:cNvSpPr txBox="1">
            <a:spLocks/>
          </p:cNvSpPr>
          <p:nvPr/>
        </p:nvSpPr>
        <p:spPr bwMode="auto">
          <a:xfrm>
            <a:off x="639026" y="3205499"/>
            <a:ext cx="7695646" cy="28157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007ABE"/>
              </a:buClr>
              <a:buSzPct val="119000"/>
              <a:buFont typeface="Wingdings" pitchFamily="2" charset="2"/>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rgbClr val="007ABE"/>
              </a:buClr>
              <a:buFont typeface="Arial" pitchFamily="34" charset="0"/>
              <a:buChar char="•"/>
              <a:defRPr sz="1600">
                <a:solidFill>
                  <a:schemeClr val="tx1"/>
                </a:solidFill>
                <a:latin typeface="+mn-lt"/>
              </a:defRPr>
            </a:lvl2pPr>
            <a:lvl3pPr marL="1143000" indent="-228600" algn="l" rtl="0" eaLnBrk="1" fontAlgn="base" hangingPunct="1">
              <a:spcBef>
                <a:spcPct val="20000"/>
              </a:spcBef>
              <a:spcAft>
                <a:spcPct val="0"/>
              </a:spcAft>
              <a:buClr>
                <a:srgbClr val="007ABE"/>
              </a:buClr>
              <a:buSzPct val="90000"/>
              <a:buFont typeface="Courier New" pitchFamily="49" charset="0"/>
              <a:buChar char="o"/>
              <a:defRPr sz="13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Font typeface="Wingdings" pitchFamily="2" charset="2"/>
              <a:buNone/>
            </a:pPr>
            <a:r>
              <a:rPr lang="ca-ES" b="1" kern="0" dirty="0" smtClean="0">
                <a:solidFill>
                  <a:prstClr val="black"/>
                </a:solidFill>
              </a:rPr>
              <a:t>Equip de treball i contacte</a:t>
            </a:r>
            <a:br>
              <a:rPr lang="ca-ES" b="1" kern="0" dirty="0" smtClean="0">
                <a:solidFill>
                  <a:prstClr val="black"/>
                </a:solidFill>
              </a:rPr>
            </a:br>
            <a:endParaRPr lang="ca-ES" sz="1600" kern="0" dirty="0" smtClean="0">
              <a:solidFill>
                <a:prstClr val="black"/>
              </a:solidFill>
            </a:endParaRPr>
          </a:p>
          <a:p>
            <a:pPr marL="628650" indent="-285750"/>
            <a:r>
              <a:rPr lang="ca-ES" sz="1600" b="1" kern="0" dirty="0" smtClean="0">
                <a:solidFill>
                  <a:prstClr val="black"/>
                </a:solidFill>
              </a:rPr>
              <a:t>Servei de Llengües i Terminologia</a:t>
            </a:r>
          </a:p>
          <a:p>
            <a:pPr marL="628650" indent="-285750"/>
            <a:r>
              <a:rPr lang="ca-ES" sz="1600" b="1" kern="0" dirty="0" smtClean="0">
                <a:solidFill>
                  <a:prstClr val="black"/>
                </a:solidFill>
              </a:rPr>
              <a:t>Servei de Gestió Acadèmica</a:t>
            </a:r>
          </a:p>
          <a:p>
            <a:pPr marL="628650" indent="-285750"/>
            <a:r>
              <a:rPr lang="ca-ES" sz="1600" b="1" kern="0" dirty="0" smtClean="0">
                <a:solidFill>
                  <a:prstClr val="black"/>
                </a:solidFill>
              </a:rPr>
              <a:t>Servei de Comunicació</a:t>
            </a:r>
          </a:p>
          <a:p>
            <a:pPr marL="628650" indent="-285750"/>
            <a:endParaRPr lang="ca-ES" sz="1600" b="1" kern="0" dirty="0">
              <a:solidFill>
                <a:prstClr val="black"/>
              </a:solidFill>
            </a:endParaRPr>
          </a:p>
          <a:p>
            <a:pPr indent="0">
              <a:buFont typeface="Wingdings" pitchFamily="2" charset="2"/>
              <a:buNone/>
            </a:pPr>
            <a:r>
              <a:rPr lang="ca-ES" sz="1600" b="1" kern="0" dirty="0" smtClean="0">
                <a:solidFill>
                  <a:prstClr val="black"/>
                </a:solidFill>
              </a:rPr>
              <a:t>Consultes dels centres docents: </a:t>
            </a:r>
            <a:r>
              <a:rPr lang="ca-ES" sz="1600" b="1" dirty="0" smtClean="0">
                <a:solidFill>
                  <a:prstClr val="black"/>
                </a:solidFill>
                <a:hlinkClick r:id="rId2"/>
              </a:rPr>
              <a:t>cursos.slt@upc.edu</a:t>
            </a:r>
            <a:endParaRPr lang="ca-ES" sz="1600" b="1" dirty="0" smtClean="0">
              <a:solidFill>
                <a:prstClr val="black"/>
              </a:solidFill>
            </a:endParaRPr>
          </a:p>
          <a:p>
            <a:pPr indent="0">
              <a:buFont typeface="Wingdings" pitchFamily="2" charset="2"/>
              <a:buNone/>
            </a:pPr>
            <a:r>
              <a:rPr lang="ca-ES" sz="1600" b="1" kern="0" dirty="0" smtClean="0">
                <a:solidFill>
                  <a:prstClr val="black"/>
                </a:solidFill>
              </a:rPr>
              <a:t>Formulari per a consultes </a:t>
            </a:r>
            <a:r>
              <a:rPr lang="ca-ES" sz="1600" b="1" kern="0" dirty="0">
                <a:solidFill>
                  <a:prstClr val="black"/>
                </a:solidFill>
              </a:rPr>
              <a:t>dels </a:t>
            </a:r>
            <a:r>
              <a:rPr lang="ca-ES" sz="1600" b="1" kern="0" dirty="0" smtClean="0">
                <a:solidFill>
                  <a:prstClr val="black"/>
                </a:solidFill>
              </a:rPr>
              <a:t>estudiants: </a:t>
            </a:r>
            <a:r>
              <a:rPr lang="ca-ES" sz="1600" u="sng" dirty="0" smtClean="0">
                <a:solidFill>
                  <a:prstClr val="black"/>
                </a:solidFill>
                <a:hlinkClick r:id="rId3"/>
              </a:rPr>
              <a:t>http</a:t>
            </a:r>
            <a:r>
              <a:rPr lang="ca-ES" sz="1600" u="sng" dirty="0">
                <a:solidFill>
                  <a:prstClr val="black"/>
                </a:solidFill>
                <a:hlinkClick r:id="rId3"/>
              </a:rPr>
              <a:t>://www.upc.edu/slt/formulari/consultes-cursos-acreditacio</a:t>
            </a:r>
            <a:endParaRPr lang="ca-ES" sz="1600" dirty="0">
              <a:solidFill>
                <a:prstClr val="black"/>
              </a:solidFill>
            </a:endParaRPr>
          </a:p>
          <a:p>
            <a:pPr indent="0">
              <a:buFont typeface="Wingdings" pitchFamily="2" charset="2"/>
              <a:buNone/>
            </a:pPr>
            <a:r>
              <a:rPr lang="ca-ES" sz="800" dirty="0">
                <a:solidFill>
                  <a:prstClr val="black"/>
                </a:solidFill>
              </a:rPr>
              <a:t/>
            </a:r>
            <a:br>
              <a:rPr lang="ca-ES" sz="800" dirty="0">
                <a:solidFill>
                  <a:prstClr val="black"/>
                </a:solidFill>
              </a:rPr>
            </a:br>
            <a:r>
              <a:rPr lang="ca-ES" sz="800" dirty="0">
                <a:solidFill>
                  <a:prstClr val="black"/>
                </a:solidFill>
              </a:rPr>
              <a:t/>
            </a:r>
            <a:br>
              <a:rPr lang="ca-ES" sz="800" dirty="0">
                <a:solidFill>
                  <a:prstClr val="black"/>
                </a:solidFill>
              </a:rPr>
            </a:br>
            <a:endParaRPr lang="ca-ES" sz="500" b="1" kern="0" dirty="0" smtClean="0">
              <a:solidFill>
                <a:prstClr val="black"/>
              </a:solidFill>
            </a:endParaRPr>
          </a:p>
        </p:txBody>
      </p:sp>
    </p:spTree>
    <p:extLst>
      <p:ext uri="{BB962C8B-B14F-4D97-AF65-F5344CB8AC3E}">
        <p14:creationId xmlns:p14="http://schemas.microsoft.com/office/powerpoint/2010/main" xmlns="" val="738615177"/>
      </p:ext>
    </p:extLst>
  </p:cSld>
  <p:clrMapOvr>
    <a:masterClrMapping/>
  </p:clrMapOvr>
  <p:timing>
    <p:tnLst>
      <p:par>
        <p:cTn id="1" dur="indefinite" restart="never" nodeType="tmRoot"/>
      </p:par>
    </p:tnLst>
  </p:timing>
</p:sld>
</file>

<file path=ppt/theme/theme1.xml><?xml version="1.0" encoding="utf-8"?>
<a:theme xmlns:a="http://schemas.openxmlformats.org/drawingml/2006/main" name="patroUPC201112">
  <a:themeElements>
    <a:clrScheme name="modelUPC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elUPC">
      <a:majorFont>
        <a:latin typeface="Arial"/>
        <a:ea typeface=""/>
        <a:cs typeface=""/>
      </a:majorFont>
      <a:minorFont>
        <a:latin typeface="Arial"/>
        <a:ea typeface=""/>
        <a:cs typeface=""/>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noFill/>
          <a:miter lim="800000"/>
          <a:headEnd/>
          <a:tailEnd/>
        </a:ln>
      </a:spPr>
      <a:bodyPr anchor="ctr">
        <a:spAutoFit/>
      </a:bodyPr>
      <a:lstStyle>
        <a:defPPr>
          <a:defRPr sz="3200" b="1" dirty="0" err="1">
            <a:solidFill>
              <a:srgbClr val="993366"/>
            </a:solidFill>
          </a:defRPr>
        </a:defPPr>
      </a:lstStyle>
    </a:spDef>
  </a:objectDefaults>
  <a:extraClrSchemeLst>
    <a:extraClrScheme>
      <a:clrScheme name="modelUPC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elUPC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elUPC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elUPC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elUPC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elUPC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elUPC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elUPC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elUPC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elUPC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elUPC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elUPC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esentacio_servei_juliol (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elUPC">
      <a:majorFont>
        <a:latin typeface="Arial"/>
        <a:ea typeface=""/>
        <a:cs typeface=""/>
      </a:majorFont>
      <a:minorFont>
        <a:latin typeface="Arial"/>
        <a:ea typeface=""/>
        <a:cs typeface=""/>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noFill/>
          <a:miter lim="800000"/>
          <a:headEnd/>
          <a:tailEnd/>
        </a:ln>
      </a:spPr>
      <a:bodyPr anchor="ctr">
        <a:spAutoFit/>
      </a:bodyPr>
      <a:lstStyle>
        <a:defPPr>
          <a:defRPr sz="3200" b="1" dirty="0" err="1">
            <a:solidFill>
              <a:srgbClr val="993366"/>
            </a:solidFill>
          </a:defRPr>
        </a:defPPr>
      </a:lstStyle>
    </a:spDef>
  </a:objectDefaults>
  <a:extraClrSchemeLst>
    <a:extraClrScheme>
      <a:clrScheme name="modelUPC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elUPC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elUPC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elUPC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elUPC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elUPC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elUPC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elUPC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elUPC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elUPC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elUPC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elUPC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patroUPC201112</Template>
  <TotalTime>1679</TotalTime>
  <Words>6871</Words>
  <Application>Microsoft Office PowerPoint</Application>
  <PresentationFormat>Presentación en pantalla (4:3)</PresentationFormat>
  <Paragraphs>973</Paragraphs>
  <Slides>81</Slides>
  <Notes>0</Notes>
  <HiddenSlides>0</HiddenSlides>
  <MMClips>0</MMClips>
  <ScaleCrop>false</ScaleCrop>
  <HeadingPairs>
    <vt:vector size="4" baseType="variant">
      <vt:variant>
        <vt:lpstr>Tema</vt:lpstr>
      </vt:variant>
      <vt:variant>
        <vt:i4>2</vt:i4>
      </vt:variant>
      <vt:variant>
        <vt:lpstr>Títulos de diapositiva</vt:lpstr>
      </vt:variant>
      <vt:variant>
        <vt:i4>81</vt:i4>
      </vt:variant>
    </vt:vector>
  </HeadingPairs>
  <TitlesOfParts>
    <vt:vector size="83" baseType="lpstr">
      <vt:lpstr>patroUPC201112</vt:lpstr>
      <vt:lpstr>Presentacio_servei_juliol (3)</vt:lpstr>
      <vt:lpstr>Reunió centres  14 de novembre de 2014</vt:lpstr>
      <vt:lpstr>Diapositiva 2</vt:lpstr>
      <vt:lpstr>1. Acreditació del nivell B2 de tercera llengua  (es tractarà a la sessió)    </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3. Balanç de la normativa de pràctiques externes  (presentat a Comissió de Docència i Estudiantat 25.09.2014 i 04.11.2014, i  caps d’estudi 16.10.2014)  </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      </vt:lpstr>
      <vt:lpstr>      </vt:lpstr>
      <vt:lpstr>      </vt:lpstr>
      <vt:lpstr>Diapositiva 34</vt:lpstr>
      <vt:lpstr>Diapositiva 35</vt:lpstr>
      <vt:lpstr>4. Extinció de graus i màsters    (presentat a Comissió de Docencia i Estudiantat 25.10.2014, caps d’estudi i equips de gestió octubre de 2014, aprovat  document per Comissió de Docència i Estudiantat 4.11.2014)  </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Diapositiva 51</vt:lpstr>
      <vt:lpstr>6. Canvis en els programes de mobilitat  (presentat a responsables de Relacions Internacionals acadèmics i de gestió 06.11.2014)    </vt:lpstr>
      <vt:lpstr>Diapositiva 53</vt:lpstr>
      <vt:lpstr>Diapositiva 54</vt:lpstr>
      <vt:lpstr>Diapositiva 55</vt:lpstr>
      <vt:lpstr>Diapositiva 56</vt:lpstr>
      <vt:lpstr>Diapositiva 57</vt:lpstr>
      <vt:lpstr>Diapositiva 58</vt:lpstr>
      <vt:lpstr>Diapositiva 59</vt:lpstr>
      <vt:lpstr>Diapositiva 60</vt:lpstr>
      <vt:lpstr>Diapositiva 61</vt:lpstr>
      <vt:lpstr>Diapositiva 62</vt:lpstr>
      <vt:lpstr>7. Canvis en la gestió de la Matrícula d’Honor   (Aprovat en el document de tarifes i preus del curs 2014-2015)    </vt:lpstr>
      <vt:lpstr>Diapositiva 64</vt:lpstr>
      <vt:lpstr>Diapositiva 65</vt:lpstr>
      <vt:lpstr>Diapositiva 66</vt:lpstr>
      <vt:lpstr>Diapositiva 67</vt:lpstr>
      <vt:lpstr>Diapositiva 68</vt:lpstr>
      <vt:lpstr>Diapositiva 69</vt:lpstr>
      <vt:lpstr>Diapositiva 70</vt:lpstr>
      <vt:lpstr>Diapositiva 71</vt:lpstr>
      <vt:lpstr>Diapositiva 72</vt:lpstr>
      <vt:lpstr>Diapositiva 73</vt:lpstr>
      <vt:lpstr>Diapositiva 74</vt:lpstr>
      <vt:lpstr>Diapositiva 75</vt:lpstr>
      <vt:lpstr>8. Beques i canvis en les matrícules     </vt:lpstr>
      <vt:lpstr>Diapositiva 77</vt:lpstr>
      <vt:lpstr>9. Legalització de programes d’assignatures      </vt:lpstr>
      <vt:lpstr>Diapositiva 79</vt:lpstr>
      <vt:lpstr>Diapositiva 80</vt:lpstr>
      <vt:lpstr>Diapositiva 81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Pràctiques Externes:  2014 Comissió de Docència i Estudiantat</dc:title>
  <dc:creator>Xavi</dc:creator>
  <cp:lastModifiedBy>esther.massaguer</cp:lastModifiedBy>
  <cp:revision>106</cp:revision>
  <cp:lastPrinted>2014-10-15T06:26:16Z</cp:lastPrinted>
  <dcterms:created xsi:type="dcterms:W3CDTF">2014-09-15T13:02:51Z</dcterms:created>
  <dcterms:modified xsi:type="dcterms:W3CDTF">2015-01-20T11:39:03Z</dcterms:modified>
</cp:coreProperties>
</file>