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60" r:id="rId3"/>
    <p:sldId id="262" r:id="rId4"/>
    <p:sldId id="270" r:id="rId5"/>
    <p:sldId id="266" r:id="rId6"/>
    <p:sldId id="267" r:id="rId7"/>
    <p:sldId id="265" r:id="rId8"/>
    <p:sldId id="263" r:id="rId9"/>
    <p:sldId id="264" r:id="rId10"/>
    <p:sldId id="268" r:id="rId11"/>
    <p:sldId id="269" r:id="rId12"/>
  </p:sldIdLst>
  <p:sldSz cx="9144000" cy="6858000" type="screen4x3"/>
  <p:notesSz cx="6662738" cy="9926638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 mitjà 2 - èmfasi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4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capçalera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887186" cy="496332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idx="1"/>
          </p:nvPr>
        </p:nvSpPr>
        <p:spPr>
          <a:xfrm>
            <a:off x="3774011" y="0"/>
            <a:ext cx="2887186" cy="496332"/>
          </a:xfrm>
          <a:prstGeom prst="rect">
            <a:avLst/>
          </a:prstGeom>
        </p:spPr>
        <p:txBody>
          <a:bodyPr vert="horz" lIns="90690" tIns="45345" rIns="90690" bIns="45345" rtlCol="0"/>
          <a:lstStyle>
            <a:lvl1pPr algn="r">
              <a:defRPr sz="1200"/>
            </a:lvl1pPr>
          </a:lstStyle>
          <a:p>
            <a:fld id="{CD3E8A38-D3E7-4078-A6EB-045F921BA20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4" name="Contenidor d'imatge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50900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90" tIns="45345" rIns="90690" bIns="45345" rtlCol="0" anchor="ctr"/>
          <a:lstStyle/>
          <a:p>
            <a:endParaRPr lang="es-ES"/>
          </a:p>
        </p:txBody>
      </p:sp>
      <p:sp>
        <p:nvSpPr>
          <p:cNvPr id="5" name="Contenidor de notes 4"/>
          <p:cNvSpPr>
            <a:spLocks noGrp="1"/>
          </p:cNvSpPr>
          <p:nvPr>
            <p:ph type="body" sz="quarter" idx="3"/>
          </p:nvPr>
        </p:nvSpPr>
        <p:spPr>
          <a:xfrm>
            <a:off x="666274" y="4715154"/>
            <a:ext cx="5330190" cy="4466987"/>
          </a:xfrm>
          <a:prstGeom prst="rect">
            <a:avLst/>
          </a:prstGeom>
        </p:spPr>
        <p:txBody>
          <a:bodyPr vert="horz" lIns="90690" tIns="45345" rIns="90690" bIns="45345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887186" cy="496332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774011" y="9428584"/>
            <a:ext cx="2887186" cy="496332"/>
          </a:xfrm>
          <a:prstGeom prst="rect">
            <a:avLst/>
          </a:prstGeom>
        </p:spPr>
        <p:txBody>
          <a:bodyPr vert="horz" lIns="90690" tIns="45345" rIns="90690" bIns="45345" rtlCol="0" anchor="b"/>
          <a:lstStyle>
            <a:lvl1pPr algn="r">
              <a:defRPr sz="1200"/>
            </a:lvl1pPr>
          </a:lstStyle>
          <a:p>
            <a:fld id="{57F4F0CE-8514-485B-850A-C58FC2676A19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C6E19D-B459-4401-9A38-CDA4ACE30761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Subtíto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a-ES" smtClean="0"/>
              <a:t>Feu clic aquí per editar l'estil de subtítols del patró.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9A7B-F416-4A62-81A2-8AF8E365DEF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4090-2ABC-4712-8224-019591F9B5B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ol i text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9A7B-F416-4A62-81A2-8AF8E365DEF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4090-2ABC-4712-8224-019591F9B5B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ol vertical 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9A7B-F416-4A62-81A2-8AF8E365DEF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4090-2ABC-4712-8224-019591F9B5B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ol i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9A7B-F416-4A62-81A2-8AF8E365DEF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4090-2ABC-4712-8224-019591F9B5B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pçalera de la sec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9A7B-F416-4A62-81A2-8AF8E365DEF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4090-2ABC-4712-8224-019591F9B5B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ct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9A7B-F416-4A62-81A2-8AF8E365DEF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4090-2ABC-4712-8224-019591F9B5B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4" name="Contenidor de contingut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5" name="Contenidor de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6" name="Contenidor de contingut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7" name="Contenidor de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9A7B-F416-4A62-81A2-8AF8E365DEF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8" name="Contenidor de peu de pà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Conteni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4090-2ABC-4712-8224-019591F9B5B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omés tít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9A7B-F416-4A62-81A2-8AF8E365DEF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4" name="Contenidor de peu de pà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Conteni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4090-2ABC-4712-8224-019591F9B5B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9A7B-F416-4A62-81A2-8AF8E365DEF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3" name="Contenidor de peu de pà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Conteni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4090-2ABC-4712-8224-019591F9B5B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ingut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contingut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9A7B-F416-4A62-81A2-8AF8E365DEF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4090-2ABC-4712-8224-019591F9B5B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tge amb l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o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'imatg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Contenidor de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a-ES" smtClean="0"/>
              <a:t>Feu clic aquí per editar els estils de text</a:t>
            </a:r>
          </a:p>
        </p:txBody>
      </p:sp>
      <p:sp>
        <p:nvSpPr>
          <p:cNvPr id="5" name="Contenidor de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A9A7B-F416-4A62-81A2-8AF8E365DEF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6" name="Contenidor de peu de pà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Conteni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34090-2ABC-4712-8224-019591F9B5B5}" type="slidenum">
              <a:rPr lang="es-ES" smtClean="0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idor de títo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a-ES" smtClean="0"/>
              <a:t>Feu clic aquí per editar l'estil</a:t>
            </a:r>
            <a:endParaRPr lang="es-ES"/>
          </a:p>
        </p:txBody>
      </p:sp>
      <p:sp>
        <p:nvSpPr>
          <p:cNvPr id="3" name="Contenidor de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a-ES" smtClean="0"/>
              <a:t>Feu clic aquí per editar els estils de text</a:t>
            </a:r>
          </a:p>
          <a:p>
            <a:pPr lvl="1"/>
            <a:r>
              <a:rPr lang="ca-ES" smtClean="0"/>
              <a:t>Segon nivell</a:t>
            </a:r>
          </a:p>
          <a:p>
            <a:pPr lvl="2"/>
            <a:r>
              <a:rPr lang="ca-ES" smtClean="0"/>
              <a:t>Tercer nivell</a:t>
            </a:r>
          </a:p>
          <a:p>
            <a:pPr lvl="3"/>
            <a:r>
              <a:rPr lang="ca-ES" smtClean="0"/>
              <a:t>Quart nivell</a:t>
            </a:r>
          </a:p>
          <a:p>
            <a:pPr lvl="4"/>
            <a:r>
              <a:rPr lang="ca-ES" smtClean="0"/>
              <a:t>Cinquè nivell</a:t>
            </a:r>
            <a:endParaRPr lang="es-ES"/>
          </a:p>
        </p:txBody>
      </p:sp>
      <p:sp>
        <p:nvSpPr>
          <p:cNvPr id="4" name="Contenidor de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1A9A7B-F416-4A62-81A2-8AF8E365DEFD}" type="datetimeFigureOut">
              <a:rPr lang="es-ES" smtClean="0"/>
              <a:pPr/>
              <a:t>28/02/2012</a:t>
            </a:fld>
            <a:endParaRPr lang="es-ES"/>
          </a:p>
        </p:txBody>
      </p:sp>
      <p:sp>
        <p:nvSpPr>
          <p:cNvPr id="5" name="Contenidor de peu de pà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Conteni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F34090-2ABC-4712-8224-019591F9B5B5}" type="slidenum">
              <a:rPr lang="es-ES" smtClean="0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sab.upc.edu/estudis/reconeixements-i-adaptacions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cinda.pucp.edu.pe/index.php" TargetMode="External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sab.upc.edu/nous_estudiants/programes-de-mobilitat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2843808" y="836712"/>
            <a:ext cx="6300192" cy="54168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  <a:defRPr/>
            </a:pPr>
            <a:endParaRPr lang="ca-ES" sz="3600" b="1" dirty="0">
              <a:solidFill>
                <a:srgbClr val="0070C0"/>
              </a:solidFill>
              <a:latin typeface="Tahoma" pitchFamily="34" charset="0"/>
            </a:endParaRPr>
          </a:p>
          <a:p>
            <a:pPr>
              <a:defRPr/>
            </a:pPr>
            <a:r>
              <a:rPr lang="ca-ES" sz="6000" b="1" dirty="0" smtClean="0">
                <a:solidFill>
                  <a:srgbClr val="0070C0"/>
                </a:solidFill>
                <a:latin typeface="Tahoma" pitchFamily="34" charset="0"/>
              </a:rPr>
              <a:t>Bloc optatiu</a:t>
            </a:r>
          </a:p>
          <a:p>
            <a:pPr>
              <a:defRPr/>
            </a:pPr>
            <a:endParaRPr lang="ca-ES" sz="6000" b="1" dirty="0" smtClean="0">
              <a:solidFill>
                <a:srgbClr val="0070C0"/>
              </a:solidFill>
              <a:latin typeface="Tahoma" pitchFamily="34" charset="0"/>
            </a:endParaRPr>
          </a:p>
          <a:p>
            <a:pPr>
              <a:defRPr/>
            </a:pPr>
            <a:r>
              <a:rPr lang="ca-ES" sz="4400" b="1" dirty="0" smtClean="0">
                <a:solidFill>
                  <a:srgbClr val="0070C0"/>
                </a:solidFill>
                <a:latin typeface="Tahoma" pitchFamily="34" charset="0"/>
              </a:rPr>
              <a:t>dels Graus de </a:t>
            </a:r>
            <a:r>
              <a:rPr lang="ca-ES" sz="4400" b="1" dirty="0" err="1" smtClean="0">
                <a:solidFill>
                  <a:srgbClr val="0070C0"/>
                </a:solidFill>
                <a:latin typeface="Tahoma" pitchFamily="34" charset="0"/>
              </a:rPr>
              <a:t>l’ESAB</a:t>
            </a:r>
            <a:endParaRPr lang="ca-ES" sz="4400" b="1" dirty="0" smtClean="0">
              <a:solidFill>
                <a:srgbClr val="0070C0"/>
              </a:solidFill>
              <a:latin typeface="Tahoma" pitchFamily="34" charset="0"/>
            </a:endParaRPr>
          </a:p>
          <a:p>
            <a:pPr>
              <a:defRPr/>
            </a:pPr>
            <a:endParaRPr lang="ca-ES" sz="6000" b="1" dirty="0" smtClean="0">
              <a:solidFill>
                <a:srgbClr val="0070C0"/>
              </a:solidFill>
              <a:latin typeface="Tahoma" pitchFamily="34" charset="0"/>
            </a:endParaRPr>
          </a:p>
          <a:p>
            <a:pPr>
              <a:spcBef>
                <a:spcPts val="0"/>
              </a:spcBef>
              <a:defRPr/>
            </a:pPr>
            <a:endParaRPr lang="ca-ES" sz="3600" b="1" dirty="0">
              <a:solidFill>
                <a:schemeClr val="tx2">
                  <a:lumMod val="60000"/>
                  <a:lumOff val="40000"/>
                </a:schemeClr>
              </a:solidFill>
              <a:latin typeface="Tahoma" pitchFamily="34" charset="0"/>
            </a:endParaRPr>
          </a:p>
          <a:p>
            <a:pPr algn="r">
              <a:spcBef>
                <a:spcPts val="0"/>
              </a:spcBef>
              <a:defRPr/>
            </a:pPr>
            <a:r>
              <a:rPr lang="ca-ES" sz="5000" b="1" dirty="0" smtClean="0">
                <a:solidFill>
                  <a:srgbClr val="0070C0"/>
                </a:solidFill>
                <a:latin typeface="Tahoma" pitchFamily="34" charset="0"/>
              </a:rPr>
              <a:t> </a:t>
            </a:r>
            <a:endParaRPr lang="ca-ES" sz="5000" b="1" dirty="0">
              <a:solidFill>
                <a:srgbClr val="0070C0"/>
              </a:solidFill>
              <a:latin typeface="Tahoma" pitchFamily="34" charset="0"/>
            </a:endParaRPr>
          </a:p>
        </p:txBody>
      </p:sp>
      <p:pic>
        <p:nvPicPr>
          <p:cNvPr id="20" name="Imatge 19" descr="IMG_836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44882" y="4941168"/>
            <a:ext cx="2875248" cy="1916832"/>
          </a:xfrm>
          <a:prstGeom prst="rect">
            <a:avLst/>
          </a:prstGeom>
        </p:spPr>
      </p:pic>
      <p:pic>
        <p:nvPicPr>
          <p:cNvPr id="21" name="Imatge 20" descr="FaçanaSudEsa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159592" y="4913784"/>
            <a:ext cx="2160240" cy="1944216"/>
          </a:xfrm>
          <a:prstGeom prst="rect">
            <a:avLst/>
          </a:prstGeom>
        </p:spPr>
      </p:pic>
      <p:pic>
        <p:nvPicPr>
          <p:cNvPr id="22" name="Imatge 21" descr="FaçanaSudUTG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0" y="4923216"/>
            <a:ext cx="2123728" cy="1934784"/>
          </a:xfrm>
          <a:prstGeom prst="rect">
            <a:avLst/>
          </a:prstGeom>
        </p:spPr>
      </p:pic>
      <p:pic>
        <p:nvPicPr>
          <p:cNvPr id="23" name="Picture 2" descr="O:\ARXIU ESAB\FotosEsab\FotosEsabJCB\283CANON\FonsSalaGraus\Tractades\FormigóEsab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355977" y="4913784"/>
            <a:ext cx="1944216" cy="1944216"/>
          </a:xfrm>
          <a:prstGeom prst="rect">
            <a:avLst/>
          </a:prstGeom>
          <a:noFill/>
        </p:spPr>
      </p:pic>
      <p:sp>
        <p:nvSpPr>
          <p:cNvPr id="27" name="8 Rectángulo"/>
          <p:cNvSpPr/>
          <p:nvPr/>
        </p:nvSpPr>
        <p:spPr bwMode="auto">
          <a:xfrm>
            <a:off x="-36512" y="0"/>
            <a:ext cx="2726859" cy="4898672"/>
          </a:xfrm>
          <a:prstGeom prst="rect">
            <a:avLst/>
          </a:prstGeom>
          <a:solidFill>
            <a:schemeClr val="bg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 dirty="0"/>
          </a:p>
        </p:txBody>
      </p:sp>
      <p:pic>
        <p:nvPicPr>
          <p:cNvPr id="14337" name="Picture 1" descr="N:\CENTENARI\Logos i Resmilleria\Originals\marca100ESABv1.gi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-396552" y="500434"/>
            <a:ext cx="3038475" cy="357663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1115616" y="260648"/>
            <a:ext cx="1944216" cy="1027974"/>
          </a:xfrm>
          <a:prstGeom prst="rect">
            <a:avLst/>
          </a:prstGeom>
          <a:solidFill>
            <a:srgbClr val="FF9933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s-ES" sz="2400" b="1" dirty="0" err="1" smtClean="0">
                <a:solidFill>
                  <a:schemeClr val="bg1"/>
                </a:solidFill>
              </a:rPr>
              <a:t>Extensió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universitària</a:t>
            </a:r>
            <a:endParaRPr lang="es-ES" sz="2400" b="1" dirty="0" smtClean="0">
              <a:solidFill>
                <a:schemeClr val="bg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s-ES" sz="2000" dirty="0" smtClean="0">
                <a:solidFill>
                  <a:schemeClr val="bg1"/>
                </a:solidFill>
              </a:rPr>
              <a:t>(6 ECTS 1 </a:t>
            </a:r>
            <a:r>
              <a:rPr lang="es-ES" sz="2000" dirty="0" err="1" smtClean="0">
                <a:solidFill>
                  <a:schemeClr val="bg1"/>
                </a:solidFill>
              </a:rPr>
              <a:t>any</a:t>
            </a:r>
            <a:r>
              <a:rPr lang="es-ES" sz="2000" dirty="0" smtClean="0">
                <a:solidFill>
                  <a:schemeClr val="bg1"/>
                </a:solidFill>
              </a:rPr>
              <a:t>)</a:t>
            </a:r>
          </a:p>
          <a:p>
            <a:pPr algn="ctr">
              <a:lnSpc>
                <a:spcPct val="80000"/>
              </a:lnSpc>
            </a:pPr>
            <a:r>
              <a:rPr lang="es-ES" sz="800" dirty="0" smtClean="0">
                <a:solidFill>
                  <a:schemeClr val="bg1"/>
                </a:solidFill>
              </a:rPr>
              <a:t> </a:t>
            </a:r>
            <a:endParaRPr lang="es-ES" sz="800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131840" y="260648"/>
            <a:ext cx="5760208" cy="112646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ca-ES" sz="2800" b="1" dirty="0" smtClean="0">
                <a:solidFill>
                  <a:schemeClr val="bg1"/>
                </a:solidFill>
              </a:rPr>
              <a:t>Assignatures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ca-ES" sz="2800" b="1" dirty="0" smtClean="0">
                <a:solidFill>
                  <a:schemeClr val="bg1"/>
                </a:solidFill>
              </a:rPr>
              <a:t>optatives</a:t>
            </a:r>
          </a:p>
          <a:p>
            <a:pPr algn="ctr">
              <a:lnSpc>
                <a:spcPct val="80000"/>
              </a:lnSpc>
            </a:pPr>
            <a:r>
              <a:rPr lang="es-ES" sz="2800" dirty="0" smtClean="0">
                <a:solidFill>
                  <a:schemeClr val="bg1"/>
                </a:solidFill>
              </a:rPr>
              <a:t>(18 ECTS) </a:t>
            </a:r>
          </a:p>
          <a:p>
            <a:pPr algn="ctr">
              <a:lnSpc>
                <a:spcPct val="80000"/>
              </a:lnSpc>
            </a:pPr>
            <a:endParaRPr lang="es-ES" sz="2800" dirty="0" smtClean="0">
              <a:solidFill>
                <a:schemeClr val="bg1"/>
              </a:solidFill>
            </a:endParaRPr>
          </a:p>
        </p:txBody>
      </p:sp>
      <p:sp>
        <p:nvSpPr>
          <p:cNvPr id="15" name="14 CuadroTexto"/>
          <p:cNvSpPr txBox="1"/>
          <p:nvPr/>
        </p:nvSpPr>
        <p:spPr>
          <a:xfrm>
            <a:off x="323528" y="494294"/>
            <a:ext cx="612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(c)</a:t>
            </a:r>
            <a:endParaRPr lang="es-ES" sz="3200" b="1" dirty="0"/>
          </a:p>
        </p:txBody>
      </p:sp>
      <p:sp>
        <p:nvSpPr>
          <p:cNvPr id="21" name="20 CuadroTexto"/>
          <p:cNvSpPr txBox="1"/>
          <p:nvPr/>
        </p:nvSpPr>
        <p:spPr>
          <a:xfrm>
            <a:off x="3131840" y="1868631"/>
            <a:ext cx="57606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dirty="0" smtClean="0"/>
              <a:t>Activitats universitàries culturals, esportives, de representació estudiantil, solidàries i de cooperació</a:t>
            </a:r>
            <a:endParaRPr lang="ca-ES" sz="2400" b="1" dirty="0"/>
          </a:p>
        </p:txBody>
      </p:sp>
      <p:cxnSp>
        <p:nvCxnSpPr>
          <p:cNvPr id="23" name="22 Conector angular"/>
          <p:cNvCxnSpPr>
            <a:stCxn id="21" idx="2"/>
            <a:endCxn id="26" idx="0"/>
          </p:cNvCxnSpPr>
          <p:nvPr/>
        </p:nvCxnSpPr>
        <p:spPr>
          <a:xfrm rot="16200000" flipH="1">
            <a:off x="6015118" y="3066002"/>
            <a:ext cx="648072" cy="653988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4469904" y="3717032"/>
            <a:ext cx="4392488" cy="1512168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 smtClean="0">
              <a:solidFill>
                <a:schemeClr val="tx1"/>
              </a:solidFill>
            </a:endParaRP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sz="2000" dirty="0" smtClean="0">
                <a:solidFill>
                  <a:schemeClr val="tx1"/>
                </a:solidFill>
              </a:rPr>
              <a:t>Activitats aprovades en Consell de Govern</a:t>
            </a: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r>
              <a:rPr lang="es-ES" dirty="0" smtClean="0">
                <a:hlinkClick r:id="rId2"/>
              </a:rPr>
              <a:t>http://www.esab.upc.edu/estudis/reconeixements-i-adaptacions</a:t>
            </a:r>
            <a:endParaRPr lang="es-ES" dirty="0" smtClean="0"/>
          </a:p>
          <a:p>
            <a:pPr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5148064" y="5589240"/>
            <a:ext cx="3131840" cy="830997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1600" b="1" dirty="0" smtClean="0"/>
              <a:t>Es fan al llarg dels estudis i es demana reconeixement també al llarg dels estudis</a:t>
            </a:r>
            <a:endParaRPr lang="ca-ES" sz="1600" dirty="0"/>
          </a:p>
        </p:txBody>
      </p:sp>
      <p:cxnSp>
        <p:nvCxnSpPr>
          <p:cNvPr id="38" name="Forma 37"/>
          <p:cNvCxnSpPr>
            <a:stCxn id="7" idx="2"/>
            <a:endCxn id="21" idx="1"/>
          </p:cNvCxnSpPr>
          <p:nvPr/>
        </p:nvCxnSpPr>
        <p:spPr>
          <a:xfrm rot="16200000" flipH="1">
            <a:off x="2019695" y="1356651"/>
            <a:ext cx="1180174" cy="1044116"/>
          </a:xfrm>
          <a:prstGeom prst="bentConnector2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63 CuadroTexto"/>
          <p:cNvSpPr txBox="1"/>
          <p:nvPr/>
        </p:nvSpPr>
        <p:spPr>
          <a:xfrm>
            <a:off x="175320" y="3573016"/>
            <a:ext cx="3168352" cy="218521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3200" b="1" dirty="0" smtClean="0">
                <a:solidFill>
                  <a:srgbClr val="FF9933"/>
                </a:solidFill>
              </a:rPr>
              <a:t>Atenció!! </a:t>
            </a:r>
          </a:p>
          <a:p>
            <a:pPr algn="ctr"/>
            <a:endParaRPr lang="ca-ES" sz="1600" b="1" dirty="0" smtClean="0"/>
          </a:p>
          <a:p>
            <a:pPr algn="ctr"/>
            <a:r>
              <a:rPr lang="ca-ES" sz="1600" b="1" dirty="0" smtClean="0"/>
              <a:t>La mobilitat és una de les activitats reconegudes amb 6 ECTS/any,  per tant en els ERASMUS i CINDA només cal fer </a:t>
            </a:r>
            <a:r>
              <a:rPr lang="ca-ES" sz="2000" b="1" dirty="0" smtClean="0">
                <a:solidFill>
                  <a:srgbClr val="FF9933"/>
                </a:solidFill>
              </a:rPr>
              <a:t>18 o 21 ECTS </a:t>
            </a:r>
            <a:r>
              <a:rPr lang="ca-ES" sz="1600" dirty="0" smtClean="0"/>
              <a:t>(1 o 2 quadrimestres) </a:t>
            </a:r>
            <a:endParaRPr lang="ca-ES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115616" y="188640"/>
            <a:ext cx="7776864" cy="7200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Bloc </a:t>
            </a:r>
            <a:r>
              <a:rPr lang="es-E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optatiu</a:t>
            </a:r>
            <a:r>
              <a:rPr lang="es-E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 24 ECTS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170110" y="1873756"/>
            <a:ext cx="5722370" cy="830997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 err="1" smtClean="0">
                <a:solidFill>
                  <a:schemeClr val="bg1"/>
                </a:solidFill>
              </a:rPr>
              <a:t>Mobilitat</a:t>
            </a:r>
            <a:r>
              <a:rPr lang="es-ES" sz="2400" b="1" dirty="0" smtClean="0">
                <a:solidFill>
                  <a:schemeClr val="bg1"/>
                </a:solidFill>
              </a:rPr>
              <a:t> (es </a:t>
            </a:r>
            <a:r>
              <a:rPr lang="es-ES" sz="2400" b="1" dirty="0" err="1" smtClean="0">
                <a:solidFill>
                  <a:schemeClr val="bg1"/>
                </a:solidFill>
              </a:rPr>
              <a:t>reconeixen</a:t>
            </a:r>
            <a:r>
              <a:rPr lang="es-ES" sz="2400" b="1" dirty="0" smtClean="0">
                <a:solidFill>
                  <a:schemeClr val="bg1"/>
                </a:solidFill>
              </a:rPr>
              <a:t> 24 ECTS  </a:t>
            </a:r>
            <a:r>
              <a:rPr lang="es-ES" sz="2400" b="1" dirty="0" err="1" smtClean="0">
                <a:solidFill>
                  <a:schemeClr val="bg1"/>
                </a:solidFill>
              </a:rPr>
              <a:t>però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es-ES" sz="2400" b="1" dirty="0" err="1" smtClean="0">
                <a:solidFill>
                  <a:schemeClr val="bg1"/>
                </a:solidFill>
              </a:rPr>
              <a:t>se’n</a:t>
            </a:r>
            <a:r>
              <a:rPr lang="es-ES" sz="2400" b="1" dirty="0" smtClean="0">
                <a:solidFill>
                  <a:schemeClr val="bg1"/>
                </a:solidFill>
              </a:rPr>
              <a:t> fan 18 o 21 ECTS)</a:t>
            </a:r>
            <a:endParaRPr lang="es-ES" sz="2800" b="1" dirty="0" smtClean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147504" y="3764319"/>
            <a:ext cx="2807888" cy="978729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ca-ES" sz="2400" b="1" dirty="0" smtClean="0">
                <a:solidFill>
                  <a:schemeClr val="bg1"/>
                </a:solidFill>
              </a:rPr>
              <a:t>Pràctiques</a:t>
            </a:r>
            <a:r>
              <a:rPr lang="es-ES" sz="2400" b="1" dirty="0" smtClean="0">
                <a:solidFill>
                  <a:schemeClr val="bg1"/>
                </a:solidFill>
              </a:rPr>
              <a:t> en empresa </a:t>
            </a:r>
            <a:r>
              <a:rPr lang="es-ES" sz="2400" b="1" dirty="0" err="1" smtClean="0">
                <a:solidFill>
                  <a:schemeClr val="bg1"/>
                </a:solidFill>
              </a:rPr>
              <a:t>curriculars</a:t>
            </a:r>
            <a:endParaRPr lang="es-ES" sz="2400" b="1" dirty="0" smtClean="0">
              <a:solidFill>
                <a:schemeClr val="bg1"/>
              </a:solidFill>
            </a:endParaRPr>
          </a:p>
          <a:p>
            <a:pPr algn="ctr">
              <a:lnSpc>
                <a:spcPct val="80000"/>
              </a:lnSpc>
            </a:pPr>
            <a:r>
              <a:rPr lang="es-ES" sz="2400" dirty="0" smtClean="0">
                <a:solidFill>
                  <a:schemeClr val="bg1"/>
                </a:solidFill>
              </a:rPr>
              <a:t>(12 ECTS) 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6031180" y="3764319"/>
            <a:ext cx="2860867" cy="97872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ca-ES" sz="2400" b="1" dirty="0" smtClean="0">
                <a:solidFill>
                  <a:schemeClr val="bg1"/>
                </a:solidFill>
              </a:rPr>
              <a:t> 2 assignatures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ca-ES" sz="2400" b="1" dirty="0" smtClean="0">
                <a:solidFill>
                  <a:schemeClr val="bg1"/>
                </a:solidFill>
              </a:rPr>
              <a:t>optatives</a:t>
            </a:r>
          </a:p>
          <a:p>
            <a:pPr algn="ctr">
              <a:lnSpc>
                <a:spcPct val="80000"/>
              </a:lnSpc>
            </a:pPr>
            <a:r>
              <a:rPr lang="es-ES" sz="2400" dirty="0" smtClean="0">
                <a:solidFill>
                  <a:schemeClr val="bg1"/>
                </a:solidFill>
              </a:rPr>
              <a:t>(12 ECTS)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170110" y="2831735"/>
            <a:ext cx="5722370" cy="83099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2400" b="1" dirty="0" smtClean="0">
                <a:solidFill>
                  <a:schemeClr val="bg1"/>
                </a:solidFill>
              </a:rPr>
              <a:t>4 assignatures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ca-ES" sz="2400" b="1" dirty="0" smtClean="0">
                <a:solidFill>
                  <a:schemeClr val="bg1"/>
                </a:solidFill>
              </a:rPr>
              <a:t>optatives</a:t>
            </a:r>
          </a:p>
          <a:p>
            <a:pPr algn="ctr"/>
            <a:r>
              <a:rPr lang="es-ES" sz="2400" dirty="0" smtClean="0">
                <a:solidFill>
                  <a:schemeClr val="bg1"/>
                </a:solidFill>
              </a:rPr>
              <a:t>(24 ECTS) </a:t>
            </a:r>
            <a:endParaRPr lang="es-ES" sz="2400" dirty="0">
              <a:solidFill>
                <a:schemeClr val="bg1"/>
              </a:solidFill>
            </a:endParaRPr>
          </a:p>
        </p:txBody>
      </p:sp>
      <p:sp>
        <p:nvSpPr>
          <p:cNvPr id="10" name="6 CuadroTexto"/>
          <p:cNvSpPr txBox="1"/>
          <p:nvPr/>
        </p:nvSpPr>
        <p:spPr>
          <a:xfrm>
            <a:off x="3148672" y="4850940"/>
            <a:ext cx="1665640" cy="943335"/>
          </a:xfrm>
          <a:prstGeom prst="rect">
            <a:avLst/>
          </a:prstGeom>
          <a:solidFill>
            <a:srgbClr val="FF9933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  <a:spcAft>
                <a:spcPts val="300"/>
              </a:spcAft>
            </a:pPr>
            <a:r>
              <a:rPr lang="ca-ES" sz="2200" b="1" dirty="0" smtClean="0">
                <a:solidFill>
                  <a:schemeClr val="bg1"/>
                </a:solidFill>
              </a:rPr>
              <a:t>Extensió universitària</a:t>
            </a:r>
          </a:p>
          <a:p>
            <a:pPr algn="ctr">
              <a:lnSpc>
                <a:spcPct val="80000"/>
              </a:lnSpc>
              <a:spcAft>
                <a:spcPts val="300"/>
              </a:spcAft>
            </a:pPr>
            <a:r>
              <a:rPr lang="ca-ES" sz="2200" b="1" dirty="0" smtClean="0">
                <a:solidFill>
                  <a:schemeClr val="bg1"/>
                </a:solidFill>
              </a:rPr>
              <a:t> </a:t>
            </a:r>
            <a:r>
              <a:rPr lang="ca-ES" sz="2000" dirty="0" smtClean="0">
                <a:solidFill>
                  <a:schemeClr val="bg1"/>
                </a:solidFill>
              </a:rPr>
              <a:t>(3 o 6 ECTS)</a:t>
            </a:r>
          </a:p>
        </p:txBody>
      </p:sp>
      <p:sp>
        <p:nvSpPr>
          <p:cNvPr id="11" name="7 CuadroTexto"/>
          <p:cNvSpPr txBox="1"/>
          <p:nvPr/>
        </p:nvSpPr>
        <p:spPr>
          <a:xfrm>
            <a:off x="4932040" y="4850941"/>
            <a:ext cx="3960007" cy="978729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ca-ES" sz="2400" b="1" dirty="0" smtClean="0">
                <a:solidFill>
                  <a:schemeClr val="bg1"/>
                </a:solidFill>
              </a:rPr>
              <a:t>3 assignatures</a:t>
            </a:r>
            <a:r>
              <a:rPr lang="es-ES" sz="2400" b="1" dirty="0" smtClean="0">
                <a:solidFill>
                  <a:schemeClr val="bg1"/>
                </a:solidFill>
              </a:rPr>
              <a:t> </a:t>
            </a:r>
            <a:r>
              <a:rPr lang="ca-ES" sz="2400" b="1" dirty="0" smtClean="0">
                <a:solidFill>
                  <a:schemeClr val="bg1"/>
                </a:solidFill>
              </a:rPr>
              <a:t>optatives</a:t>
            </a:r>
          </a:p>
          <a:p>
            <a:pPr algn="ctr">
              <a:lnSpc>
                <a:spcPct val="80000"/>
              </a:lnSpc>
            </a:pPr>
            <a:r>
              <a:rPr lang="es-ES" sz="2400" dirty="0" smtClean="0">
                <a:solidFill>
                  <a:schemeClr val="bg1"/>
                </a:solidFill>
              </a:rPr>
              <a:t>(18 ECTS)</a:t>
            </a:r>
          </a:p>
          <a:p>
            <a:pPr algn="ctr">
              <a:lnSpc>
                <a:spcPct val="80000"/>
              </a:lnSpc>
            </a:pPr>
            <a:endParaRPr lang="es-ES" sz="2400" dirty="0" smtClean="0">
              <a:solidFill>
                <a:schemeClr val="bg1"/>
              </a:solidFill>
            </a:endParaRPr>
          </a:p>
        </p:txBody>
      </p:sp>
      <p:sp>
        <p:nvSpPr>
          <p:cNvPr id="16" name="6 CuadroTexto"/>
          <p:cNvSpPr txBox="1"/>
          <p:nvPr/>
        </p:nvSpPr>
        <p:spPr>
          <a:xfrm>
            <a:off x="76200" y="2962711"/>
            <a:ext cx="2396520" cy="986104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ca-ES" sz="2400" b="1" dirty="0" err="1" smtClean="0">
                <a:solidFill>
                  <a:schemeClr val="bg1"/>
                </a:solidFill>
              </a:rPr>
              <a:t>Pràct</a:t>
            </a:r>
            <a:r>
              <a:rPr lang="ca-ES" sz="2400" b="1" dirty="0" smtClean="0">
                <a:solidFill>
                  <a:schemeClr val="bg1"/>
                </a:solidFill>
              </a:rPr>
              <a:t>.</a:t>
            </a:r>
            <a:r>
              <a:rPr lang="es-ES" sz="2400" b="1" dirty="0" smtClean="0">
                <a:solidFill>
                  <a:schemeClr val="bg1"/>
                </a:solidFill>
              </a:rPr>
              <a:t> en empresa </a:t>
            </a:r>
            <a:r>
              <a:rPr lang="es-ES" sz="2400" b="1" dirty="0" err="1" smtClean="0">
                <a:solidFill>
                  <a:schemeClr val="bg1"/>
                </a:solidFill>
              </a:rPr>
              <a:t>extracurriculars</a:t>
            </a:r>
            <a:endParaRPr lang="es-ES" sz="2400" b="1" dirty="0" smtClean="0">
              <a:solidFill>
                <a:schemeClr val="bg1"/>
              </a:solidFill>
            </a:endParaRPr>
          </a:p>
        </p:txBody>
      </p:sp>
      <p:sp>
        <p:nvSpPr>
          <p:cNvPr id="18" name="Claudàtor d'obertura 17"/>
          <p:cNvSpPr/>
          <p:nvPr/>
        </p:nvSpPr>
        <p:spPr>
          <a:xfrm>
            <a:off x="2987824" y="1484784"/>
            <a:ext cx="216024" cy="4680520"/>
          </a:xfrm>
          <a:prstGeom prst="leftBracket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QuadreDeText 18"/>
          <p:cNvSpPr txBox="1"/>
          <p:nvPr/>
        </p:nvSpPr>
        <p:spPr>
          <a:xfrm>
            <a:off x="2499008" y="3212976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2400" b="1" dirty="0" smtClean="0"/>
              <a:t>+</a:t>
            </a:r>
            <a:endParaRPr lang="es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1115616" y="188640"/>
            <a:ext cx="7776864" cy="72008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Bloc </a:t>
            </a:r>
            <a:r>
              <a:rPr lang="es-ES" sz="4000" b="1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optatiu</a:t>
            </a:r>
            <a:r>
              <a:rPr lang="es-ES" sz="4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=  24 ECTS</a:t>
            </a:r>
            <a:endParaRPr lang="es-ES" sz="4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1115616" y="2009144"/>
            <a:ext cx="7776864" cy="792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err="1" smtClean="0">
                <a:solidFill>
                  <a:schemeClr val="bg1"/>
                </a:solidFill>
              </a:rPr>
              <a:t>Mobilitat</a:t>
            </a:r>
            <a:r>
              <a:rPr lang="es-ES" sz="2800" b="1" smtClean="0">
                <a:solidFill>
                  <a:schemeClr val="bg1"/>
                </a:solidFill>
              </a:rPr>
              <a:t> (24 ECTS) </a:t>
            </a:r>
            <a:endParaRPr lang="es-ES" sz="2800" b="1" dirty="0" smtClean="0">
              <a:solidFill>
                <a:schemeClr val="bg1"/>
              </a:solidFill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115616" y="3969184"/>
            <a:ext cx="3816000" cy="1116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ca-ES" sz="2800" b="1" dirty="0" smtClean="0">
                <a:solidFill>
                  <a:schemeClr val="bg1"/>
                </a:solidFill>
              </a:rPr>
              <a:t>Pràctiques</a:t>
            </a:r>
            <a:r>
              <a:rPr lang="es-ES" sz="2800" b="1" dirty="0" smtClean="0">
                <a:solidFill>
                  <a:schemeClr val="bg1"/>
                </a:solidFill>
              </a:rPr>
              <a:t> en empresa</a:t>
            </a:r>
          </a:p>
          <a:p>
            <a:pPr algn="ctr">
              <a:lnSpc>
                <a:spcPct val="80000"/>
              </a:lnSpc>
            </a:pPr>
            <a:r>
              <a:rPr lang="es-ES" sz="2800" dirty="0" smtClean="0">
                <a:solidFill>
                  <a:schemeClr val="bg1"/>
                </a:solidFill>
              </a:rPr>
              <a:t>(12 ECTS) 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004048" y="3969184"/>
            <a:ext cx="3888000" cy="1116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ca-ES" sz="2800" b="1" dirty="0" smtClean="0">
                <a:solidFill>
                  <a:schemeClr val="bg1"/>
                </a:solidFill>
              </a:rPr>
              <a:t>Assignatures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ca-ES" sz="2800" b="1" dirty="0" smtClean="0">
                <a:solidFill>
                  <a:schemeClr val="bg1"/>
                </a:solidFill>
              </a:rPr>
              <a:t>optatives</a:t>
            </a:r>
          </a:p>
          <a:p>
            <a:pPr algn="ctr">
              <a:lnSpc>
                <a:spcPct val="80000"/>
              </a:lnSpc>
            </a:pPr>
            <a:r>
              <a:rPr lang="es-ES" sz="2800" dirty="0" smtClean="0">
                <a:solidFill>
                  <a:schemeClr val="bg1"/>
                </a:solidFill>
              </a:rPr>
              <a:t>(12 ECTS)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1115616" y="2907935"/>
            <a:ext cx="7776864" cy="954107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2800" b="1" dirty="0" smtClean="0">
                <a:solidFill>
                  <a:schemeClr val="bg1"/>
                </a:solidFill>
              </a:rPr>
              <a:t>Assignatures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ca-ES" sz="2800" b="1" dirty="0" smtClean="0">
                <a:solidFill>
                  <a:schemeClr val="bg1"/>
                </a:solidFill>
              </a:rPr>
              <a:t>optatives</a:t>
            </a:r>
          </a:p>
          <a:p>
            <a:pPr algn="ctr"/>
            <a:r>
              <a:rPr lang="es-ES" sz="2800" dirty="0" smtClean="0">
                <a:solidFill>
                  <a:schemeClr val="bg1"/>
                </a:solidFill>
              </a:rPr>
              <a:t>(24 ECTS) 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23528" y="2052264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(a)</a:t>
            </a:r>
            <a:endParaRPr lang="es-ES" sz="3200" b="1" dirty="0"/>
          </a:p>
        </p:txBody>
      </p:sp>
      <p:sp>
        <p:nvSpPr>
          <p:cNvPr id="14" name="13 CuadroTexto"/>
          <p:cNvSpPr txBox="1"/>
          <p:nvPr/>
        </p:nvSpPr>
        <p:spPr>
          <a:xfrm>
            <a:off x="323528" y="3081560"/>
            <a:ext cx="6607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(b)</a:t>
            </a:r>
            <a:endParaRPr lang="es-ES" sz="3200" b="1" dirty="0"/>
          </a:p>
        </p:txBody>
      </p:sp>
      <p:sp>
        <p:nvSpPr>
          <p:cNvPr id="15" name="14 CuadroTexto"/>
          <p:cNvSpPr txBox="1"/>
          <p:nvPr/>
        </p:nvSpPr>
        <p:spPr>
          <a:xfrm>
            <a:off x="323528" y="4202830"/>
            <a:ext cx="612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(c)</a:t>
            </a:r>
            <a:endParaRPr lang="es-ES" sz="3200" b="1" dirty="0"/>
          </a:p>
        </p:txBody>
      </p:sp>
      <p:sp>
        <p:nvSpPr>
          <p:cNvPr id="10" name="6 CuadroTexto"/>
          <p:cNvSpPr txBox="1"/>
          <p:nvPr/>
        </p:nvSpPr>
        <p:spPr>
          <a:xfrm>
            <a:off x="1115616" y="5186220"/>
            <a:ext cx="1872208" cy="1128963"/>
          </a:xfrm>
          <a:prstGeom prst="rect">
            <a:avLst/>
          </a:prstGeom>
          <a:solidFill>
            <a:srgbClr val="FF9933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ca-ES" sz="2400" b="1" dirty="0" smtClean="0">
                <a:solidFill>
                  <a:schemeClr val="bg1"/>
                </a:solidFill>
              </a:rPr>
              <a:t>Extensió universitària </a:t>
            </a:r>
            <a:r>
              <a:rPr lang="ca-ES" sz="2800" dirty="0" smtClean="0">
                <a:solidFill>
                  <a:schemeClr val="bg1"/>
                </a:solidFill>
              </a:rPr>
              <a:t>(6 ECTS)</a:t>
            </a:r>
            <a:endParaRPr lang="ca-ES" sz="2800" dirty="0">
              <a:solidFill>
                <a:schemeClr val="bg1"/>
              </a:solidFill>
            </a:endParaRPr>
          </a:p>
          <a:p>
            <a:pPr algn="ctr">
              <a:lnSpc>
                <a:spcPct val="80000"/>
              </a:lnSpc>
            </a:pPr>
            <a:endParaRPr lang="ca-ES" sz="800" dirty="0" smtClean="0">
              <a:solidFill>
                <a:schemeClr val="bg1"/>
              </a:solidFill>
            </a:endParaRPr>
          </a:p>
        </p:txBody>
      </p:sp>
      <p:sp>
        <p:nvSpPr>
          <p:cNvPr id="11" name="7 CuadroTexto"/>
          <p:cNvSpPr txBox="1"/>
          <p:nvPr/>
        </p:nvSpPr>
        <p:spPr>
          <a:xfrm>
            <a:off x="3059832" y="5186220"/>
            <a:ext cx="5832216" cy="1126462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ca-ES" sz="2800" b="1" dirty="0" smtClean="0">
                <a:solidFill>
                  <a:schemeClr val="bg1"/>
                </a:solidFill>
              </a:rPr>
              <a:t>Assignatures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ca-ES" sz="2800" b="1" dirty="0" smtClean="0">
                <a:solidFill>
                  <a:schemeClr val="bg1"/>
                </a:solidFill>
              </a:rPr>
              <a:t>optatives</a:t>
            </a:r>
          </a:p>
          <a:p>
            <a:pPr algn="ctr">
              <a:lnSpc>
                <a:spcPct val="80000"/>
              </a:lnSpc>
            </a:pPr>
            <a:r>
              <a:rPr lang="es-ES" sz="2800" dirty="0" smtClean="0">
                <a:solidFill>
                  <a:schemeClr val="bg1"/>
                </a:solidFill>
              </a:rPr>
              <a:t>(18 ECTS) </a:t>
            </a:r>
          </a:p>
          <a:p>
            <a:pPr algn="ctr">
              <a:lnSpc>
                <a:spcPct val="80000"/>
              </a:lnSpc>
            </a:pPr>
            <a:endParaRPr lang="es-ES" sz="2800" dirty="0" smtClean="0">
              <a:solidFill>
                <a:schemeClr val="bg1"/>
              </a:solidFill>
            </a:endParaRPr>
          </a:p>
        </p:txBody>
      </p:sp>
      <p:sp>
        <p:nvSpPr>
          <p:cNvPr id="12" name="14 CuadroTexto"/>
          <p:cNvSpPr txBox="1"/>
          <p:nvPr/>
        </p:nvSpPr>
        <p:spPr>
          <a:xfrm>
            <a:off x="323528" y="5419866"/>
            <a:ext cx="6607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(d)</a:t>
            </a:r>
            <a:endParaRPr lang="es-ES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115616" y="260648"/>
            <a:ext cx="7776864" cy="792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err="1" smtClean="0">
                <a:solidFill>
                  <a:schemeClr val="bg1"/>
                </a:solidFill>
              </a:rPr>
              <a:t>Mobilitat</a:t>
            </a:r>
            <a:r>
              <a:rPr lang="es-ES" sz="2800" b="1" dirty="0" smtClean="0">
                <a:solidFill>
                  <a:schemeClr val="bg1"/>
                </a:solidFill>
              </a:rPr>
              <a:t> (24 ECTS) 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323528" y="319008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(a)</a:t>
            </a:r>
            <a:endParaRPr lang="es-ES" sz="3200" b="1" dirty="0"/>
          </a:p>
        </p:txBody>
      </p:sp>
      <p:sp>
        <p:nvSpPr>
          <p:cNvPr id="19" name="18 CuadroTexto"/>
          <p:cNvSpPr txBox="1"/>
          <p:nvPr/>
        </p:nvSpPr>
        <p:spPr>
          <a:xfrm>
            <a:off x="4572000" y="2564904"/>
            <a:ext cx="4320480" cy="1200329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2400" b="1" dirty="0" smtClean="0"/>
              <a:t>La possibilitat d’estudiar en un altre universitat en les mateixes condicions que en la pròpia</a:t>
            </a:r>
          </a:p>
        </p:txBody>
      </p:sp>
      <p:sp>
        <p:nvSpPr>
          <p:cNvPr id="20" name="19 CuadroTexto"/>
          <p:cNvSpPr txBox="1"/>
          <p:nvPr/>
        </p:nvSpPr>
        <p:spPr>
          <a:xfrm>
            <a:off x="1100376" y="1268760"/>
            <a:ext cx="3240360" cy="830997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a-ES" sz="2400" b="1" dirty="0" smtClean="0"/>
              <a:t>Què implica un ajut de mobilitat?</a:t>
            </a:r>
            <a:endParaRPr lang="ca-ES" sz="2400" b="1" dirty="0"/>
          </a:p>
        </p:txBody>
      </p:sp>
      <p:cxnSp>
        <p:nvCxnSpPr>
          <p:cNvPr id="22" name="21 Conector angular"/>
          <p:cNvCxnSpPr>
            <a:stCxn id="20" idx="2"/>
            <a:endCxn id="19" idx="0"/>
          </p:cNvCxnSpPr>
          <p:nvPr/>
        </p:nvCxnSpPr>
        <p:spPr>
          <a:xfrm rot="16200000" flipH="1">
            <a:off x="4493825" y="326488"/>
            <a:ext cx="465147" cy="4011684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22 CuadroTexto"/>
          <p:cNvSpPr txBox="1"/>
          <p:nvPr/>
        </p:nvSpPr>
        <p:spPr>
          <a:xfrm>
            <a:off x="4572000" y="4149080"/>
            <a:ext cx="4320480" cy="1669688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7800" indent="-177800">
              <a:spcAft>
                <a:spcPts val="3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sz="2000" b="1" dirty="0" smtClean="0"/>
              <a:t>Ajut de matricula en la universitat d’origen </a:t>
            </a:r>
            <a:r>
              <a:rPr lang="ca-ES" sz="2000" dirty="0" smtClean="0"/>
              <a:t>(diferent % de subvenció depenent del país, per ex. Espanya 70%)</a:t>
            </a:r>
          </a:p>
          <a:p>
            <a:pPr marL="177800" indent="-177800">
              <a:spcAft>
                <a:spcPts val="3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sz="2000" b="1" dirty="0" smtClean="0"/>
              <a:t>Allotjament i viatge a càrrec propi</a:t>
            </a:r>
          </a:p>
        </p:txBody>
      </p:sp>
      <p:cxnSp>
        <p:nvCxnSpPr>
          <p:cNvPr id="25" name="24 Conector recto de flecha"/>
          <p:cNvCxnSpPr>
            <a:stCxn id="19" idx="2"/>
            <a:endCxn id="23" idx="0"/>
          </p:cNvCxnSpPr>
          <p:nvPr/>
        </p:nvCxnSpPr>
        <p:spPr>
          <a:xfrm>
            <a:off x="6732240" y="3765233"/>
            <a:ext cx="0" cy="383847"/>
          </a:xfrm>
          <a:prstGeom prst="straightConnector1">
            <a:avLst/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34 CuadroTexto"/>
          <p:cNvSpPr txBox="1"/>
          <p:nvPr/>
        </p:nvSpPr>
        <p:spPr>
          <a:xfrm>
            <a:off x="899592" y="3140968"/>
            <a:ext cx="25202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dirty="0" smtClean="0"/>
              <a:t>Què puc cursar?</a:t>
            </a:r>
            <a:endParaRPr lang="ca-ES" sz="2400" b="1" dirty="0"/>
          </a:p>
        </p:txBody>
      </p:sp>
      <p:cxnSp>
        <p:nvCxnSpPr>
          <p:cNvPr id="36" name="35 Conector angular"/>
          <p:cNvCxnSpPr>
            <a:stCxn id="35" idx="2"/>
            <a:endCxn id="37" idx="0"/>
          </p:cNvCxnSpPr>
          <p:nvPr/>
        </p:nvCxnSpPr>
        <p:spPr>
          <a:xfrm rot="16200000" flipH="1">
            <a:off x="2013400" y="3748965"/>
            <a:ext cx="652704" cy="36004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36 CuadroTexto"/>
          <p:cNvSpPr txBox="1"/>
          <p:nvPr/>
        </p:nvSpPr>
        <p:spPr>
          <a:xfrm>
            <a:off x="1115616" y="4255337"/>
            <a:ext cx="2808312" cy="105413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7800" indent="-177800">
              <a:spcAft>
                <a:spcPts val="3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sz="2000" b="1" dirty="0" smtClean="0"/>
              <a:t>Assignatures</a:t>
            </a:r>
          </a:p>
          <a:p>
            <a:pPr marL="177800" indent="-177800">
              <a:spcAft>
                <a:spcPts val="3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sz="2000" b="1" dirty="0" smtClean="0"/>
              <a:t>Pràctiques en empresa (ERASMUS)</a:t>
            </a:r>
          </a:p>
        </p:txBody>
      </p:sp>
      <p:sp>
        <p:nvSpPr>
          <p:cNvPr id="43" name="42 CuadroTexto"/>
          <p:cNvSpPr txBox="1"/>
          <p:nvPr/>
        </p:nvSpPr>
        <p:spPr>
          <a:xfrm>
            <a:off x="1115616" y="5877272"/>
            <a:ext cx="7776864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2800" b="1" dirty="0" smtClean="0">
                <a:solidFill>
                  <a:srgbClr val="C00000"/>
                </a:solidFill>
              </a:rPr>
              <a:t>ATENCIÓ!  </a:t>
            </a:r>
            <a:r>
              <a:rPr lang="ca-ES" sz="2400" b="1" dirty="0" smtClean="0"/>
              <a:t>	</a:t>
            </a:r>
            <a:r>
              <a:rPr lang="ca-ES" sz="2400" b="1" dirty="0" err="1" smtClean="0"/>
              <a:t>l’idioma</a:t>
            </a:r>
            <a:r>
              <a:rPr lang="ca-ES" sz="2400" b="1" dirty="0" smtClean="0"/>
              <a:t> és un requeriment imprescindible 			en la majoria de universitats</a:t>
            </a:r>
            <a:endParaRPr lang="ca-E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tge 4" descr="puzzle del mó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2636912"/>
            <a:ext cx="5970156" cy="4221088"/>
          </a:xfrm>
          <a:prstGeom prst="rect">
            <a:avLst/>
          </a:prstGeom>
        </p:spPr>
      </p:pic>
      <p:sp>
        <p:nvSpPr>
          <p:cNvPr id="6" name="5 CuadroTexto"/>
          <p:cNvSpPr txBox="1"/>
          <p:nvPr/>
        </p:nvSpPr>
        <p:spPr>
          <a:xfrm>
            <a:off x="1115616" y="260648"/>
            <a:ext cx="7776864" cy="792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err="1" smtClean="0">
                <a:solidFill>
                  <a:schemeClr val="bg1"/>
                </a:solidFill>
              </a:rPr>
              <a:t>Mobilitat</a:t>
            </a:r>
            <a:r>
              <a:rPr lang="es-ES" sz="2800" b="1" dirty="0" smtClean="0">
                <a:solidFill>
                  <a:schemeClr val="bg1"/>
                </a:solidFill>
              </a:rPr>
              <a:t> (24 ECTS) </a:t>
            </a:r>
          </a:p>
        </p:txBody>
      </p:sp>
      <p:sp>
        <p:nvSpPr>
          <p:cNvPr id="7" name="12 CuadroTexto"/>
          <p:cNvSpPr txBox="1"/>
          <p:nvPr/>
        </p:nvSpPr>
        <p:spPr>
          <a:xfrm>
            <a:off x="323528" y="319008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(a)</a:t>
            </a:r>
            <a:endParaRPr lang="es-ES" sz="3200" b="1" dirty="0"/>
          </a:p>
        </p:txBody>
      </p:sp>
      <p:sp>
        <p:nvSpPr>
          <p:cNvPr id="8" name="17 CuadroTexto"/>
          <p:cNvSpPr txBox="1"/>
          <p:nvPr/>
        </p:nvSpPr>
        <p:spPr>
          <a:xfrm>
            <a:off x="5220072" y="1196752"/>
            <a:ext cx="3672408" cy="2677656"/>
          </a:xfrm>
          <a:prstGeom prst="rect">
            <a:avLst/>
          </a:prstGeom>
          <a:solidFill>
            <a:schemeClr val="accent2">
              <a:lumMod val="75000"/>
              <a:alpha val="7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smtClean="0">
                <a:solidFill>
                  <a:schemeClr val="bg1"/>
                </a:solidFill>
              </a:rPr>
              <a:t>ERASMUS (Europa)</a:t>
            </a:r>
          </a:p>
          <a:p>
            <a:pPr algn="ctr"/>
            <a:endParaRPr lang="es-ES" sz="2800" b="1" dirty="0" smtClean="0">
              <a:solidFill>
                <a:schemeClr val="bg1"/>
              </a:solidFill>
            </a:endParaRPr>
          </a:p>
          <a:p>
            <a:pPr algn="ctr"/>
            <a:r>
              <a:rPr lang="es-ES" sz="2800" b="1" dirty="0" smtClean="0">
                <a:solidFill>
                  <a:schemeClr val="bg1"/>
                </a:solidFill>
              </a:rPr>
              <a:t>CINDA (</a:t>
            </a:r>
            <a:r>
              <a:rPr lang="es-ES" sz="2800" b="1" dirty="0" err="1" smtClean="0">
                <a:solidFill>
                  <a:schemeClr val="bg1"/>
                </a:solidFill>
              </a:rPr>
              <a:t>Llatinoamèrica</a:t>
            </a:r>
            <a:r>
              <a:rPr lang="es-ES" sz="2800" b="1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s-ES" sz="2800" b="1" dirty="0" smtClean="0">
              <a:solidFill>
                <a:schemeClr val="bg1"/>
              </a:solidFill>
            </a:endParaRPr>
          </a:p>
          <a:p>
            <a:pPr algn="ctr"/>
            <a:r>
              <a:rPr lang="es-ES" sz="2800" b="1" dirty="0" smtClean="0">
                <a:solidFill>
                  <a:schemeClr val="bg1"/>
                </a:solidFill>
              </a:rPr>
              <a:t>  SICUE-SÈNECA (</a:t>
            </a:r>
            <a:r>
              <a:rPr lang="es-ES" sz="2800" b="1" dirty="0" err="1" smtClean="0">
                <a:solidFill>
                  <a:schemeClr val="bg1"/>
                </a:solidFill>
              </a:rPr>
              <a:t>Espanya</a:t>
            </a:r>
            <a:r>
              <a:rPr lang="es-ES" sz="2800" b="1" dirty="0" smtClean="0">
                <a:solidFill>
                  <a:schemeClr val="bg1"/>
                </a:solidFill>
              </a:rPr>
              <a:t>)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08912" cy="792088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s-ES" sz="3200" b="1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ERASMUS</a:t>
            </a:r>
            <a:endParaRPr lang="es-ES" sz="3200" b="1" dirty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idx="1"/>
          </p:nvPr>
        </p:nvGraphicFramePr>
        <p:xfrm>
          <a:off x="395536" y="1268760"/>
          <a:ext cx="8208912" cy="51673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623"/>
                <a:gridCol w="1353568"/>
                <a:gridCol w="1058885"/>
                <a:gridCol w="1259918"/>
                <a:gridCol w="1259918"/>
              </a:tblGrid>
              <a:tr h="182880">
                <a:tc rowSpan="2">
                  <a:txBody>
                    <a:bodyPr/>
                    <a:lstStyle/>
                    <a:p>
                      <a:r>
                        <a:rPr lang="es-ES" sz="1400" dirty="0" err="1" smtClean="0"/>
                        <a:t>Universitat</a:t>
                      </a:r>
                      <a:endParaRPr lang="es-ES" sz="1400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es-ES" sz="1400" dirty="0" err="1" smtClean="0"/>
                        <a:t>Ciutat</a:t>
                      </a:r>
                      <a:r>
                        <a:rPr lang="es-ES" sz="1400" baseline="0" dirty="0" smtClean="0"/>
                        <a:t> (país)</a:t>
                      </a:r>
                      <a:endParaRPr lang="es-ES" sz="14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" sz="1200" dirty="0" smtClean="0"/>
                        <a:t>Dates </a:t>
                      </a:r>
                      <a:r>
                        <a:rPr lang="es-ES" sz="1200" dirty="0" err="1" smtClean="0"/>
                        <a:t>d’entrega</a:t>
                      </a:r>
                      <a:r>
                        <a:rPr lang="es-ES" sz="1200" dirty="0" smtClean="0"/>
                        <a:t> </a:t>
                      </a:r>
                      <a:r>
                        <a:rPr lang="es-ES" sz="1200" dirty="0" err="1" smtClean="0"/>
                        <a:t>sol·licitud</a:t>
                      </a:r>
                      <a:endParaRPr lang="es-ES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s-ES" sz="1200" dirty="0" err="1" smtClean="0"/>
                        <a:t>Nivell</a:t>
                      </a:r>
                      <a:r>
                        <a:rPr lang="es-ES" sz="1200" baseline="0" dirty="0" smtClean="0"/>
                        <a:t> idioma</a:t>
                      </a:r>
                      <a:endParaRPr lang="es-ES" sz="1200" dirty="0"/>
                    </a:p>
                  </a:txBody>
                  <a:tcPr/>
                </a:tc>
              </a:tr>
              <a:tr h="182880"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E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s-ES" sz="1000" b="1" dirty="0" smtClean="0">
                          <a:solidFill>
                            <a:schemeClr val="bg1"/>
                          </a:solidFill>
                        </a:rPr>
                        <a:t>Semestre </a:t>
                      </a:r>
                      <a:r>
                        <a:rPr lang="es-ES" sz="1000" b="1" dirty="0" err="1" smtClean="0">
                          <a:solidFill>
                            <a:schemeClr val="bg1"/>
                          </a:solidFill>
                        </a:rPr>
                        <a:t>hivern</a:t>
                      </a:r>
                      <a:endParaRPr lang="es-ES" sz="10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ES" sz="1000" b="1" dirty="0" smtClean="0">
                          <a:solidFill>
                            <a:schemeClr val="bg1"/>
                          </a:solidFill>
                        </a:rPr>
                        <a:t>Semestre</a:t>
                      </a:r>
                      <a:r>
                        <a:rPr lang="es-ES" sz="1000" b="1" baseline="0" dirty="0" smtClean="0">
                          <a:solidFill>
                            <a:schemeClr val="bg1"/>
                          </a:solidFill>
                        </a:rPr>
                        <a:t> primavera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ES" sz="1000" b="1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Universität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für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Bodenkultur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Wien</a:t>
                      </a:r>
                      <a:r>
                        <a:rPr lang="es-ES" sz="1050" dirty="0" smtClean="0"/>
                        <a:t> (</a:t>
                      </a:r>
                      <a:r>
                        <a:rPr lang="es-ES" sz="1050" dirty="0" err="1" smtClean="0"/>
                        <a:t>Boku</a:t>
                      </a:r>
                      <a:r>
                        <a:rPr lang="es-ES" sz="1050" dirty="0" smtClean="0"/>
                        <a:t>)</a:t>
                      </a:r>
                      <a:endParaRPr lang="es-ES" sz="1050" dirty="0"/>
                    </a:p>
                  </a:txBody>
                  <a:tcPr marR="0"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Viena (Austria</a:t>
                      </a:r>
                    </a:p>
                  </a:txBody>
                  <a:tcPr marR="0"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30 </a:t>
                      </a:r>
                      <a:r>
                        <a:rPr lang="es-ES" sz="1100" dirty="0" err="1" smtClean="0"/>
                        <a:t>juny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30 </a:t>
                      </a:r>
                      <a:r>
                        <a:rPr lang="es-ES" sz="1100" dirty="0" err="1" smtClean="0"/>
                        <a:t>novembre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B2 </a:t>
                      </a:r>
                      <a:r>
                        <a:rPr lang="es-ES" sz="1100" dirty="0" err="1" smtClean="0"/>
                        <a:t>anglés</a:t>
                      </a:r>
                      <a:endParaRPr lang="es-ES" sz="1100" dirty="0"/>
                    </a:p>
                  </a:txBody>
                  <a:tcPr anchor="ctr"/>
                </a:tc>
              </a:tr>
              <a:tr h="17966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Haute </a:t>
                      </a:r>
                      <a:r>
                        <a:rPr lang="es-ES" sz="1050" dirty="0" err="1" smtClean="0"/>
                        <a:t>École</a:t>
                      </a:r>
                      <a:r>
                        <a:rPr lang="es-ES" sz="1050" baseline="0" dirty="0" smtClean="0"/>
                        <a:t> </a:t>
                      </a:r>
                      <a:r>
                        <a:rPr lang="es-ES" sz="1050" baseline="0" dirty="0" err="1" smtClean="0"/>
                        <a:t>Charlemagne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Liege</a:t>
                      </a:r>
                      <a:r>
                        <a:rPr lang="es-ES" sz="1050" dirty="0" smtClean="0"/>
                        <a:t> (Bélgica)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15 </a:t>
                      </a:r>
                      <a:r>
                        <a:rPr lang="es-ES" sz="1100" dirty="0" err="1" smtClean="0"/>
                        <a:t>juny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15</a:t>
                      </a:r>
                      <a:r>
                        <a:rPr lang="es-ES" sz="1100" baseline="0" dirty="0" smtClean="0"/>
                        <a:t> </a:t>
                      </a:r>
                      <a:r>
                        <a:rPr lang="es-ES" sz="1100" baseline="0" dirty="0" err="1" smtClean="0"/>
                        <a:t>novembre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900" dirty="0" smtClean="0"/>
                        <a:t>B2 francés</a:t>
                      </a:r>
                      <a:r>
                        <a:rPr lang="es-ES" sz="900" baseline="0" dirty="0" smtClean="0"/>
                        <a:t> (</a:t>
                      </a:r>
                      <a:r>
                        <a:rPr lang="es-ES" sz="900" baseline="0" dirty="0" err="1" smtClean="0"/>
                        <a:t>pràctiques</a:t>
                      </a:r>
                      <a:r>
                        <a:rPr lang="es-ES" sz="900" baseline="0" dirty="0" smtClean="0"/>
                        <a:t>)</a:t>
                      </a:r>
                      <a:endParaRPr lang="es-ES" sz="900" dirty="0"/>
                    </a:p>
                  </a:txBody>
                  <a:tcPr anchor="ctr"/>
                </a:tc>
              </a:tr>
              <a:tr h="178969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Tallinna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Tehnikaülikool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Tallin (</a:t>
                      </a:r>
                      <a:r>
                        <a:rPr lang="es-ES" sz="1050" dirty="0" err="1" smtClean="0"/>
                        <a:t>Estònia</a:t>
                      </a:r>
                      <a:r>
                        <a:rPr lang="es-ES" sz="1050" dirty="0" smtClean="0"/>
                        <a:t>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15 </a:t>
                      </a:r>
                      <a:r>
                        <a:rPr lang="es-ES" sz="1100" dirty="0" err="1" smtClean="0"/>
                        <a:t>maig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15 </a:t>
                      </a:r>
                      <a:r>
                        <a:rPr lang="es-ES" sz="1100" dirty="0" err="1" smtClean="0"/>
                        <a:t>novembre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B2 </a:t>
                      </a:r>
                      <a:r>
                        <a:rPr lang="es-ES" sz="1100" dirty="0" err="1" smtClean="0"/>
                        <a:t>anglés</a:t>
                      </a:r>
                      <a:endParaRPr lang="es-ES" sz="1100" dirty="0"/>
                    </a:p>
                  </a:txBody>
                  <a:tcPr anchor="ctr"/>
                </a:tc>
              </a:tr>
              <a:tr h="17827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Eesti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Maaülikool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Tartu (</a:t>
                      </a:r>
                      <a:r>
                        <a:rPr lang="es-ES" sz="1050" dirty="0" err="1" smtClean="0"/>
                        <a:t>Estònia</a:t>
                      </a:r>
                      <a:r>
                        <a:rPr lang="es-ES" sz="1050" dirty="0" smtClean="0"/>
                        <a:t>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 </a:t>
                      </a:r>
                      <a:r>
                        <a:rPr lang="es-ES" sz="1100" dirty="0" err="1" smtClean="0"/>
                        <a:t>juny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31</a:t>
                      </a:r>
                      <a:r>
                        <a:rPr lang="es-ES" sz="1100" baseline="0" dirty="0" smtClean="0"/>
                        <a:t> octubre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B2 </a:t>
                      </a:r>
                      <a:r>
                        <a:rPr lang="es-ES" sz="1100" dirty="0" err="1" smtClean="0"/>
                        <a:t>anglés</a:t>
                      </a:r>
                      <a:endParaRPr lang="es-ES" sz="1100" dirty="0"/>
                    </a:p>
                  </a:txBody>
                  <a:tcPr anchor="ctr"/>
                </a:tc>
              </a:tr>
              <a:tr h="24958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Institut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Supériur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d’Agricultura</a:t>
                      </a:r>
                      <a:r>
                        <a:rPr lang="es-ES" sz="1050" dirty="0" smtClean="0"/>
                        <a:t> et </a:t>
                      </a:r>
                      <a:r>
                        <a:rPr lang="es-ES" sz="1050" dirty="0" err="1" smtClean="0"/>
                        <a:t>d’Agroalimentaire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Rhone</a:t>
                      </a:r>
                      <a:r>
                        <a:rPr lang="es-ES" sz="1050" dirty="0" smtClean="0"/>
                        <a:t>-Alpes</a:t>
                      </a:r>
                      <a:r>
                        <a:rPr lang="es-ES" sz="1050" baseline="0" dirty="0" smtClean="0"/>
                        <a:t> (ISARA)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Lion (</a:t>
                      </a:r>
                      <a:r>
                        <a:rPr lang="es-ES" sz="1050" dirty="0" err="1" smtClean="0"/>
                        <a:t>França</a:t>
                      </a:r>
                      <a:r>
                        <a:rPr lang="es-ES" sz="1050" dirty="0" smtClean="0"/>
                        <a:t>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 </a:t>
                      </a:r>
                      <a:r>
                        <a:rPr lang="es-ES" sz="1100" dirty="0" err="1" smtClean="0"/>
                        <a:t>juny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15 octubre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B2</a:t>
                      </a:r>
                      <a:r>
                        <a:rPr lang="es-ES" sz="1100" baseline="0" dirty="0" smtClean="0"/>
                        <a:t> francés</a:t>
                      </a:r>
                      <a:endParaRPr lang="es-ES" sz="1100" dirty="0"/>
                    </a:p>
                  </a:txBody>
                  <a:tcPr anchor="ctr"/>
                </a:tc>
              </a:tr>
              <a:tr h="18876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Ecole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Supérieure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d’Agriculture</a:t>
                      </a:r>
                      <a:r>
                        <a:rPr lang="es-ES" sz="1050" dirty="0" smtClean="0"/>
                        <a:t> (ESA)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Angers (</a:t>
                      </a:r>
                      <a:r>
                        <a:rPr lang="es-ES" sz="1050" dirty="0" err="1" smtClean="0"/>
                        <a:t>França</a:t>
                      </a:r>
                      <a:r>
                        <a:rPr lang="es-ES" sz="1050" dirty="0" smtClean="0"/>
                        <a:t>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 </a:t>
                      </a:r>
                      <a:r>
                        <a:rPr lang="es-ES" sz="1100" dirty="0" err="1" smtClean="0"/>
                        <a:t>juny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15 octubre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000" dirty="0" err="1" smtClean="0"/>
                        <a:t>Nivell</a:t>
                      </a:r>
                      <a:r>
                        <a:rPr lang="es-ES" sz="1000" baseline="0" dirty="0" smtClean="0"/>
                        <a:t> elemental francés</a:t>
                      </a:r>
                      <a:endParaRPr lang="es-ES" sz="1000" dirty="0"/>
                    </a:p>
                  </a:txBody>
                  <a:tcPr anchor="ctr"/>
                </a:tc>
              </a:tr>
              <a:tr h="260078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Technologiko</a:t>
                      </a:r>
                      <a:r>
                        <a:rPr lang="es-ES" sz="1050" baseline="0" dirty="0" smtClean="0"/>
                        <a:t> </a:t>
                      </a:r>
                      <a:r>
                        <a:rPr lang="es-ES" sz="1050" baseline="0" dirty="0" err="1" smtClean="0"/>
                        <a:t>Ekpedeftiko</a:t>
                      </a:r>
                      <a:r>
                        <a:rPr lang="es-ES" sz="1050" baseline="0" dirty="0" smtClean="0"/>
                        <a:t> </a:t>
                      </a:r>
                      <a:r>
                        <a:rPr lang="es-ES" sz="1050" baseline="0" dirty="0" err="1" smtClean="0"/>
                        <a:t>Idrima</a:t>
                      </a:r>
                      <a:r>
                        <a:rPr lang="es-ES" sz="1050" baseline="0" dirty="0" smtClean="0"/>
                        <a:t> </a:t>
                      </a:r>
                      <a:r>
                        <a:rPr lang="es-ES" sz="1050" baseline="0" dirty="0" err="1" smtClean="0"/>
                        <a:t>Athinas</a:t>
                      </a:r>
                      <a:r>
                        <a:rPr lang="es-ES" sz="1050" baseline="0" dirty="0" smtClean="0"/>
                        <a:t> (TEI)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Atenas (</a:t>
                      </a:r>
                      <a:r>
                        <a:rPr lang="es-ES" sz="1050" dirty="0" err="1" smtClean="0"/>
                        <a:t>Grècia</a:t>
                      </a:r>
                      <a:r>
                        <a:rPr lang="es-ES" sz="1050" dirty="0" smtClean="0"/>
                        <a:t>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31 </a:t>
                      </a:r>
                      <a:r>
                        <a:rPr lang="es-ES" sz="1100" dirty="0" err="1" smtClean="0"/>
                        <a:t>maig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15 </a:t>
                      </a:r>
                      <a:r>
                        <a:rPr lang="es-ES" sz="1100" dirty="0" err="1" smtClean="0"/>
                        <a:t>novembre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B2 </a:t>
                      </a:r>
                      <a:r>
                        <a:rPr lang="es-ES" sz="1100" dirty="0" err="1" smtClean="0"/>
                        <a:t>anglés</a:t>
                      </a:r>
                      <a:endParaRPr lang="es-ES" sz="1100" dirty="0"/>
                    </a:p>
                  </a:txBody>
                  <a:tcPr anchor="ctr"/>
                </a:tc>
              </a:tr>
              <a:tr h="187374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Università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Politecnica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Della</a:t>
                      </a:r>
                      <a:r>
                        <a:rPr lang="es-ES" sz="1050" dirty="0" smtClean="0"/>
                        <a:t> Marche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Ancona (</a:t>
                      </a:r>
                      <a:r>
                        <a:rPr lang="es-ES" sz="1050" dirty="0" err="1" smtClean="0"/>
                        <a:t>Itàlia</a:t>
                      </a:r>
                      <a:r>
                        <a:rPr lang="es-ES" sz="1050" dirty="0" smtClean="0"/>
                        <a:t>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31 </a:t>
                      </a:r>
                      <a:r>
                        <a:rPr lang="es-ES" sz="1100" dirty="0" err="1" smtClean="0"/>
                        <a:t>maig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31 octubre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s-ES" sz="1100" dirty="0"/>
                    </a:p>
                  </a:txBody>
                  <a:tcPr anchor="ctr"/>
                </a:tc>
              </a:tr>
              <a:tr h="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050" dirty="0" err="1" smtClean="0"/>
                        <a:t>Università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Degli</a:t>
                      </a:r>
                      <a:r>
                        <a:rPr lang="es-ES" sz="1050" baseline="0" dirty="0" smtClean="0"/>
                        <a:t> </a:t>
                      </a:r>
                      <a:r>
                        <a:rPr lang="es-ES" sz="1050" baseline="0" dirty="0" err="1" smtClean="0"/>
                        <a:t>Studi</a:t>
                      </a:r>
                      <a:r>
                        <a:rPr lang="es-ES" sz="1050" baseline="0" dirty="0" smtClean="0"/>
                        <a:t> Di </a:t>
                      </a:r>
                      <a:r>
                        <a:rPr lang="es-ES" sz="1050" baseline="0" dirty="0" err="1" smtClean="0"/>
                        <a:t>Bologna</a:t>
                      </a:r>
                      <a:endParaRPr lang="es-ES" sz="105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Bologna</a:t>
                      </a:r>
                      <a:r>
                        <a:rPr lang="es-ES" sz="1050" baseline="0" dirty="0" smtClean="0"/>
                        <a:t> (</a:t>
                      </a:r>
                      <a:r>
                        <a:rPr lang="es-ES" sz="1050" baseline="0" dirty="0" err="1" smtClean="0"/>
                        <a:t>Itàlia</a:t>
                      </a:r>
                      <a:r>
                        <a:rPr lang="es-ES" sz="1050" baseline="0" dirty="0" smtClean="0"/>
                        <a:t>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800" dirty="0" err="1" smtClean="0"/>
                        <a:t>Nivell</a:t>
                      </a:r>
                      <a:r>
                        <a:rPr lang="es-ES" sz="800" dirty="0" smtClean="0"/>
                        <a:t> </a:t>
                      </a:r>
                      <a:r>
                        <a:rPr lang="es-ES" sz="800" dirty="0" err="1" smtClean="0"/>
                        <a:t>adequat</a:t>
                      </a:r>
                      <a:r>
                        <a:rPr lang="es-ES" sz="800" dirty="0" smtClean="0"/>
                        <a:t> </a:t>
                      </a:r>
                      <a:r>
                        <a:rPr lang="es-ES" sz="800" dirty="0" err="1" smtClean="0"/>
                        <a:t>segons</a:t>
                      </a:r>
                      <a:r>
                        <a:rPr lang="es-ES" sz="800" dirty="0" smtClean="0"/>
                        <a:t> idioma</a:t>
                      </a:r>
                      <a:r>
                        <a:rPr lang="es-ES" sz="800" baseline="0" dirty="0" smtClean="0"/>
                        <a:t> </a:t>
                      </a:r>
                      <a:r>
                        <a:rPr lang="es-ES" sz="800" baseline="0" dirty="0" err="1" smtClean="0"/>
                        <a:t>assignatura</a:t>
                      </a:r>
                      <a:r>
                        <a:rPr lang="es-ES" sz="800" baseline="0" dirty="0" smtClean="0"/>
                        <a:t> (</a:t>
                      </a:r>
                      <a:r>
                        <a:rPr lang="es-ES" sz="800" baseline="0" dirty="0" err="1" smtClean="0"/>
                        <a:t>Italià</a:t>
                      </a:r>
                      <a:r>
                        <a:rPr lang="es-ES" sz="800" baseline="0" dirty="0" smtClean="0"/>
                        <a:t> o </a:t>
                      </a:r>
                      <a:r>
                        <a:rPr lang="es-ES" sz="800" baseline="0" dirty="0" err="1" smtClean="0"/>
                        <a:t>anglés</a:t>
                      </a:r>
                      <a:r>
                        <a:rPr lang="es-ES" sz="800" baseline="0" dirty="0" smtClean="0"/>
                        <a:t>)</a:t>
                      </a:r>
                      <a:endParaRPr lang="es-ES" sz="800" dirty="0"/>
                    </a:p>
                  </a:txBody>
                  <a:tcPr anchor="ctr"/>
                </a:tc>
              </a:tr>
              <a:tr h="197867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Università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Degli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Studi</a:t>
                      </a:r>
                      <a:r>
                        <a:rPr lang="es-ES" sz="1050" dirty="0" smtClean="0"/>
                        <a:t> Di Catania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Catania (</a:t>
                      </a:r>
                      <a:r>
                        <a:rPr lang="es-ES" sz="1050" dirty="0" err="1" smtClean="0"/>
                        <a:t>Itàlia</a:t>
                      </a:r>
                      <a:r>
                        <a:rPr lang="es-ES" sz="1050" dirty="0" smtClean="0"/>
                        <a:t>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23 </a:t>
                      </a:r>
                      <a:r>
                        <a:rPr lang="es-ES" sz="1100" dirty="0" err="1" smtClean="0"/>
                        <a:t>juliol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14 </a:t>
                      </a:r>
                      <a:r>
                        <a:rPr lang="es-ES" sz="1100" dirty="0" err="1" smtClean="0"/>
                        <a:t>gener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s-ES" sz="800" dirty="0"/>
                    </a:p>
                  </a:txBody>
                  <a:tcPr anchor="ctr"/>
                </a:tc>
              </a:tr>
              <a:tr h="19717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Università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Degli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Studi</a:t>
                      </a:r>
                      <a:r>
                        <a:rPr lang="es-ES" sz="1050" dirty="0" smtClean="0"/>
                        <a:t> Di Sassari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Sassari</a:t>
                      </a:r>
                      <a:r>
                        <a:rPr lang="es-ES" sz="1050" baseline="0" dirty="0" smtClean="0"/>
                        <a:t> (</a:t>
                      </a:r>
                      <a:r>
                        <a:rPr lang="es-ES" sz="1050" baseline="0" dirty="0" err="1" smtClean="0"/>
                        <a:t>Itàlia</a:t>
                      </a:r>
                      <a:r>
                        <a:rPr lang="es-ES" sz="1050" baseline="0" dirty="0" smtClean="0"/>
                        <a:t>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15</a:t>
                      </a:r>
                      <a:r>
                        <a:rPr lang="es-ES" sz="1100" baseline="0" dirty="0" smtClean="0"/>
                        <a:t> </a:t>
                      </a:r>
                      <a:r>
                        <a:rPr lang="es-ES" sz="1100" baseline="0" dirty="0" err="1" smtClean="0"/>
                        <a:t>juliol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15 </a:t>
                      </a:r>
                      <a:r>
                        <a:rPr lang="es-ES" sz="1100" dirty="0" err="1" smtClean="0"/>
                        <a:t>decembre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s-ES" sz="800" dirty="0"/>
                    </a:p>
                  </a:txBody>
                  <a:tcPr anchor="ctr"/>
                </a:tc>
              </a:tr>
              <a:tr h="213231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Instituto</a:t>
                      </a:r>
                      <a:r>
                        <a:rPr lang="es-ES" sz="1050" baseline="0" dirty="0" smtClean="0"/>
                        <a:t> Politécnico de Santarém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Santarém (Portugal)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s-ES" sz="1050" dirty="0"/>
                    </a:p>
                  </a:txBody>
                  <a:tcPr anchor="ctr"/>
                </a:tc>
              </a:tr>
              <a:tr h="19646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Universidade</a:t>
                      </a:r>
                      <a:r>
                        <a:rPr lang="es-ES" sz="1050" dirty="0" smtClean="0"/>
                        <a:t> de Tras-Os- Montes</a:t>
                      </a:r>
                      <a:r>
                        <a:rPr lang="es-ES" sz="1050" baseline="0" dirty="0" smtClean="0"/>
                        <a:t> e Alto </a:t>
                      </a:r>
                      <a:r>
                        <a:rPr lang="es-ES" sz="1050" baseline="0" dirty="0" err="1" smtClean="0"/>
                        <a:t>Duoro</a:t>
                      </a:r>
                      <a:r>
                        <a:rPr lang="es-ES" sz="1050" baseline="0" dirty="0" smtClean="0"/>
                        <a:t> (UTAD)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Vila-</a:t>
                      </a:r>
                      <a:r>
                        <a:rPr lang="es-ES" sz="1050" baseline="0" dirty="0" smtClean="0"/>
                        <a:t>Real (Portugal)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30 </a:t>
                      </a:r>
                      <a:r>
                        <a:rPr lang="es-ES" sz="1100" dirty="0" err="1" smtClean="0"/>
                        <a:t>juny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30 </a:t>
                      </a:r>
                      <a:r>
                        <a:rPr lang="es-ES" sz="1100" dirty="0" err="1" smtClean="0"/>
                        <a:t>novembre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endParaRPr lang="es-ES" sz="800" dirty="0"/>
                    </a:p>
                  </a:txBody>
                  <a:tcPr anchor="ctr"/>
                </a:tc>
              </a:tr>
              <a:tr h="36073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Universitatea</a:t>
                      </a:r>
                      <a:r>
                        <a:rPr lang="es-ES" sz="1050" baseline="0" dirty="0" smtClean="0"/>
                        <a:t> de </a:t>
                      </a:r>
                      <a:r>
                        <a:rPr lang="es-ES" sz="1050" baseline="0" dirty="0" err="1" smtClean="0"/>
                        <a:t>Stiinte</a:t>
                      </a:r>
                      <a:r>
                        <a:rPr lang="es-ES" sz="1050" baseline="0" dirty="0" smtClean="0"/>
                        <a:t> </a:t>
                      </a:r>
                      <a:r>
                        <a:rPr lang="es-ES" sz="1050" baseline="0" dirty="0" err="1" smtClean="0"/>
                        <a:t>Agricole</a:t>
                      </a:r>
                      <a:r>
                        <a:rPr lang="es-ES" sz="1050" baseline="0" dirty="0" smtClean="0"/>
                        <a:t> si Medicina </a:t>
                      </a:r>
                      <a:r>
                        <a:rPr lang="es-ES" sz="1050" baseline="0" dirty="0" err="1" smtClean="0"/>
                        <a:t>Veterinara”Ion</a:t>
                      </a:r>
                      <a:r>
                        <a:rPr lang="es-ES" sz="1050" baseline="0" dirty="0" smtClean="0"/>
                        <a:t> </a:t>
                      </a:r>
                      <a:r>
                        <a:rPr lang="es-ES" sz="1050" baseline="0" dirty="0" err="1" smtClean="0"/>
                        <a:t>Ionescu</a:t>
                      </a:r>
                      <a:r>
                        <a:rPr lang="es-ES" sz="1050" baseline="0" dirty="0" smtClean="0"/>
                        <a:t> de la Brad”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Iasi</a:t>
                      </a:r>
                      <a:r>
                        <a:rPr lang="es-ES" sz="1050" dirty="0" smtClean="0"/>
                        <a:t> (Romania)</a:t>
                      </a:r>
                      <a:endParaRPr lang="es-ES" sz="105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30 </a:t>
                      </a:r>
                      <a:r>
                        <a:rPr lang="es-ES" sz="1100" dirty="0" err="1" smtClean="0"/>
                        <a:t>juny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1100" dirty="0" smtClean="0"/>
                        <a:t>30 </a:t>
                      </a:r>
                      <a:r>
                        <a:rPr lang="es-ES" sz="1100" dirty="0" err="1" smtClean="0"/>
                        <a:t>novembre</a:t>
                      </a:r>
                      <a:endParaRPr lang="es-ES" sz="11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es-ES" sz="800" dirty="0" err="1" smtClean="0"/>
                        <a:t>Certificat</a:t>
                      </a:r>
                      <a:r>
                        <a:rPr lang="es-ES" sz="800" dirty="0" smtClean="0"/>
                        <a:t> </a:t>
                      </a:r>
                      <a:r>
                        <a:rPr lang="es-ES" sz="800" dirty="0" err="1" smtClean="0"/>
                        <a:t>llengua</a:t>
                      </a:r>
                      <a:r>
                        <a:rPr lang="es-ES" sz="800" baseline="0" dirty="0" smtClean="0"/>
                        <a:t> (</a:t>
                      </a:r>
                      <a:r>
                        <a:rPr lang="es-ES" sz="800" baseline="0" dirty="0" err="1" smtClean="0"/>
                        <a:t>romanés</a:t>
                      </a:r>
                      <a:r>
                        <a:rPr lang="es-ES" sz="800" baseline="0" dirty="0" smtClean="0"/>
                        <a:t>, francés o </a:t>
                      </a:r>
                      <a:r>
                        <a:rPr lang="es-ES" sz="800" baseline="0" dirty="0" err="1" smtClean="0"/>
                        <a:t>anglés</a:t>
                      </a:r>
                      <a:r>
                        <a:rPr lang="es-ES" sz="800" baseline="0" dirty="0" smtClean="0"/>
                        <a:t>)</a:t>
                      </a:r>
                      <a:endParaRPr lang="es-ES" sz="800" dirty="0"/>
                    </a:p>
                  </a:txBody>
                  <a:tcPr anchor="ctr"/>
                </a:tc>
              </a:tr>
              <a:tr h="158883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err="1" smtClean="0"/>
                        <a:t>Udulag</a:t>
                      </a:r>
                      <a:r>
                        <a:rPr lang="es-ES" sz="1050" dirty="0" smtClean="0"/>
                        <a:t> </a:t>
                      </a:r>
                      <a:r>
                        <a:rPr lang="es-ES" sz="1050" dirty="0" err="1" smtClean="0"/>
                        <a:t>Ünivertisitesi</a:t>
                      </a:r>
                      <a:endParaRPr lang="es-E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050" dirty="0" smtClean="0"/>
                        <a:t>Bursa (</a:t>
                      </a:r>
                      <a:r>
                        <a:rPr lang="es-ES" sz="1050" dirty="0" err="1" smtClean="0"/>
                        <a:t>Turquia</a:t>
                      </a:r>
                      <a:r>
                        <a:rPr lang="es-ES" sz="1050" dirty="0" smtClean="0"/>
                        <a:t>)</a:t>
                      </a:r>
                      <a:endParaRPr lang="es-ES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s-ES" sz="1100" dirty="0" smtClean="0"/>
                        <a:t>15 </a:t>
                      </a:r>
                      <a:r>
                        <a:rPr lang="es-ES" sz="1100" dirty="0" err="1" smtClean="0"/>
                        <a:t>juliol</a:t>
                      </a:r>
                      <a:endParaRPr lang="es-ES" sz="11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 dirty="0" smtClean="0"/>
                        <a:t>1 </a:t>
                      </a:r>
                      <a:r>
                        <a:rPr lang="es-ES" sz="1100" dirty="0" err="1" smtClean="0"/>
                        <a:t>decembre</a:t>
                      </a:r>
                      <a:endParaRPr lang="es-ES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s-ES" sz="1100" dirty="0" smtClean="0"/>
                        <a:t>B2 </a:t>
                      </a:r>
                      <a:r>
                        <a:rPr lang="es-ES" sz="1100" dirty="0" err="1" smtClean="0"/>
                        <a:t>anglés</a:t>
                      </a:r>
                      <a:r>
                        <a:rPr lang="es-ES" sz="1100" baseline="0" dirty="0" smtClean="0"/>
                        <a:t> ??</a:t>
                      </a:r>
                      <a:endParaRPr lang="es-ES" sz="11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5 CuadroTexto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677108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err="1" smtClean="0">
                <a:solidFill>
                  <a:schemeClr val="bg1"/>
                </a:solidFill>
              </a:rPr>
              <a:t>Mobilitat</a:t>
            </a:r>
            <a:r>
              <a:rPr lang="es-ES" sz="2800" b="1" dirty="0" smtClean="0">
                <a:solidFill>
                  <a:schemeClr val="bg1"/>
                </a:solidFill>
              </a:rPr>
              <a:t> (24 ECTS)</a:t>
            </a:r>
            <a:br>
              <a:rPr lang="es-ES" sz="2800" b="1" dirty="0" smtClean="0">
                <a:solidFill>
                  <a:schemeClr val="bg1"/>
                </a:solidFill>
              </a:rPr>
            </a:br>
            <a:r>
              <a:rPr lang="es-ES" sz="1000" b="1" dirty="0" smtClean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5" name="1 Título"/>
          <p:cNvSpPr txBox="1">
            <a:spLocks/>
          </p:cNvSpPr>
          <p:nvPr/>
        </p:nvSpPr>
        <p:spPr>
          <a:xfrm>
            <a:off x="457200" y="1071546"/>
            <a:ext cx="2214578" cy="57777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fontAlgn="auto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s-ES" sz="3200" b="1" dirty="0" smtClean="0">
                <a:solidFill>
                  <a:schemeClr val="bg1"/>
                </a:solidFill>
              </a:rPr>
              <a:t>SICUE</a:t>
            </a:r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6" name="QuadreDeText 5"/>
          <p:cNvSpPr txBox="1"/>
          <p:nvPr/>
        </p:nvSpPr>
        <p:spPr>
          <a:xfrm>
            <a:off x="962292" y="1785926"/>
            <a:ext cx="7858180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dirty="0" smtClean="0"/>
              <a:t>En aquests moments </a:t>
            </a:r>
            <a:r>
              <a:rPr lang="ca-ES" dirty="0" err="1" smtClean="0"/>
              <a:t>l’ESAB</a:t>
            </a:r>
            <a:r>
              <a:rPr lang="ca-ES" dirty="0" smtClean="0"/>
              <a:t> té signats convenis amb les següents Universitats espanyoles:</a:t>
            </a:r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 Universitat Rovira i Virgili 	</a:t>
            </a:r>
            <a:r>
              <a:rPr lang="ca-ES" sz="2000" b="1" dirty="0" smtClean="0">
                <a:solidFill>
                  <a:srgbClr val="FF0000"/>
                </a:solidFill>
              </a:rPr>
              <a:t>Grau d’Enginyeria Alimentària</a:t>
            </a:r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 </a:t>
            </a:r>
            <a:r>
              <a:rPr lang="es-ES" dirty="0" smtClean="0"/>
              <a:t>Universidad de la Laguna</a:t>
            </a:r>
            <a:r>
              <a:rPr lang="ca-ES" dirty="0" smtClean="0"/>
              <a:t>	</a:t>
            </a:r>
            <a:r>
              <a:rPr lang="ca-ES" sz="2000" b="1" dirty="0" smtClean="0">
                <a:solidFill>
                  <a:srgbClr val="FF9933"/>
                </a:solidFill>
              </a:rPr>
              <a:t>Grau d’Enginyeria Agrícola</a:t>
            </a:r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 </a:t>
            </a:r>
            <a:r>
              <a:rPr lang="es-ES" dirty="0" smtClean="0"/>
              <a:t>Universidad de Burgos</a:t>
            </a:r>
            <a:r>
              <a:rPr lang="ca-ES" dirty="0" smtClean="0"/>
              <a:t>	</a:t>
            </a:r>
            <a:r>
              <a:rPr lang="ca-ES" sz="2000" b="1" dirty="0" smtClean="0">
                <a:solidFill>
                  <a:srgbClr val="FF0000"/>
                </a:solidFill>
              </a:rPr>
              <a:t>Grau d’Enginyeria Alimentària</a:t>
            </a:r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 </a:t>
            </a:r>
            <a:r>
              <a:rPr lang="es-ES" dirty="0" smtClean="0"/>
              <a:t>Universidad de Vigo</a:t>
            </a:r>
            <a:r>
              <a:rPr lang="ca-ES" dirty="0" smtClean="0"/>
              <a:t>	</a:t>
            </a:r>
            <a:r>
              <a:rPr lang="ca-ES" sz="2000" b="1" dirty="0" smtClean="0">
                <a:solidFill>
                  <a:schemeClr val="accent1"/>
                </a:solidFill>
              </a:rPr>
              <a:t>Graus de Sistemes Biològics (els 4)</a:t>
            </a:r>
          </a:p>
          <a:p>
            <a:pPr>
              <a:buFont typeface="Wingdings" pitchFamily="2" charset="2"/>
              <a:buChar char="Ø"/>
            </a:pPr>
            <a:r>
              <a:rPr lang="ca-ES" dirty="0" smtClean="0"/>
              <a:t> Universitat Jaume I	</a:t>
            </a:r>
            <a:r>
              <a:rPr lang="ca-ES" sz="2000" b="1" dirty="0" smtClean="0">
                <a:solidFill>
                  <a:srgbClr val="00B050"/>
                </a:solidFill>
              </a:rPr>
              <a:t>Grau d’Enginyeria </a:t>
            </a:r>
            <a:r>
              <a:rPr lang="ca-ES" sz="2000" b="1" dirty="0" err="1" smtClean="0">
                <a:solidFill>
                  <a:srgbClr val="00B050"/>
                </a:solidFill>
              </a:rPr>
              <a:t>Agroambiental</a:t>
            </a:r>
            <a:r>
              <a:rPr lang="ca-ES" sz="2000" b="1" dirty="0" smtClean="0">
                <a:solidFill>
                  <a:srgbClr val="00B050"/>
                </a:solidFill>
              </a:rPr>
              <a:t> i del Paisatge</a:t>
            </a:r>
          </a:p>
          <a:p>
            <a:endParaRPr lang="ca-ES" dirty="0" smtClean="0"/>
          </a:p>
          <a:p>
            <a:endParaRPr lang="ca-E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86522" y="4264630"/>
            <a:ext cx="3488269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8" name="1 Título"/>
          <p:cNvSpPr txBox="1">
            <a:spLocks/>
          </p:cNvSpPr>
          <p:nvPr/>
        </p:nvSpPr>
        <p:spPr>
          <a:xfrm>
            <a:off x="457200" y="4378266"/>
            <a:ext cx="2214578" cy="57777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s-ES" sz="3200" b="1" dirty="0" smtClean="0">
                <a:solidFill>
                  <a:schemeClr val="bg1"/>
                </a:solidFill>
              </a:rPr>
              <a:t>CINDA</a:t>
            </a:r>
            <a:endParaRPr lang="es-ES" sz="3200" b="1" dirty="0">
              <a:solidFill>
                <a:schemeClr val="bg1"/>
              </a:solidFill>
            </a:endParaRPr>
          </a:p>
        </p:txBody>
      </p:sp>
      <p:sp>
        <p:nvSpPr>
          <p:cNvPr id="7" name="QuadreDeText 6"/>
          <p:cNvSpPr txBox="1"/>
          <p:nvPr/>
        </p:nvSpPr>
        <p:spPr>
          <a:xfrm>
            <a:off x="971600" y="6258798"/>
            <a:ext cx="364333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 smtClean="0">
                <a:hlinkClick r:id="rId3"/>
              </a:rPr>
              <a:t>http://cinda.pucp.edu.pe/index.php</a:t>
            </a:r>
            <a:endParaRPr lang="es-ES" sz="1600" dirty="0"/>
          </a:p>
        </p:txBody>
      </p:sp>
      <p:sp>
        <p:nvSpPr>
          <p:cNvPr id="9" name="QuadreDeText 8"/>
          <p:cNvSpPr txBox="1"/>
          <p:nvPr/>
        </p:nvSpPr>
        <p:spPr>
          <a:xfrm>
            <a:off x="962292" y="5088086"/>
            <a:ext cx="414340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a-ES" sz="1600" dirty="0" err="1" smtClean="0"/>
              <a:t>CINDA</a:t>
            </a:r>
            <a:r>
              <a:rPr lang="ca-ES" sz="1600" dirty="0" smtClean="0"/>
              <a:t>, és una institució acadèmica internacional fundada fa més de 30 anys. Està integrada per les més importants universitats d’Amèrica Llatina i d’Europa.</a:t>
            </a:r>
            <a:endParaRPr lang="ca-ES" sz="1600" dirty="0"/>
          </a:p>
        </p:txBody>
      </p:sp>
      <p:sp>
        <p:nvSpPr>
          <p:cNvPr id="10" name="QuadreDeText 9"/>
          <p:cNvSpPr txBox="1"/>
          <p:nvPr/>
        </p:nvSpPr>
        <p:spPr>
          <a:xfrm>
            <a:off x="1000100" y="4000504"/>
            <a:ext cx="685804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200" smtClean="0"/>
              <a:t>Calendari curs 2012-13 tancat. Pròxima oferta gener-febrer 2012</a:t>
            </a:r>
            <a:endParaRPr lang="ca-E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5 CuadroTexto"/>
          <p:cNvSpPr txBox="1"/>
          <p:nvPr/>
        </p:nvSpPr>
        <p:spPr>
          <a:xfrm>
            <a:off x="1115616" y="260648"/>
            <a:ext cx="7776864" cy="792000"/>
          </a:xfrm>
          <a:prstGeom prst="rect">
            <a:avLst/>
          </a:prstGeom>
          <a:solidFill>
            <a:schemeClr val="accent2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err="1" smtClean="0">
                <a:solidFill>
                  <a:schemeClr val="bg1"/>
                </a:solidFill>
              </a:rPr>
              <a:t>Mobilitat</a:t>
            </a:r>
            <a:r>
              <a:rPr lang="es-ES" sz="2800" b="1" smtClean="0">
                <a:solidFill>
                  <a:schemeClr val="bg1"/>
                </a:solidFill>
              </a:rPr>
              <a:t> (24 ECTS) </a:t>
            </a:r>
            <a:endParaRPr lang="es-ES" sz="2800" b="1" dirty="0" smtClean="0">
              <a:solidFill>
                <a:schemeClr val="bg1"/>
              </a:solidFill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23528" y="319008"/>
            <a:ext cx="64312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(a)</a:t>
            </a:r>
            <a:endParaRPr lang="es-ES" sz="3200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1115616" y="1196840"/>
            <a:ext cx="4032448" cy="5232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2800" b="1" dirty="0" err="1" smtClean="0">
                <a:solidFill>
                  <a:schemeClr val="bg1"/>
                </a:solidFill>
              </a:rPr>
              <a:t>Calendari</a:t>
            </a:r>
            <a:r>
              <a:rPr lang="es-ES" sz="2800" b="1" dirty="0" smtClean="0">
                <a:solidFill>
                  <a:schemeClr val="bg1"/>
                </a:solidFill>
              </a:rPr>
              <a:t>  ERASMUS  </a:t>
            </a:r>
          </a:p>
        </p:txBody>
      </p:sp>
      <p:sp>
        <p:nvSpPr>
          <p:cNvPr id="19" name="18 CuadroTexto"/>
          <p:cNvSpPr txBox="1"/>
          <p:nvPr/>
        </p:nvSpPr>
        <p:spPr>
          <a:xfrm>
            <a:off x="2775664" y="2060848"/>
            <a:ext cx="3168352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a-ES" sz="2400" dirty="0" smtClean="0"/>
              <a:t>Reunió informativa</a:t>
            </a:r>
          </a:p>
        </p:txBody>
      </p:sp>
      <p:sp>
        <p:nvSpPr>
          <p:cNvPr id="23" name="22 CuadroTexto"/>
          <p:cNvSpPr txBox="1"/>
          <p:nvPr/>
        </p:nvSpPr>
        <p:spPr>
          <a:xfrm>
            <a:off x="2775664" y="2610200"/>
            <a:ext cx="3168352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7800" indent="-177800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sz="2400" dirty="0" smtClean="0"/>
              <a:t>Inici oferta places</a:t>
            </a:r>
          </a:p>
        </p:txBody>
      </p:sp>
      <p:sp>
        <p:nvSpPr>
          <p:cNvPr id="27" name="22 CuadroTexto"/>
          <p:cNvSpPr txBox="1"/>
          <p:nvPr/>
        </p:nvSpPr>
        <p:spPr>
          <a:xfrm>
            <a:off x="2775664" y="3159552"/>
            <a:ext cx="3168352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7800" indent="-177800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sz="2400" dirty="0" smtClean="0"/>
              <a:t>Període de sol·licitud</a:t>
            </a:r>
          </a:p>
        </p:txBody>
      </p:sp>
      <p:sp>
        <p:nvSpPr>
          <p:cNvPr id="28" name="22 CuadroTexto"/>
          <p:cNvSpPr txBox="1"/>
          <p:nvPr/>
        </p:nvSpPr>
        <p:spPr>
          <a:xfrm>
            <a:off x="2775664" y="3708904"/>
            <a:ext cx="4896544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7800" indent="-177800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sz="2400" dirty="0" smtClean="0"/>
              <a:t>Adjudicació de places des de </a:t>
            </a:r>
            <a:r>
              <a:rPr lang="ca-ES" sz="2400" dirty="0" err="1" smtClean="0"/>
              <a:t>l’ESAB</a:t>
            </a:r>
            <a:endParaRPr lang="ca-ES" sz="2400" dirty="0" smtClean="0"/>
          </a:p>
        </p:txBody>
      </p:sp>
      <p:sp>
        <p:nvSpPr>
          <p:cNvPr id="29" name="22 CuadroTexto"/>
          <p:cNvSpPr txBox="1"/>
          <p:nvPr/>
        </p:nvSpPr>
        <p:spPr>
          <a:xfrm>
            <a:off x="2775664" y="4258256"/>
            <a:ext cx="4896544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7800" indent="-177800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sz="2400" dirty="0" smtClean="0"/>
              <a:t>Tancament de ‘</a:t>
            </a:r>
            <a:r>
              <a:rPr lang="en-US" sz="2400" dirty="0" smtClean="0"/>
              <a:t>learning agreements</a:t>
            </a:r>
            <a:r>
              <a:rPr lang="ca-ES" sz="2400" dirty="0" smtClean="0"/>
              <a:t>’</a:t>
            </a:r>
          </a:p>
        </p:txBody>
      </p:sp>
      <p:sp>
        <p:nvSpPr>
          <p:cNvPr id="30" name="22 CuadroTexto"/>
          <p:cNvSpPr txBox="1"/>
          <p:nvPr/>
        </p:nvSpPr>
        <p:spPr>
          <a:xfrm>
            <a:off x="2775664" y="4807608"/>
            <a:ext cx="5756776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7800" indent="-177800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sz="2400" dirty="0" smtClean="0"/>
              <a:t>Sol·licitud i acceptació universitat de destí</a:t>
            </a:r>
          </a:p>
        </p:txBody>
      </p:sp>
      <p:sp>
        <p:nvSpPr>
          <p:cNvPr id="31" name="22 CuadroTexto"/>
          <p:cNvSpPr txBox="1"/>
          <p:nvPr/>
        </p:nvSpPr>
        <p:spPr>
          <a:xfrm>
            <a:off x="2775664" y="5356960"/>
            <a:ext cx="5756776" cy="461665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marL="177800" indent="-177800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sz="2400" dirty="0" smtClean="0"/>
              <a:t>Inici estada ERASMUS</a:t>
            </a:r>
          </a:p>
        </p:txBody>
      </p:sp>
      <p:sp>
        <p:nvSpPr>
          <p:cNvPr id="34" name="18 CuadroTexto"/>
          <p:cNvSpPr txBox="1"/>
          <p:nvPr/>
        </p:nvSpPr>
        <p:spPr>
          <a:xfrm>
            <a:off x="1144644" y="2061204"/>
            <a:ext cx="1512168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a-ES" sz="2400" b="1" dirty="0" smtClean="0">
                <a:solidFill>
                  <a:schemeClr val="bg1"/>
                </a:solidFill>
              </a:rPr>
              <a:t>23 febrer</a:t>
            </a:r>
          </a:p>
        </p:txBody>
      </p:sp>
      <p:sp>
        <p:nvSpPr>
          <p:cNvPr id="38" name="18 CuadroTexto"/>
          <p:cNvSpPr txBox="1"/>
          <p:nvPr/>
        </p:nvSpPr>
        <p:spPr>
          <a:xfrm>
            <a:off x="1144644" y="2610556"/>
            <a:ext cx="1512168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a-ES" sz="2400" b="1" dirty="0" smtClean="0">
                <a:solidFill>
                  <a:schemeClr val="bg1"/>
                </a:solidFill>
              </a:rPr>
              <a:t>1 març</a:t>
            </a:r>
          </a:p>
        </p:txBody>
      </p:sp>
      <p:sp>
        <p:nvSpPr>
          <p:cNvPr id="39" name="18 CuadroTexto"/>
          <p:cNvSpPr txBox="1"/>
          <p:nvPr/>
        </p:nvSpPr>
        <p:spPr>
          <a:xfrm>
            <a:off x="1144644" y="3159908"/>
            <a:ext cx="1512168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a-ES" sz="2400" b="1" dirty="0" smtClean="0">
                <a:solidFill>
                  <a:schemeClr val="bg1"/>
                </a:solidFill>
              </a:rPr>
              <a:t>1-31 març</a:t>
            </a:r>
          </a:p>
        </p:txBody>
      </p:sp>
      <p:sp>
        <p:nvSpPr>
          <p:cNvPr id="40" name="18 CuadroTexto"/>
          <p:cNvSpPr txBox="1"/>
          <p:nvPr/>
        </p:nvSpPr>
        <p:spPr>
          <a:xfrm>
            <a:off x="1144644" y="3709260"/>
            <a:ext cx="1512168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a-ES" sz="2400" b="1" dirty="0" smtClean="0">
                <a:solidFill>
                  <a:schemeClr val="bg1"/>
                </a:solidFill>
              </a:rPr>
              <a:t>abril</a:t>
            </a:r>
          </a:p>
        </p:txBody>
      </p:sp>
      <p:sp>
        <p:nvSpPr>
          <p:cNvPr id="41" name="18 CuadroTexto"/>
          <p:cNvSpPr txBox="1"/>
          <p:nvPr/>
        </p:nvSpPr>
        <p:spPr>
          <a:xfrm>
            <a:off x="1144644" y="4258612"/>
            <a:ext cx="1512168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a-ES" sz="2400" b="1" dirty="0" smtClean="0">
                <a:solidFill>
                  <a:schemeClr val="bg1"/>
                </a:solidFill>
              </a:rPr>
              <a:t>maig</a:t>
            </a:r>
          </a:p>
        </p:txBody>
      </p:sp>
      <p:sp>
        <p:nvSpPr>
          <p:cNvPr id="42" name="18 CuadroTexto"/>
          <p:cNvSpPr txBox="1"/>
          <p:nvPr/>
        </p:nvSpPr>
        <p:spPr>
          <a:xfrm>
            <a:off x="1144644" y="4807964"/>
            <a:ext cx="1512168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a-ES" sz="2400" b="1" dirty="0" err="1" smtClean="0">
                <a:solidFill>
                  <a:schemeClr val="bg1"/>
                </a:solidFill>
              </a:rPr>
              <a:t>juny-juliol</a:t>
            </a:r>
            <a:endParaRPr lang="ca-ES" sz="2400" b="1" dirty="0" smtClean="0">
              <a:solidFill>
                <a:schemeClr val="bg1"/>
              </a:solidFill>
            </a:endParaRPr>
          </a:p>
        </p:txBody>
      </p:sp>
      <p:sp>
        <p:nvSpPr>
          <p:cNvPr id="44" name="18 CuadroTexto"/>
          <p:cNvSpPr txBox="1"/>
          <p:nvPr/>
        </p:nvSpPr>
        <p:spPr>
          <a:xfrm>
            <a:off x="1144644" y="5357310"/>
            <a:ext cx="1512168" cy="461665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ca-ES" sz="2400" b="1" dirty="0" smtClean="0">
                <a:solidFill>
                  <a:schemeClr val="bg1"/>
                </a:solidFill>
              </a:rPr>
              <a:t>setembre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547664" y="6165304"/>
            <a:ext cx="6264696" cy="338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s-ES" sz="1600" dirty="0" smtClean="0">
                <a:hlinkClick r:id="rId2"/>
              </a:rPr>
              <a:t>https://www.esab.upc.edu/nous_estudiants/programes-de-mobilitat</a:t>
            </a:r>
            <a:r>
              <a:rPr lang="es-ES" sz="1600" dirty="0" smtClean="0"/>
              <a:t>   </a:t>
            </a:r>
            <a:endParaRPr lang="es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30 CuadroTexto"/>
          <p:cNvSpPr txBox="1"/>
          <p:nvPr/>
        </p:nvSpPr>
        <p:spPr>
          <a:xfrm>
            <a:off x="251520" y="5154277"/>
            <a:ext cx="8892480" cy="136960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r>
              <a:rPr lang="es-ES" b="1" dirty="0" err="1" smtClean="0"/>
              <a:t>Curs</a:t>
            </a:r>
            <a:r>
              <a:rPr lang="es-ES" b="1" dirty="0" smtClean="0"/>
              <a:t> </a:t>
            </a:r>
          </a:p>
          <a:p>
            <a:r>
              <a:rPr lang="es-ES" b="1" dirty="0" smtClean="0"/>
              <a:t>13-14</a:t>
            </a:r>
          </a:p>
          <a:p>
            <a:endParaRPr lang="es-ES" b="1" dirty="0" smtClean="0"/>
          </a:p>
          <a:p>
            <a:endParaRPr lang="es-ES" sz="1100" dirty="0" smtClean="0"/>
          </a:p>
        </p:txBody>
      </p:sp>
      <p:sp>
        <p:nvSpPr>
          <p:cNvPr id="30" name="29 CuadroTexto"/>
          <p:cNvSpPr txBox="1"/>
          <p:nvPr/>
        </p:nvSpPr>
        <p:spPr>
          <a:xfrm>
            <a:off x="251520" y="2510312"/>
            <a:ext cx="8892480" cy="2585323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r>
              <a:rPr lang="es-ES" b="1" dirty="0" err="1" smtClean="0"/>
              <a:t>Curs</a:t>
            </a:r>
            <a:r>
              <a:rPr lang="es-ES" b="1" dirty="0" smtClean="0"/>
              <a:t> </a:t>
            </a:r>
          </a:p>
          <a:p>
            <a:r>
              <a:rPr lang="es-ES" b="1" dirty="0" smtClean="0"/>
              <a:t>12-13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ES" dirty="0"/>
          </a:p>
        </p:txBody>
      </p:sp>
      <p:sp>
        <p:nvSpPr>
          <p:cNvPr id="9" name="8 CuadroTexto"/>
          <p:cNvSpPr txBox="1"/>
          <p:nvPr/>
        </p:nvSpPr>
        <p:spPr>
          <a:xfrm>
            <a:off x="1115616" y="260648"/>
            <a:ext cx="7776864" cy="1261884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ca-ES" sz="2800" b="1" dirty="0" smtClean="0">
                <a:solidFill>
                  <a:schemeClr val="bg1"/>
                </a:solidFill>
              </a:rPr>
              <a:t>Assignatures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ca-ES" sz="2800" b="1" dirty="0" smtClean="0">
                <a:solidFill>
                  <a:schemeClr val="bg1"/>
                </a:solidFill>
              </a:rPr>
              <a:t>optatives</a:t>
            </a:r>
          </a:p>
          <a:p>
            <a:pPr algn="ctr"/>
            <a:r>
              <a:rPr lang="es-ES" sz="2000" dirty="0" err="1" smtClean="0">
                <a:solidFill>
                  <a:srgbClr val="FFFF00"/>
                </a:solidFill>
              </a:rPr>
              <a:t>Títols</a:t>
            </a:r>
            <a:r>
              <a:rPr lang="es-ES" sz="2000" dirty="0" smtClean="0">
                <a:solidFill>
                  <a:srgbClr val="FFFF00"/>
                </a:solidFill>
              </a:rPr>
              <a:t> </a:t>
            </a:r>
            <a:r>
              <a:rPr lang="es-ES" sz="2000" dirty="0" err="1" smtClean="0">
                <a:solidFill>
                  <a:srgbClr val="FFFF00"/>
                </a:solidFill>
              </a:rPr>
              <a:t>provisionals</a:t>
            </a:r>
            <a:endParaRPr lang="ca-ES" sz="2000" b="1" dirty="0" smtClean="0">
              <a:solidFill>
                <a:srgbClr val="FFFF00"/>
              </a:solidFill>
            </a:endParaRPr>
          </a:p>
          <a:p>
            <a:pPr algn="ctr"/>
            <a:r>
              <a:rPr lang="es-ES" sz="2800" dirty="0" smtClean="0">
                <a:solidFill>
                  <a:schemeClr val="bg1"/>
                </a:solidFill>
              </a:rPr>
              <a:t>(24 ECTS) 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323528" y="434273"/>
            <a:ext cx="66075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(b)</a:t>
            </a:r>
            <a:endParaRPr lang="es-ES" sz="3200" b="1" dirty="0"/>
          </a:p>
        </p:txBody>
      </p:sp>
      <p:sp>
        <p:nvSpPr>
          <p:cNvPr id="18" name="17 CuadroTexto"/>
          <p:cNvSpPr txBox="1"/>
          <p:nvPr/>
        </p:nvSpPr>
        <p:spPr>
          <a:xfrm>
            <a:off x="1084384" y="1772816"/>
            <a:ext cx="1831432" cy="470898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FF9933"/>
                </a:solidFill>
              </a:rPr>
              <a:t>Agrícola</a:t>
            </a:r>
          </a:p>
          <a:p>
            <a:pPr algn="ctr"/>
            <a:endParaRPr lang="es-ES" sz="2000" b="1" dirty="0" smtClean="0">
              <a:solidFill>
                <a:srgbClr val="FF9933"/>
              </a:solidFill>
            </a:endParaRPr>
          </a:p>
          <a:p>
            <a:pPr algn="ctr"/>
            <a:endParaRPr lang="es-ES" sz="2000" dirty="0" smtClean="0">
              <a:solidFill>
                <a:srgbClr val="FF9933"/>
              </a:solidFill>
            </a:endParaRPr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</p:txBody>
      </p:sp>
      <p:sp>
        <p:nvSpPr>
          <p:cNvPr id="19" name="18 CuadroTexto"/>
          <p:cNvSpPr txBox="1"/>
          <p:nvPr/>
        </p:nvSpPr>
        <p:spPr>
          <a:xfrm>
            <a:off x="3051040" y="1772816"/>
            <a:ext cx="1910472" cy="470898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sz="2000" b="1" dirty="0" smtClean="0">
                <a:solidFill>
                  <a:srgbClr val="00B050"/>
                </a:solidFill>
              </a:rPr>
              <a:t>Agroambiental i del </a:t>
            </a:r>
            <a:r>
              <a:rPr lang="ca-ES" sz="2000" b="1" dirty="0" smtClean="0">
                <a:solidFill>
                  <a:srgbClr val="00B050"/>
                </a:solidFill>
              </a:rPr>
              <a:t>paisatge</a:t>
            </a:r>
          </a:p>
          <a:p>
            <a:pPr algn="ctr"/>
            <a:endParaRPr lang="ca-ES" sz="2000" b="1" dirty="0" smtClean="0">
              <a:solidFill>
                <a:srgbClr val="00B050"/>
              </a:solidFill>
            </a:endParaRPr>
          </a:p>
          <a:p>
            <a:pPr algn="ctr"/>
            <a:endParaRPr lang="es-ES" sz="2000" dirty="0">
              <a:solidFill>
                <a:srgbClr val="00B050"/>
              </a:solidFill>
            </a:endParaRPr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</p:txBody>
      </p:sp>
      <p:sp>
        <p:nvSpPr>
          <p:cNvPr id="20" name="19 CuadroTexto"/>
          <p:cNvSpPr txBox="1"/>
          <p:nvPr/>
        </p:nvSpPr>
        <p:spPr>
          <a:xfrm>
            <a:off x="5148064" y="1772816"/>
            <a:ext cx="1780104" cy="470898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2000" b="1" dirty="0" smtClean="0">
                <a:solidFill>
                  <a:srgbClr val="FF0000"/>
                </a:solidFill>
              </a:rPr>
              <a:t>Alimentari</a:t>
            </a:r>
          </a:p>
          <a:p>
            <a:pPr algn="ctr"/>
            <a:endParaRPr lang="ca-ES" sz="2000" b="1" dirty="0" smtClean="0">
              <a:solidFill>
                <a:srgbClr val="FF0000"/>
              </a:solidFill>
            </a:endParaRPr>
          </a:p>
          <a:p>
            <a:pPr algn="ctr"/>
            <a:endParaRPr lang="es-ES" sz="2000" dirty="0" smtClean="0">
              <a:solidFill>
                <a:srgbClr val="FF0000"/>
              </a:solidFill>
            </a:endParaRPr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</p:txBody>
      </p:sp>
      <p:sp>
        <p:nvSpPr>
          <p:cNvPr id="21" name="20 CuadroTexto"/>
          <p:cNvSpPr txBox="1"/>
          <p:nvPr/>
        </p:nvSpPr>
        <p:spPr>
          <a:xfrm>
            <a:off x="7092280" y="1772816"/>
            <a:ext cx="1802544" cy="470898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ca-ES" sz="2000" b="1" dirty="0" smtClean="0">
                <a:solidFill>
                  <a:schemeClr val="accent1"/>
                </a:solidFill>
              </a:rPr>
              <a:t>Sistemes biològics</a:t>
            </a:r>
          </a:p>
          <a:p>
            <a:pPr algn="ctr"/>
            <a:endParaRPr lang="ca-ES" sz="2000" b="1" dirty="0" smtClean="0">
              <a:solidFill>
                <a:schemeClr val="accent1"/>
              </a:solidFill>
            </a:endParaRPr>
          </a:p>
          <a:p>
            <a:pPr algn="ctr"/>
            <a:endParaRPr lang="es-ES" sz="2000" dirty="0">
              <a:solidFill>
                <a:schemeClr val="accent1"/>
              </a:solidFill>
            </a:endParaRPr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  <a:p>
            <a:pPr algn="ctr"/>
            <a:endParaRPr lang="es-ES" sz="2000" dirty="0"/>
          </a:p>
          <a:p>
            <a:pPr algn="ctr"/>
            <a:endParaRPr lang="es-ES" sz="2000" dirty="0" smtClean="0"/>
          </a:p>
        </p:txBody>
      </p:sp>
      <p:sp>
        <p:nvSpPr>
          <p:cNvPr id="22" name="21 Rectángulo"/>
          <p:cNvSpPr/>
          <p:nvPr/>
        </p:nvSpPr>
        <p:spPr>
          <a:xfrm>
            <a:off x="1039840" y="2494745"/>
            <a:ext cx="7956000" cy="584095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73375" lvl="6" indent="-361950"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Emprenedoria</a:t>
            </a: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23" name="22 Rectángulo"/>
          <p:cNvSpPr/>
          <p:nvPr/>
        </p:nvSpPr>
        <p:spPr>
          <a:xfrm>
            <a:off x="1029960" y="3198621"/>
            <a:ext cx="3974088" cy="936811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 smtClean="0">
              <a:solidFill>
                <a:schemeClr val="tx1"/>
              </a:solidFill>
            </a:endParaRPr>
          </a:p>
          <a:p>
            <a:pPr marL="711200" lvl="2" indent="-174625"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Vitivinicultura</a:t>
            </a:r>
          </a:p>
          <a:p>
            <a:pPr marL="711200" lvl="2" indent="-174625"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Agricultura ecològica</a:t>
            </a:r>
          </a:p>
          <a:p>
            <a:pPr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24" name="23 Rectángulo"/>
          <p:cNvSpPr/>
          <p:nvPr/>
        </p:nvSpPr>
        <p:spPr>
          <a:xfrm>
            <a:off x="5078613" y="3198621"/>
            <a:ext cx="3895755" cy="936811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077913" lvl="2" indent="-163513"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endParaRPr lang="ca-ES" b="1" dirty="0" smtClean="0">
              <a:solidFill>
                <a:schemeClr val="tx1"/>
              </a:solidFill>
            </a:endParaRPr>
          </a:p>
          <a:p>
            <a:pPr marL="711200" lvl="2" indent="-174625"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Disseny i formulació de </a:t>
            </a:r>
            <a:r>
              <a:rPr lang="ca-ES" b="1" dirty="0">
                <a:solidFill>
                  <a:schemeClr val="tx1"/>
                </a:solidFill>
              </a:rPr>
              <a:t>nous </a:t>
            </a:r>
            <a:r>
              <a:rPr lang="ca-ES" b="1" dirty="0" smtClean="0">
                <a:solidFill>
                  <a:schemeClr val="tx1"/>
                </a:solidFill>
              </a:rPr>
              <a:t>productes</a:t>
            </a:r>
          </a:p>
          <a:p>
            <a:pPr marL="711200" lvl="2" indent="-174625"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Anàlisi sensorial</a:t>
            </a:r>
            <a:endParaRPr lang="ca-ES" b="1" dirty="0">
              <a:solidFill>
                <a:schemeClr val="tx1"/>
              </a:solidFill>
            </a:endParaRPr>
          </a:p>
          <a:p>
            <a:pPr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25" name="24 Rectángulo"/>
          <p:cNvSpPr/>
          <p:nvPr/>
        </p:nvSpPr>
        <p:spPr>
          <a:xfrm>
            <a:off x="1029960" y="4221086"/>
            <a:ext cx="1971512" cy="2237166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7800" indent="-17780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Ramaderia extensiva</a:t>
            </a:r>
          </a:p>
          <a:p>
            <a:pPr marL="177800" indent="-17780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endParaRPr lang="ca-ES" b="1" dirty="0" smtClean="0">
              <a:solidFill>
                <a:schemeClr val="tx1"/>
              </a:solidFill>
            </a:endParaRPr>
          </a:p>
          <a:p>
            <a:pPr marL="177800" indent="-17780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Transformació d’aliments de proximitat</a:t>
            </a:r>
          </a:p>
          <a:p>
            <a:pPr marL="95250" indent="-9525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endParaRPr lang="ca-ES" b="1" dirty="0">
              <a:solidFill>
                <a:schemeClr val="tx1"/>
              </a:solidFill>
            </a:endParaRPr>
          </a:p>
          <a:p>
            <a:pPr marL="95250" indent="-9525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endParaRPr lang="ca-ES" b="1" dirty="0" smtClean="0">
              <a:solidFill>
                <a:schemeClr val="tx1"/>
              </a:solidFill>
            </a:endParaRPr>
          </a:p>
          <a:p>
            <a:pPr marL="95250" indent="-9525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endParaRPr lang="ca-ES" b="1" dirty="0">
              <a:solidFill>
                <a:schemeClr val="tx1"/>
              </a:solidFill>
            </a:endParaRPr>
          </a:p>
          <a:p>
            <a:pPr marL="95250" indent="-9525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26" name="25 Rectángulo"/>
          <p:cNvSpPr/>
          <p:nvPr/>
        </p:nvSpPr>
        <p:spPr>
          <a:xfrm>
            <a:off x="3094663" y="4240070"/>
            <a:ext cx="1909385" cy="2199618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7800" indent="-17780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Construir nous paisatges</a:t>
            </a:r>
          </a:p>
          <a:p>
            <a:pPr marL="177800" indent="-17780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endParaRPr lang="ca-ES" b="1" dirty="0" smtClean="0">
              <a:solidFill>
                <a:schemeClr val="tx1"/>
              </a:solidFill>
            </a:endParaRPr>
          </a:p>
          <a:p>
            <a:pPr marL="177800" indent="-17780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Gestió de plagues i malalties</a:t>
            </a:r>
            <a:endParaRPr lang="ca-ES" b="1" dirty="0">
              <a:solidFill>
                <a:schemeClr val="tx1"/>
              </a:solidFill>
            </a:endParaRPr>
          </a:p>
          <a:p>
            <a:pPr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5089704" y="4253718"/>
            <a:ext cx="1872208" cy="2199618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7800" indent="-177800">
              <a:spcAft>
                <a:spcPts val="12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Industries d’altres aliments i begudes</a:t>
            </a:r>
          </a:p>
          <a:p>
            <a:pPr marL="177800" indent="-17780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Estudi de casos en la industria alimentaria</a:t>
            </a:r>
          </a:p>
        </p:txBody>
      </p:sp>
      <p:sp>
        <p:nvSpPr>
          <p:cNvPr id="29" name="28 Rectángulo"/>
          <p:cNvSpPr/>
          <p:nvPr/>
        </p:nvSpPr>
        <p:spPr>
          <a:xfrm>
            <a:off x="7033920" y="4253719"/>
            <a:ext cx="1940448" cy="2199618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77800" indent="-17780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Botànica econòmica</a:t>
            </a:r>
          </a:p>
          <a:p>
            <a:pPr marL="177800" indent="-17780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</a:pPr>
            <a:r>
              <a:rPr lang="ca-ES" b="1" dirty="0" smtClean="0">
                <a:solidFill>
                  <a:schemeClr val="tx1"/>
                </a:solidFill>
              </a:rPr>
              <a:t> </a:t>
            </a:r>
          </a:p>
          <a:p>
            <a:pPr marL="177800" indent="-177800">
              <a:spcAft>
                <a:spcPts val="600"/>
              </a:spcAft>
              <a:buClr>
                <a:schemeClr val="tx1">
                  <a:lumMod val="50000"/>
                  <a:lumOff val="50000"/>
                </a:schemeClr>
              </a:buClr>
              <a:buFont typeface="Wingdings" pitchFamily="2" charset="2"/>
              <a:buChar char="§"/>
            </a:pPr>
            <a:r>
              <a:rPr lang="ca-ES" b="1" dirty="0" smtClean="0">
                <a:solidFill>
                  <a:schemeClr val="tx1"/>
                </a:solidFill>
              </a:rPr>
              <a:t>Producció animal i vegetal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uadroTexto"/>
          <p:cNvSpPr txBox="1"/>
          <p:nvPr/>
        </p:nvSpPr>
        <p:spPr>
          <a:xfrm>
            <a:off x="1115616" y="260648"/>
            <a:ext cx="3816000" cy="1116000"/>
          </a:xfrm>
          <a:prstGeom prst="rect">
            <a:avLst/>
          </a:prstGeom>
          <a:solidFill>
            <a:schemeClr val="accent5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ca-ES" sz="2800" b="1" dirty="0" smtClean="0">
                <a:solidFill>
                  <a:schemeClr val="bg1"/>
                </a:solidFill>
              </a:rPr>
              <a:t>Pràctiques</a:t>
            </a:r>
            <a:r>
              <a:rPr lang="es-ES" sz="2800" b="1" dirty="0" smtClean="0">
                <a:solidFill>
                  <a:schemeClr val="bg1"/>
                </a:solidFill>
              </a:rPr>
              <a:t> en empresa</a:t>
            </a:r>
          </a:p>
          <a:p>
            <a:pPr algn="ctr">
              <a:lnSpc>
                <a:spcPct val="80000"/>
              </a:lnSpc>
            </a:pPr>
            <a:r>
              <a:rPr lang="es-ES" sz="2800" dirty="0" smtClean="0">
                <a:solidFill>
                  <a:schemeClr val="bg1"/>
                </a:solidFill>
              </a:rPr>
              <a:t>(12 ECTS) </a:t>
            </a:r>
            <a:endParaRPr lang="es-ES" sz="2800" dirty="0">
              <a:solidFill>
                <a:schemeClr val="bg1"/>
              </a:solidFill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5004048" y="260648"/>
            <a:ext cx="3888000" cy="11160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80000"/>
              </a:lnSpc>
            </a:pPr>
            <a:r>
              <a:rPr lang="ca-ES" sz="2800" b="1" dirty="0" smtClean="0">
                <a:solidFill>
                  <a:schemeClr val="bg1"/>
                </a:solidFill>
              </a:rPr>
              <a:t>Assignatures</a:t>
            </a:r>
            <a:r>
              <a:rPr lang="es-ES" sz="2800" b="1" dirty="0" smtClean="0">
                <a:solidFill>
                  <a:schemeClr val="bg1"/>
                </a:solidFill>
              </a:rPr>
              <a:t> </a:t>
            </a:r>
            <a:r>
              <a:rPr lang="ca-ES" sz="2800" b="1" dirty="0" smtClean="0">
                <a:solidFill>
                  <a:schemeClr val="bg1"/>
                </a:solidFill>
              </a:rPr>
              <a:t>optatives</a:t>
            </a:r>
          </a:p>
          <a:p>
            <a:pPr algn="ctr">
              <a:lnSpc>
                <a:spcPct val="80000"/>
              </a:lnSpc>
            </a:pPr>
            <a:r>
              <a:rPr lang="es-ES" sz="2800" dirty="0" smtClean="0">
                <a:solidFill>
                  <a:schemeClr val="bg1"/>
                </a:solidFill>
              </a:rPr>
              <a:t>(12 ECTS) </a:t>
            </a:r>
          </a:p>
        </p:txBody>
      </p:sp>
      <p:sp>
        <p:nvSpPr>
          <p:cNvPr id="15" name="14 CuadroTexto"/>
          <p:cNvSpPr txBox="1"/>
          <p:nvPr/>
        </p:nvSpPr>
        <p:spPr>
          <a:xfrm>
            <a:off x="323528" y="494294"/>
            <a:ext cx="61266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ES" sz="3200" b="1" dirty="0" smtClean="0"/>
              <a:t>(c)</a:t>
            </a:r>
            <a:endParaRPr lang="es-ES" sz="3200" b="1" dirty="0"/>
          </a:p>
        </p:txBody>
      </p:sp>
      <p:sp>
        <p:nvSpPr>
          <p:cNvPr id="19" name="18 Rectángulo"/>
          <p:cNvSpPr/>
          <p:nvPr/>
        </p:nvSpPr>
        <p:spPr>
          <a:xfrm>
            <a:off x="2108656" y="2794754"/>
            <a:ext cx="3154704" cy="936811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 smtClean="0">
              <a:solidFill>
                <a:schemeClr val="tx1"/>
              </a:solidFill>
            </a:endParaRP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b="1" dirty="0" smtClean="0">
                <a:solidFill>
                  <a:schemeClr val="tx1"/>
                </a:solidFill>
              </a:rPr>
              <a:t>PRÀCTIQUES CURRICULARS</a:t>
            </a: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endParaRPr lang="ca-ES" sz="1050" b="1" dirty="0" smtClean="0">
              <a:solidFill>
                <a:schemeClr val="tx1"/>
              </a:solidFill>
            </a:endParaRP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b="1" dirty="0" smtClean="0">
                <a:solidFill>
                  <a:schemeClr val="tx1"/>
                </a:solidFill>
              </a:rPr>
              <a:t>Reconeixement de crèdits</a:t>
            </a:r>
          </a:p>
          <a:p>
            <a:pPr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3851920" y="1628800"/>
            <a:ext cx="468052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dirty="0" smtClean="0">
                <a:solidFill>
                  <a:schemeClr val="accent5">
                    <a:lumMod val="75000"/>
                  </a:schemeClr>
                </a:solidFill>
              </a:rPr>
              <a:t>Conveni de cooperació educativa o Acord per activitats de recerca</a:t>
            </a:r>
            <a:endParaRPr lang="ca-ES" sz="2400" b="1" dirty="0">
              <a:solidFill>
                <a:schemeClr val="accent5">
                  <a:lumMod val="75000"/>
                </a:schemeClr>
              </a:solidFill>
            </a:endParaRPr>
          </a:p>
        </p:txBody>
      </p:sp>
      <p:cxnSp>
        <p:nvCxnSpPr>
          <p:cNvPr id="23" name="22 Conector angular"/>
          <p:cNvCxnSpPr>
            <a:stCxn id="21" idx="2"/>
            <a:endCxn id="19" idx="0"/>
          </p:cNvCxnSpPr>
          <p:nvPr/>
        </p:nvCxnSpPr>
        <p:spPr>
          <a:xfrm rot="5400000">
            <a:off x="4771616" y="1374189"/>
            <a:ext cx="334957" cy="2506172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24 Conector angular"/>
          <p:cNvCxnSpPr>
            <a:stCxn id="21" idx="2"/>
            <a:endCxn id="26" idx="0"/>
          </p:cNvCxnSpPr>
          <p:nvPr/>
        </p:nvCxnSpPr>
        <p:spPr>
          <a:xfrm rot="16200000" flipH="1">
            <a:off x="6549818" y="2102159"/>
            <a:ext cx="335664" cy="105094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25 Rectángulo"/>
          <p:cNvSpPr/>
          <p:nvPr/>
        </p:nvSpPr>
        <p:spPr>
          <a:xfrm>
            <a:off x="5436096" y="2795461"/>
            <a:ext cx="3614048" cy="936811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 smtClean="0">
              <a:solidFill>
                <a:schemeClr val="tx1"/>
              </a:solidFill>
            </a:endParaRP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b="1" dirty="0" smtClean="0">
                <a:solidFill>
                  <a:schemeClr val="tx1"/>
                </a:solidFill>
              </a:rPr>
              <a:t>PRÀCTIQUES EXTRACURRICULARS</a:t>
            </a: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endParaRPr lang="ca-ES" sz="1050" b="1" dirty="0" smtClean="0">
              <a:solidFill>
                <a:schemeClr val="tx1"/>
              </a:solidFill>
            </a:endParaRP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b="1" dirty="0" smtClean="0">
                <a:solidFill>
                  <a:schemeClr val="tx1"/>
                </a:solidFill>
              </a:rPr>
              <a:t>Experiència, contactes, sou, ...</a:t>
            </a:r>
          </a:p>
          <a:p>
            <a:pPr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27" name="26 Rectángulo"/>
          <p:cNvSpPr/>
          <p:nvPr/>
        </p:nvSpPr>
        <p:spPr>
          <a:xfrm>
            <a:off x="148448" y="4939754"/>
            <a:ext cx="1615240" cy="937518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 smtClean="0">
              <a:solidFill>
                <a:schemeClr val="tx1"/>
              </a:solidFill>
            </a:endParaRP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b="1" dirty="0" smtClean="0">
                <a:solidFill>
                  <a:schemeClr val="tx1"/>
                </a:solidFill>
              </a:rPr>
              <a:t>12 ECTS</a:t>
            </a: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b="1" dirty="0" smtClean="0">
                <a:solidFill>
                  <a:schemeClr val="tx1"/>
                </a:solidFill>
              </a:rPr>
              <a:t>(300 hores)</a:t>
            </a:r>
          </a:p>
          <a:p>
            <a:pPr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28" name="27 CuadroTexto"/>
          <p:cNvSpPr txBox="1"/>
          <p:nvPr/>
        </p:nvSpPr>
        <p:spPr>
          <a:xfrm>
            <a:off x="347152" y="4077072"/>
            <a:ext cx="3024336" cy="462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dirty="0" smtClean="0"/>
              <a:t>      Cóm es poden fer?</a:t>
            </a:r>
            <a:endParaRPr lang="ca-ES" sz="2400" b="1" dirty="0"/>
          </a:p>
        </p:txBody>
      </p:sp>
      <p:cxnSp>
        <p:nvCxnSpPr>
          <p:cNvPr id="29" name="28 Conector angular"/>
          <p:cNvCxnSpPr>
            <a:stCxn id="28" idx="2"/>
            <a:endCxn id="27" idx="0"/>
          </p:cNvCxnSpPr>
          <p:nvPr/>
        </p:nvCxnSpPr>
        <p:spPr>
          <a:xfrm rot="5400000">
            <a:off x="1207539" y="4287973"/>
            <a:ext cx="400310" cy="903252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29 Conector angular"/>
          <p:cNvCxnSpPr>
            <a:stCxn id="28" idx="2"/>
            <a:endCxn id="31" idx="0"/>
          </p:cNvCxnSpPr>
          <p:nvPr/>
        </p:nvCxnSpPr>
        <p:spPr>
          <a:xfrm rot="16200000" flipH="1">
            <a:off x="2223064" y="4175700"/>
            <a:ext cx="401017" cy="1128504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30 Rectángulo"/>
          <p:cNvSpPr/>
          <p:nvPr/>
        </p:nvSpPr>
        <p:spPr>
          <a:xfrm>
            <a:off x="1907704" y="4940461"/>
            <a:ext cx="2160240" cy="936811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 smtClean="0">
              <a:solidFill>
                <a:schemeClr val="tx1"/>
              </a:solidFill>
            </a:endParaRP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b="1" dirty="0" smtClean="0">
                <a:solidFill>
                  <a:schemeClr val="tx1"/>
                </a:solidFill>
              </a:rPr>
              <a:t>6 ECTS  + 6  ECTS</a:t>
            </a: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b="1" dirty="0" smtClean="0">
                <a:solidFill>
                  <a:schemeClr val="tx1"/>
                </a:solidFill>
              </a:rPr>
              <a:t>(150 + 150 hores)</a:t>
            </a:r>
          </a:p>
          <a:p>
            <a:pPr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41" name="40 CuadroTexto"/>
          <p:cNvSpPr txBox="1"/>
          <p:nvPr/>
        </p:nvSpPr>
        <p:spPr>
          <a:xfrm>
            <a:off x="165864" y="5996027"/>
            <a:ext cx="39406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1600" b="1" dirty="0" smtClean="0"/>
              <a:t>Si són curriculars, quan s’han completat les 300 hores es presenta una memòria per l’avaluació i el reconeixement</a:t>
            </a:r>
            <a:endParaRPr lang="ca-ES" sz="1600" b="1" dirty="0"/>
          </a:p>
        </p:txBody>
      </p:sp>
      <p:sp>
        <p:nvSpPr>
          <p:cNvPr id="44" name="43 Rectángulo"/>
          <p:cNvSpPr/>
          <p:nvPr/>
        </p:nvSpPr>
        <p:spPr>
          <a:xfrm>
            <a:off x="5796136" y="4757334"/>
            <a:ext cx="1318240" cy="763178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 smtClean="0">
              <a:solidFill>
                <a:schemeClr val="tx1"/>
              </a:solidFill>
            </a:endParaRP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b="1" dirty="0" smtClean="0">
                <a:solidFill>
                  <a:schemeClr val="tx1"/>
                </a:solidFill>
              </a:rPr>
              <a:t>Empresa o Institució</a:t>
            </a:r>
          </a:p>
          <a:p>
            <a:pPr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45" name="44 CuadroTexto"/>
          <p:cNvSpPr txBox="1"/>
          <p:nvPr/>
        </p:nvSpPr>
        <p:spPr>
          <a:xfrm>
            <a:off x="5871328" y="3976112"/>
            <a:ext cx="3024336" cy="4623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a-ES" sz="2400" b="1" dirty="0" smtClean="0"/>
              <a:t>On es poden fer?</a:t>
            </a:r>
            <a:endParaRPr lang="ca-ES" sz="2400" b="1" dirty="0"/>
          </a:p>
        </p:txBody>
      </p:sp>
      <p:cxnSp>
        <p:nvCxnSpPr>
          <p:cNvPr id="46" name="45 Conector angular"/>
          <p:cNvCxnSpPr>
            <a:stCxn id="45" idx="2"/>
            <a:endCxn id="44" idx="0"/>
          </p:cNvCxnSpPr>
          <p:nvPr/>
        </p:nvCxnSpPr>
        <p:spPr>
          <a:xfrm rot="5400000">
            <a:off x="6759951" y="4133789"/>
            <a:ext cx="318850" cy="92824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46 Conector angular"/>
          <p:cNvCxnSpPr>
            <a:stCxn id="45" idx="2"/>
            <a:endCxn id="48" idx="0"/>
          </p:cNvCxnSpPr>
          <p:nvPr/>
        </p:nvCxnSpPr>
        <p:spPr>
          <a:xfrm rot="16200000" flipH="1">
            <a:off x="7629218" y="4192762"/>
            <a:ext cx="319557" cy="811000"/>
          </a:xfrm>
          <a:prstGeom prst="bentConnector3">
            <a:avLst>
              <a:gd name="adj1" fmla="val 50000"/>
            </a:avLst>
          </a:prstGeom>
          <a:ln>
            <a:solidFill>
              <a:schemeClr val="bg1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47 Rectángulo"/>
          <p:cNvSpPr/>
          <p:nvPr/>
        </p:nvSpPr>
        <p:spPr>
          <a:xfrm>
            <a:off x="7474416" y="4758041"/>
            <a:ext cx="1440160" cy="831199"/>
          </a:xfrm>
          <a:prstGeom prst="rect">
            <a:avLst/>
          </a:prstGeom>
          <a:solidFill>
            <a:schemeClr val="bg1">
              <a:alpha val="9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 smtClean="0">
              <a:solidFill>
                <a:schemeClr val="tx1"/>
              </a:solidFill>
            </a:endParaRPr>
          </a:p>
          <a:p>
            <a:pPr marL="177800" lvl="2" algn="ctr">
              <a:buClr>
                <a:schemeClr val="tx1">
                  <a:lumMod val="50000"/>
                  <a:lumOff val="50000"/>
                </a:schemeClr>
              </a:buClr>
            </a:pPr>
            <a:r>
              <a:rPr lang="ca-ES" b="1" dirty="0" smtClean="0">
                <a:solidFill>
                  <a:schemeClr val="tx1"/>
                </a:solidFill>
              </a:rPr>
              <a:t>Universitat o centre de recerca</a:t>
            </a:r>
          </a:p>
          <a:p>
            <a:pPr algn="ctr">
              <a:buClr>
                <a:schemeClr val="tx1">
                  <a:lumMod val="50000"/>
                  <a:lumOff val="50000"/>
                </a:schemeClr>
              </a:buClr>
            </a:pPr>
            <a:endParaRPr lang="ca-ES" b="1" dirty="0">
              <a:solidFill>
                <a:schemeClr val="tx1"/>
              </a:solidFill>
            </a:endParaRPr>
          </a:p>
        </p:txBody>
      </p:sp>
      <p:sp>
        <p:nvSpPr>
          <p:cNvPr id="64" name="63 CuadroTexto"/>
          <p:cNvSpPr txBox="1"/>
          <p:nvPr/>
        </p:nvSpPr>
        <p:spPr>
          <a:xfrm>
            <a:off x="5890241" y="5715352"/>
            <a:ext cx="31318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a-ES" sz="1600" b="1" dirty="0" smtClean="0"/>
              <a:t>Totes les combinacions són possibles: </a:t>
            </a:r>
            <a:r>
              <a:rPr lang="ca-ES" sz="1600" dirty="0" smtClean="0"/>
              <a:t>12 a una empresa o 12 a la universitat, 6 a una empresa i 6 a la universitat, etc</a:t>
            </a:r>
            <a:endParaRPr lang="ca-ES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l'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</TotalTime>
  <Words>861</Words>
  <Application>Microsoft Office PowerPoint</Application>
  <PresentationFormat>Presentació en pantalla (4:3)</PresentationFormat>
  <Paragraphs>283</Paragraphs>
  <Slides>11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Títols de les diapositives</vt:lpstr>
      </vt:variant>
      <vt:variant>
        <vt:i4>11</vt:i4>
      </vt:variant>
    </vt:vector>
  </HeadingPairs>
  <TitlesOfParts>
    <vt:vector size="12" baseType="lpstr">
      <vt:lpstr>Tema de l'Office</vt:lpstr>
      <vt:lpstr>Diapositiva 1</vt:lpstr>
      <vt:lpstr>Diapositiva 2</vt:lpstr>
      <vt:lpstr>Diapositiva 3</vt:lpstr>
      <vt:lpstr>Diapositiva 4</vt:lpstr>
      <vt:lpstr>ERASMUS</vt:lpstr>
      <vt:lpstr>Mobilitat (24 ECTS)  </vt:lpstr>
      <vt:lpstr>Diapositiva 7</vt:lpstr>
      <vt:lpstr>Diapositiva 8</vt:lpstr>
      <vt:lpstr>Diapositiva 9</vt:lpstr>
      <vt:lpstr>Diapositiva 10</vt:lpstr>
      <vt:lpstr>Diapositiva 11</vt:lpstr>
    </vt:vector>
  </TitlesOfParts>
  <Company>UPCnet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UPCnet</dc:creator>
  <cp:lastModifiedBy>UPCnet</cp:lastModifiedBy>
  <cp:revision>75</cp:revision>
  <dcterms:created xsi:type="dcterms:W3CDTF">2011-09-15T16:39:42Z</dcterms:created>
  <dcterms:modified xsi:type="dcterms:W3CDTF">2012-02-28T07:52:21Z</dcterms:modified>
</cp:coreProperties>
</file>